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0"/>
  </p:notesMasterIdLst>
  <p:sldIdLst>
    <p:sldId id="256" r:id="rId2"/>
    <p:sldId id="284" r:id="rId3"/>
    <p:sldId id="262" r:id="rId4"/>
    <p:sldId id="280" r:id="rId5"/>
    <p:sldId id="285" r:id="rId6"/>
    <p:sldId id="281" r:id="rId7"/>
    <p:sldId id="282" r:id="rId8"/>
    <p:sldId id="286" r:id="rId9"/>
  </p:sldIdLst>
  <p:sldSz cx="18288000" cy="10287000"/>
  <p:notesSz cx="6858000" cy="9144000"/>
  <p:embeddedFontLst>
    <p:embeddedFont>
      <p:font typeface="Bree Serif" panose="020B0604020202020204" charset="0"/>
      <p:regular r:id="rId11"/>
    </p:embeddedFont>
    <p:embeddedFont>
      <p:font typeface="Genty Sans" panose="020B0604020202020204" charset="0"/>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778"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E20FF8-85B1-4175-8362-777E993B48AB}" type="datetimeFigureOut">
              <a:rPr lang="es-CL" smtClean="0"/>
              <a:t>22-04-2025</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B1BD0E-54BF-4B24-9FF5-24311FEB8B6E}" type="slidenum">
              <a:rPr lang="es-CL" smtClean="0"/>
              <a:t>‹Nº›</a:t>
            </a:fld>
            <a:endParaRPr lang="es-CL"/>
          </a:p>
        </p:txBody>
      </p:sp>
    </p:spTree>
    <p:extLst>
      <p:ext uri="{BB962C8B-B14F-4D97-AF65-F5344CB8AC3E}">
        <p14:creationId xmlns:p14="http://schemas.microsoft.com/office/powerpoint/2010/main" val="1631754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DEB"/>
        </a:solidFill>
        <a:effectLst/>
      </p:bgPr>
    </p:bg>
    <p:spTree>
      <p:nvGrpSpPr>
        <p:cNvPr id="1" name=""/>
        <p:cNvGrpSpPr/>
        <p:nvPr/>
      </p:nvGrpSpPr>
      <p:grpSpPr>
        <a:xfrm>
          <a:off x="0" y="0"/>
          <a:ext cx="0" cy="0"/>
          <a:chOff x="0" y="0"/>
          <a:chExt cx="0" cy="0"/>
        </a:xfrm>
      </p:grpSpPr>
      <p:grpSp>
        <p:nvGrpSpPr>
          <p:cNvPr id="2" name="Group 2"/>
          <p:cNvGrpSpPr/>
          <p:nvPr/>
        </p:nvGrpSpPr>
        <p:grpSpPr>
          <a:xfrm>
            <a:off x="-253083" y="7407138"/>
            <a:ext cx="18714154" cy="3215404"/>
            <a:chOff x="0" y="0"/>
            <a:chExt cx="7706489" cy="1324103"/>
          </a:xfrm>
        </p:grpSpPr>
        <p:sp>
          <p:nvSpPr>
            <p:cNvPr id="3" name="Freeform 3"/>
            <p:cNvSpPr/>
            <p:nvPr/>
          </p:nvSpPr>
          <p:spPr>
            <a:xfrm>
              <a:off x="0" y="0"/>
              <a:ext cx="7706489" cy="1324103"/>
            </a:xfrm>
            <a:custGeom>
              <a:avLst/>
              <a:gdLst/>
              <a:ahLst/>
              <a:cxnLst/>
              <a:rect l="l" t="t" r="r" b="b"/>
              <a:pathLst>
                <a:path w="7706489" h="1324103">
                  <a:moveTo>
                    <a:pt x="0" y="0"/>
                  </a:moveTo>
                  <a:lnTo>
                    <a:pt x="7706489" y="0"/>
                  </a:lnTo>
                  <a:lnTo>
                    <a:pt x="7706489" y="1324103"/>
                  </a:lnTo>
                  <a:lnTo>
                    <a:pt x="0" y="1324103"/>
                  </a:lnTo>
                  <a:close/>
                </a:path>
              </a:pathLst>
            </a:custGeom>
            <a:solidFill>
              <a:srgbClr val="4B2D05"/>
            </a:solidFill>
          </p:spPr>
          <p:txBody>
            <a:bodyPr/>
            <a:lstStyle/>
            <a:p>
              <a:endParaRPr lang="es-CL"/>
            </a:p>
          </p:txBody>
        </p:sp>
        <p:sp>
          <p:nvSpPr>
            <p:cNvPr id="4" name="TextBox 4"/>
            <p:cNvSpPr txBox="1"/>
            <p:nvPr/>
          </p:nvSpPr>
          <p:spPr>
            <a:xfrm>
              <a:off x="0" y="-47625"/>
              <a:ext cx="7706489" cy="1371728"/>
            </a:xfrm>
            <a:prstGeom prst="rect">
              <a:avLst/>
            </a:prstGeom>
          </p:spPr>
          <p:txBody>
            <a:bodyPr lIns="24524" tIns="24524" rIns="24524" bIns="24524" rtlCol="0" anchor="ctr"/>
            <a:lstStyle/>
            <a:p>
              <a:pPr algn="ctr">
                <a:lnSpc>
                  <a:spcPts val="2756"/>
                </a:lnSpc>
              </a:pPr>
              <a:endParaRPr/>
            </a:p>
          </p:txBody>
        </p:sp>
      </p:grpSp>
      <p:sp>
        <p:nvSpPr>
          <p:cNvPr id="6" name="Freeform 6"/>
          <p:cNvSpPr/>
          <p:nvPr/>
        </p:nvSpPr>
        <p:spPr>
          <a:xfrm>
            <a:off x="11381015" y="695298"/>
            <a:ext cx="7099106" cy="10089168"/>
          </a:xfrm>
          <a:custGeom>
            <a:avLst/>
            <a:gdLst/>
            <a:ahLst/>
            <a:cxnLst/>
            <a:rect l="l" t="t" r="r" b="b"/>
            <a:pathLst>
              <a:path w="7099106" h="10089168">
                <a:moveTo>
                  <a:pt x="0" y="0"/>
                </a:moveTo>
                <a:lnTo>
                  <a:pt x="7099106" y="0"/>
                </a:lnTo>
                <a:lnTo>
                  <a:pt x="7099106" y="10089169"/>
                </a:lnTo>
                <a:lnTo>
                  <a:pt x="0" y="100891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CL"/>
          </a:p>
        </p:txBody>
      </p:sp>
      <p:sp>
        <p:nvSpPr>
          <p:cNvPr id="7" name="TextBox 7"/>
          <p:cNvSpPr txBox="1"/>
          <p:nvPr/>
        </p:nvSpPr>
        <p:spPr>
          <a:xfrm>
            <a:off x="1085850" y="7776654"/>
            <a:ext cx="10045894" cy="742950"/>
          </a:xfrm>
          <a:prstGeom prst="rect">
            <a:avLst/>
          </a:prstGeom>
        </p:spPr>
        <p:txBody>
          <a:bodyPr lIns="0" tIns="0" rIns="0" bIns="0" rtlCol="0" anchor="t">
            <a:spAutoFit/>
          </a:bodyPr>
          <a:lstStyle/>
          <a:p>
            <a:pPr algn="ctr">
              <a:lnSpc>
                <a:spcPts val="5999"/>
              </a:lnSpc>
            </a:pPr>
            <a:r>
              <a:rPr lang="es-CL" sz="4999" spc="2019">
                <a:solidFill>
                  <a:srgbClr val="FFFDEB"/>
                </a:solidFill>
                <a:latin typeface="Bree Serif Bold"/>
              </a:rPr>
              <a:t>8°Básico</a:t>
            </a:r>
          </a:p>
        </p:txBody>
      </p:sp>
      <p:sp>
        <p:nvSpPr>
          <p:cNvPr id="8" name="TextBox 8"/>
          <p:cNvSpPr txBox="1"/>
          <p:nvPr/>
        </p:nvSpPr>
        <p:spPr>
          <a:xfrm>
            <a:off x="685800" y="4434917"/>
            <a:ext cx="10160194" cy="3283912"/>
          </a:xfrm>
          <a:prstGeom prst="rect">
            <a:avLst/>
          </a:prstGeom>
        </p:spPr>
        <p:txBody>
          <a:bodyPr lIns="0" tIns="0" rIns="0" bIns="0" rtlCol="0" anchor="t">
            <a:spAutoFit/>
          </a:bodyPr>
          <a:lstStyle/>
          <a:p>
            <a:pPr algn="ctr">
              <a:lnSpc>
                <a:spcPts val="12829"/>
              </a:lnSpc>
            </a:pPr>
            <a:r>
              <a:rPr lang="es-CL" sz="12829" dirty="0">
                <a:solidFill>
                  <a:srgbClr val="397004"/>
                </a:solidFill>
                <a:latin typeface="Genty Sans Bold"/>
              </a:rPr>
              <a:t>Ciencias Naturales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DEB"/>
        </a:solidFill>
        <a:effectLst/>
      </p:bgPr>
    </p:bg>
    <p:spTree>
      <p:nvGrpSpPr>
        <p:cNvPr id="1" name=""/>
        <p:cNvGrpSpPr/>
        <p:nvPr/>
      </p:nvGrpSpPr>
      <p:grpSpPr>
        <a:xfrm>
          <a:off x="0" y="0"/>
          <a:ext cx="0" cy="0"/>
          <a:chOff x="0" y="0"/>
          <a:chExt cx="0" cy="0"/>
        </a:xfrm>
      </p:grpSpPr>
      <p:sp>
        <p:nvSpPr>
          <p:cNvPr id="2" name="TextBox 2"/>
          <p:cNvSpPr txBox="1"/>
          <p:nvPr/>
        </p:nvSpPr>
        <p:spPr>
          <a:xfrm>
            <a:off x="3266798" y="1010901"/>
            <a:ext cx="11754404" cy="1654299"/>
          </a:xfrm>
          <a:prstGeom prst="rect">
            <a:avLst/>
          </a:prstGeom>
        </p:spPr>
        <p:txBody>
          <a:bodyPr lIns="0" tIns="0" rIns="0" bIns="0" rtlCol="0" anchor="t">
            <a:spAutoFit/>
          </a:bodyPr>
          <a:lstStyle/>
          <a:p>
            <a:pPr algn="ctr">
              <a:lnSpc>
                <a:spcPts val="13999"/>
              </a:lnSpc>
            </a:pPr>
            <a:r>
              <a:rPr lang="es-CL" sz="9600" dirty="0">
                <a:solidFill>
                  <a:srgbClr val="397004"/>
                </a:solidFill>
                <a:latin typeface="Genty Sans"/>
              </a:rPr>
              <a:t>ACTIVIDAD</a:t>
            </a:r>
          </a:p>
        </p:txBody>
      </p:sp>
      <p:grpSp>
        <p:nvGrpSpPr>
          <p:cNvPr id="3" name="Group 3"/>
          <p:cNvGrpSpPr/>
          <p:nvPr/>
        </p:nvGrpSpPr>
        <p:grpSpPr>
          <a:xfrm>
            <a:off x="2282120" y="3023397"/>
            <a:ext cx="13723759" cy="4177503"/>
            <a:chOff x="0" y="0"/>
            <a:chExt cx="3614488" cy="727034"/>
          </a:xfrm>
        </p:grpSpPr>
        <p:sp>
          <p:nvSpPr>
            <p:cNvPr id="4" name="Freeform 4"/>
            <p:cNvSpPr/>
            <p:nvPr/>
          </p:nvSpPr>
          <p:spPr>
            <a:xfrm>
              <a:off x="0" y="0"/>
              <a:ext cx="3614488" cy="727034"/>
            </a:xfrm>
            <a:custGeom>
              <a:avLst/>
              <a:gdLst/>
              <a:ahLst/>
              <a:cxnLst/>
              <a:rect l="l" t="t" r="r" b="b"/>
              <a:pathLst>
                <a:path w="3614488" h="727034">
                  <a:moveTo>
                    <a:pt x="36668" y="0"/>
                  </a:moveTo>
                  <a:lnTo>
                    <a:pt x="3577820" y="0"/>
                  </a:lnTo>
                  <a:cubicBezTo>
                    <a:pt x="3587545" y="0"/>
                    <a:pt x="3596872" y="3863"/>
                    <a:pt x="3603748" y="10740"/>
                  </a:cubicBezTo>
                  <a:cubicBezTo>
                    <a:pt x="3610625" y="17616"/>
                    <a:pt x="3614488" y="26943"/>
                    <a:pt x="3614488" y="36668"/>
                  </a:cubicBezTo>
                  <a:lnTo>
                    <a:pt x="3614488" y="690366"/>
                  </a:lnTo>
                  <a:cubicBezTo>
                    <a:pt x="3614488" y="710617"/>
                    <a:pt x="3598071" y="727034"/>
                    <a:pt x="3577820" y="727034"/>
                  </a:cubicBezTo>
                  <a:lnTo>
                    <a:pt x="36668" y="727034"/>
                  </a:lnTo>
                  <a:cubicBezTo>
                    <a:pt x="26943" y="727034"/>
                    <a:pt x="17616" y="723171"/>
                    <a:pt x="10740" y="716294"/>
                  </a:cubicBezTo>
                  <a:cubicBezTo>
                    <a:pt x="3863" y="709418"/>
                    <a:pt x="0" y="700091"/>
                    <a:pt x="0" y="690366"/>
                  </a:cubicBezTo>
                  <a:lnTo>
                    <a:pt x="0" y="36668"/>
                  </a:lnTo>
                  <a:cubicBezTo>
                    <a:pt x="0" y="26943"/>
                    <a:pt x="3863" y="17616"/>
                    <a:pt x="10740" y="10740"/>
                  </a:cubicBezTo>
                  <a:cubicBezTo>
                    <a:pt x="17616" y="3863"/>
                    <a:pt x="26943" y="0"/>
                    <a:pt x="36668" y="0"/>
                  </a:cubicBezTo>
                  <a:close/>
                </a:path>
              </a:pathLst>
            </a:custGeom>
            <a:solidFill>
              <a:srgbClr val="CEE69B"/>
            </a:solidFill>
          </p:spPr>
          <p:txBody>
            <a:bodyPr/>
            <a:lstStyle/>
            <a:p>
              <a:endParaRPr lang="es-CL"/>
            </a:p>
          </p:txBody>
        </p:sp>
        <p:sp>
          <p:nvSpPr>
            <p:cNvPr id="5" name="TextBox 5"/>
            <p:cNvSpPr txBox="1"/>
            <p:nvPr/>
          </p:nvSpPr>
          <p:spPr>
            <a:xfrm>
              <a:off x="0" y="19050"/>
              <a:ext cx="3614488" cy="707984"/>
            </a:xfrm>
            <a:prstGeom prst="rect">
              <a:avLst/>
            </a:prstGeom>
          </p:spPr>
          <p:txBody>
            <a:bodyPr lIns="50800" tIns="50800" rIns="50800" bIns="50800" rtlCol="0" anchor="ctr"/>
            <a:lstStyle/>
            <a:p>
              <a:pPr algn="ctr">
                <a:lnSpc>
                  <a:spcPts val="2750"/>
                </a:lnSpc>
              </a:pPr>
              <a:endParaRPr/>
            </a:p>
          </p:txBody>
        </p:sp>
      </p:grpSp>
      <p:sp>
        <p:nvSpPr>
          <p:cNvPr id="25" name="TextBox 21">
            <a:extLst>
              <a:ext uri="{FF2B5EF4-FFF2-40B4-BE49-F238E27FC236}">
                <a16:creationId xmlns:a16="http://schemas.microsoft.com/office/drawing/2014/main" id="{378DEFF8-03C0-191A-E505-48323B072D66}"/>
              </a:ext>
            </a:extLst>
          </p:cNvPr>
          <p:cNvSpPr txBox="1"/>
          <p:nvPr/>
        </p:nvSpPr>
        <p:spPr>
          <a:xfrm>
            <a:off x="2743199" y="3353356"/>
            <a:ext cx="12801600" cy="3323987"/>
          </a:xfrm>
          <a:prstGeom prst="rect">
            <a:avLst/>
          </a:prstGeom>
        </p:spPr>
        <p:txBody>
          <a:bodyPr wrap="square" lIns="0" tIns="0" rIns="0" bIns="0" rtlCol="0" anchor="t">
            <a:spAutoFit/>
          </a:bodyPr>
          <a:lstStyle/>
          <a:p>
            <a:pPr marL="0" lvl="0" indent="0" algn="just">
              <a:spcBef>
                <a:spcPct val="0"/>
              </a:spcBef>
            </a:pPr>
            <a:r>
              <a:rPr lang="es-ES" sz="3600" dirty="0">
                <a:solidFill>
                  <a:srgbClr val="000000"/>
                </a:solidFill>
                <a:latin typeface="Bree Serif"/>
              </a:rPr>
              <a:t>Piensa en el proceso de </a:t>
            </a:r>
            <a:r>
              <a:rPr lang="es-CL" sz="3600" dirty="0">
                <a:solidFill>
                  <a:srgbClr val="000000"/>
                </a:solidFill>
                <a:latin typeface="Bree Serif"/>
              </a:rPr>
              <a:t>transporte interno en la planta, piensa en las diferentes moléculas y nutrientes que necesita una planta ¿Cómo es que el agua llega hasta la parte más alta de una planta?, ¿Cómo los nutrientes que necesita la planta son llevados desde abajo hacia arriba y viceversa?, ¿A qué sistema del cuerpo humano se asemeja este sistema de transporte?</a:t>
            </a:r>
            <a:endParaRPr lang="es-ES" sz="3600" dirty="0">
              <a:solidFill>
                <a:srgbClr val="000000"/>
              </a:solidFill>
              <a:latin typeface="Bree Serif"/>
            </a:endParaRPr>
          </a:p>
        </p:txBody>
      </p:sp>
    </p:spTree>
    <p:extLst>
      <p:ext uri="{BB962C8B-B14F-4D97-AF65-F5344CB8AC3E}">
        <p14:creationId xmlns:p14="http://schemas.microsoft.com/office/powerpoint/2010/main" val="863457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DEB"/>
        </a:solidFill>
        <a:effectLst/>
      </p:bgPr>
    </p:bg>
    <p:spTree>
      <p:nvGrpSpPr>
        <p:cNvPr id="1" name=""/>
        <p:cNvGrpSpPr/>
        <p:nvPr/>
      </p:nvGrpSpPr>
      <p:grpSpPr>
        <a:xfrm>
          <a:off x="0" y="0"/>
          <a:ext cx="0" cy="0"/>
          <a:chOff x="0" y="0"/>
          <a:chExt cx="0" cy="0"/>
        </a:xfrm>
      </p:grpSpPr>
      <p:grpSp>
        <p:nvGrpSpPr>
          <p:cNvPr id="2" name="Group 2"/>
          <p:cNvGrpSpPr/>
          <p:nvPr/>
        </p:nvGrpSpPr>
        <p:grpSpPr>
          <a:xfrm>
            <a:off x="0" y="9258300"/>
            <a:ext cx="18288000" cy="1094282"/>
            <a:chOff x="0" y="0"/>
            <a:chExt cx="7108949" cy="425372"/>
          </a:xfrm>
        </p:grpSpPr>
        <p:sp>
          <p:nvSpPr>
            <p:cNvPr id="3" name="Freeform 3"/>
            <p:cNvSpPr/>
            <p:nvPr/>
          </p:nvSpPr>
          <p:spPr>
            <a:xfrm>
              <a:off x="0" y="0"/>
              <a:ext cx="7108948" cy="425372"/>
            </a:xfrm>
            <a:custGeom>
              <a:avLst/>
              <a:gdLst/>
              <a:ahLst/>
              <a:cxnLst/>
              <a:rect l="l" t="t" r="r" b="b"/>
              <a:pathLst>
                <a:path w="7108948" h="425372">
                  <a:moveTo>
                    <a:pt x="0" y="0"/>
                  </a:moveTo>
                  <a:lnTo>
                    <a:pt x="7108948" y="0"/>
                  </a:lnTo>
                  <a:lnTo>
                    <a:pt x="7108948" y="425372"/>
                  </a:lnTo>
                  <a:lnTo>
                    <a:pt x="0" y="425372"/>
                  </a:lnTo>
                  <a:close/>
                </a:path>
              </a:pathLst>
            </a:custGeom>
            <a:solidFill>
              <a:srgbClr val="4B2D05"/>
            </a:solidFill>
          </p:spPr>
          <p:txBody>
            <a:bodyPr/>
            <a:lstStyle/>
            <a:p>
              <a:endParaRPr lang="es-CL"/>
            </a:p>
          </p:txBody>
        </p:sp>
        <p:sp>
          <p:nvSpPr>
            <p:cNvPr id="4" name="TextBox 4"/>
            <p:cNvSpPr txBox="1"/>
            <p:nvPr/>
          </p:nvSpPr>
          <p:spPr>
            <a:xfrm>
              <a:off x="0" y="-47625"/>
              <a:ext cx="7108949" cy="472997"/>
            </a:xfrm>
            <a:prstGeom prst="rect">
              <a:avLst/>
            </a:prstGeom>
          </p:spPr>
          <p:txBody>
            <a:bodyPr lIns="25980" tIns="25980" rIns="25980" bIns="25980" rtlCol="0" anchor="ctr"/>
            <a:lstStyle/>
            <a:p>
              <a:pPr algn="ctr">
                <a:lnSpc>
                  <a:spcPts val="2919"/>
                </a:lnSpc>
              </a:pPr>
              <a:endParaRPr/>
            </a:p>
          </p:txBody>
        </p:sp>
      </p:grpSp>
      <p:grpSp>
        <p:nvGrpSpPr>
          <p:cNvPr id="18" name="Group 18"/>
          <p:cNvGrpSpPr/>
          <p:nvPr/>
        </p:nvGrpSpPr>
        <p:grpSpPr>
          <a:xfrm>
            <a:off x="8839200" y="1983067"/>
            <a:ext cx="8372197" cy="6056034"/>
            <a:chOff x="0" y="0"/>
            <a:chExt cx="2722154" cy="347557"/>
          </a:xfrm>
        </p:grpSpPr>
        <p:sp>
          <p:nvSpPr>
            <p:cNvPr id="19" name="Freeform 19"/>
            <p:cNvSpPr/>
            <p:nvPr/>
          </p:nvSpPr>
          <p:spPr>
            <a:xfrm>
              <a:off x="0" y="0"/>
              <a:ext cx="2722154" cy="347557"/>
            </a:xfrm>
            <a:custGeom>
              <a:avLst/>
              <a:gdLst/>
              <a:ahLst/>
              <a:cxnLst/>
              <a:rect l="l" t="t" r="r" b="b"/>
              <a:pathLst>
                <a:path w="2722154" h="347557">
                  <a:moveTo>
                    <a:pt x="29962" y="0"/>
                  </a:moveTo>
                  <a:lnTo>
                    <a:pt x="2692192" y="0"/>
                  </a:lnTo>
                  <a:cubicBezTo>
                    <a:pt x="2700138" y="0"/>
                    <a:pt x="2707759" y="3157"/>
                    <a:pt x="2713378" y="8776"/>
                  </a:cubicBezTo>
                  <a:cubicBezTo>
                    <a:pt x="2718997" y="14395"/>
                    <a:pt x="2722154" y="22016"/>
                    <a:pt x="2722154" y="29962"/>
                  </a:cubicBezTo>
                  <a:lnTo>
                    <a:pt x="2722154" y="317595"/>
                  </a:lnTo>
                  <a:cubicBezTo>
                    <a:pt x="2722154" y="334143"/>
                    <a:pt x="2708739" y="347557"/>
                    <a:pt x="2692192" y="347557"/>
                  </a:cubicBezTo>
                  <a:lnTo>
                    <a:pt x="29962" y="347557"/>
                  </a:lnTo>
                  <a:cubicBezTo>
                    <a:pt x="13414" y="347557"/>
                    <a:pt x="0" y="334143"/>
                    <a:pt x="0" y="317595"/>
                  </a:cubicBezTo>
                  <a:lnTo>
                    <a:pt x="0" y="29962"/>
                  </a:lnTo>
                  <a:cubicBezTo>
                    <a:pt x="0" y="13414"/>
                    <a:pt x="13414" y="0"/>
                    <a:pt x="29962" y="0"/>
                  </a:cubicBezTo>
                  <a:close/>
                </a:path>
              </a:pathLst>
            </a:custGeom>
            <a:solidFill>
              <a:srgbClr val="CEE69B"/>
            </a:solidFill>
          </p:spPr>
          <p:txBody>
            <a:bodyPr/>
            <a:lstStyle/>
            <a:p>
              <a:endParaRPr lang="es-CL" dirty="0"/>
            </a:p>
          </p:txBody>
        </p:sp>
        <p:sp>
          <p:nvSpPr>
            <p:cNvPr id="20" name="TextBox 20"/>
            <p:cNvSpPr txBox="1"/>
            <p:nvPr/>
          </p:nvSpPr>
          <p:spPr>
            <a:xfrm>
              <a:off x="0" y="19050"/>
              <a:ext cx="2722154" cy="328507"/>
            </a:xfrm>
            <a:prstGeom prst="rect">
              <a:avLst/>
            </a:prstGeom>
          </p:spPr>
          <p:txBody>
            <a:bodyPr lIns="50800" tIns="50800" rIns="50800" bIns="50800" rtlCol="0" anchor="ctr"/>
            <a:lstStyle/>
            <a:p>
              <a:pPr algn="ctr">
                <a:lnSpc>
                  <a:spcPts val="2750"/>
                </a:lnSpc>
              </a:pPr>
              <a:endParaRPr/>
            </a:p>
          </p:txBody>
        </p:sp>
      </p:grpSp>
      <p:sp>
        <p:nvSpPr>
          <p:cNvPr id="21" name="TextBox 21"/>
          <p:cNvSpPr txBox="1"/>
          <p:nvPr/>
        </p:nvSpPr>
        <p:spPr>
          <a:xfrm>
            <a:off x="9129798" y="2508900"/>
            <a:ext cx="7790999" cy="4431983"/>
          </a:xfrm>
          <a:prstGeom prst="rect">
            <a:avLst/>
          </a:prstGeom>
        </p:spPr>
        <p:txBody>
          <a:bodyPr wrap="square" lIns="0" tIns="0" rIns="0" bIns="0" rtlCol="0" anchor="t">
            <a:spAutoFit/>
          </a:bodyPr>
          <a:lstStyle/>
          <a:p>
            <a:pPr marL="0" lvl="0" indent="0" algn="just">
              <a:spcBef>
                <a:spcPct val="0"/>
              </a:spcBef>
            </a:pPr>
            <a:r>
              <a:rPr lang="es-CL" sz="3600" dirty="0">
                <a:solidFill>
                  <a:srgbClr val="000000"/>
                </a:solidFill>
                <a:latin typeface="Bree Serif"/>
              </a:rPr>
              <a:t>En la naturaleza existen las plantas vasculares, esto quiere decir, que cuentan con tejido de transporte especializado.</a:t>
            </a:r>
          </a:p>
          <a:p>
            <a:pPr marL="0" lvl="0" indent="0" algn="just">
              <a:spcBef>
                <a:spcPct val="0"/>
              </a:spcBef>
            </a:pPr>
            <a:endParaRPr lang="es-CL" sz="3600" u="none" dirty="0">
              <a:solidFill>
                <a:srgbClr val="000000"/>
              </a:solidFill>
              <a:latin typeface="Bree Serif"/>
            </a:endParaRPr>
          </a:p>
          <a:p>
            <a:pPr marL="0" lvl="0" indent="0" algn="just">
              <a:spcBef>
                <a:spcPct val="0"/>
              </a:spcBef>
            </a:pPr>
            <a:r>
              <a:rPr lang="es-CL" sz="3600" u="none" dirty="0">
                <a:solidFill>
                  <a:srgbClr val="000000"/>
                </a:solidFill>
                <a:latin typeface="Bree Serif"/>
              </a:rPr>
              <a:t>Este tejido permite</a:t>
            </a:r>
            <a:r>
              <a:rPr lang="es-CL" sz="3600" dirty="0">
                <a:solidFill>
                  <a:srgbClr val="000000"/>
                </a:solidFill>
                <a:latin typeface="Bree Serif"/>
              </a:rPr>
              <a:t> que todas las partes de la planta cuente con el agua y nutrientes suficientes para crecer.</a:t>
            </a:r>
            <a:endParaRPr lang="es-CL" sz="3600" u="none" dirty="0">
              <a:solidFill>
                <a:srgbClr val="000000"/>
              </a:solidFill>
              <a:latin typeface="Bree Serif"/>
            </a:endParaRPr>
          </a:p>
        </p:txBody>
      </p:sp>
      <p:sp>
        <p:nvSpPr>
          <p:cNvPr id="22" name="TextBox 22"/>
          <p:cNvSpPr txBox="1"/>
          <p:nvPr/>
        </p:nvSpPr>
        <p:spPr>
          <a:xfrm>
            <a:off x="8038294" y="223248"/>
            <a:ext cx="9974005" cy="1593850"/>
          </a:xfrm>
          <a:prstGeom prst="rect">
            <a:avLst/>
          </a:prstGeom>
        </p:spPr>
        <p:txBody>
          <a:bodyPr lIns="0" tIns="0" rIns="0" bIns="0" rtlCol="0" anchor="t">
            <a:spAutoFit/>
          </a:bodyPr>
          <a:lstStyle/>
          <a:p>
            <a:pPr marL="0" lvl="1" indent="0" algn="ctr">
              <a:lnSpc>
                <a:spcPts val="13999"/>
              </a:lnSpc>
              <a:spcBef>
                <a:spcPct val="0"/>
              </a:spcBef>
            </a:pPr>
            <a:r>
              <a:rPr lang="es-ES" sz="6999" dirty="0">
                <a:solidFill>
                  <a:srgbClr val="397004"/>
                </a:solidFill>
                <a:latin typeface="Genty Sans"/>
              </a:rPr>
              <a:t>Diferentes plantas</a:t>
            </a:r>
            <a:endParaRPr lang="es-CL" sz="6999" dirty="0">
              <a:solidFill>
                <a:srgbClr val="397004"/>
              </a:solidFill>
              <a:latin typeface="Genty Sans"/>
            </a:endParaRPr>
          </a:p>
        </p:txBody>
      </p:sp>
      <p:pic>
        <p:nvPicPr>
          <p:cNvPr id="1026" name="Picture 2" descr="Plantas vasculares | Qué son, tejidos, organos, sistema de circulación">
            <a:extLst>
              <a:ext uri="{FF2B5EF4-FFF2-40B4-BE49-F238E27FC236}">
                <a16:creationId xmlns:a16="http://schemas.microsoft.com/office/drawing/2014/main" id="{934C2448-A716-F61C-4D52-4C1107D2B0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052" y="2220021"/>
            <a:ext cx="8425849" cy="5582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DEB"/>
        </a:solidFill>
        <a:effectLst/>
      </p:bgPr>
    </p:bg>
    <p:spTree>
      <p:nvGrpSpPr>
        <p:cNvPr id="1" name=""/>
        <p:cNvGrpSpPr/>
        <p:nvPr/>
      </p:nvGrpSpPr>
      <p:grpSpPr>
        <a:xfrm>
          <a:off x="0" y="0"/>
          <a:ext cx="0" cy="0"/>
          <a:chOff x="0" y="0"/>
          <a:chExt cx="0" cy="0"/>
        </a:xfrm>
      </p:grpSpPr>
      <p:grpSp>
        <p:nvGrpSpPr>
          <p:cNvPr id="2" name="Group 2"/>
          <p:cNvGrpSpPr/>
          <p:nvPr/>
        </p:nvGrpSpPr>
        <p:grpSpPr>
          <a:xfrm>
            <a:off x="0" y="9258300"/>
            <a:ext cx="18288000" cy="1094282"/>
            <a:chOff x="0" y="0"/>
            <a:chExt cx="7108949" cy="425372"/>
          </a:xfrm>
        </p:grpSpPr>
        <p:sp>
          <p:nvSpPr>
            <p:cNvPr id="3" name="Freeform 3"/>
            <p:cNvSpPr/>
            <p:nvPr/>
          </p:nvSpPr>
          <p:spPr>
            <a:xfrm>
              <a:off x="0" y="0"/>
              <a:ext cx="7108948" cy="425372"/>
            </a:xfrm>
            <a:custGeom>
              <a:avLst/>
              <a:gdLst/>
              <a:ahLst/>
              <a:cxnLst/>
              <a:rect l="l" t="t" r="r" b="b"/>
              <a:pathLst>
                <a:path w="7108948" h="425372">
                  <a:moveTo>
                    <a:pt x="0" y="0"/>
                  </a:moveTo>
                  <a:lnTo>
                    <a:pt x="7108948" y="0"/>
                  </a:lnTo>
                  <a:lnTo>
                    <a:pt x="7108948" y="425372"/>
                  </a:lnTo>
                  <a:lnTo>
                    <a:pt x="0" y="425372"/>
                  </a:lnTo>
                  <a:close/>
                </a:path>
              </a:pathLst>
            </a:custGeom>
            <a:solidFill>
              <a:srgbClr val="4B2D05"/>
            </a:solidFill>
          </p:spPr>
          <p:txBody>
            <a:bodyPr/>
            <a:lstStyle/>
            <a:p>
              <a:endParaRPr lang="es-CL"/>
            </a:p>
          </p:txBody>
        </p:sp>
        <p:sp>
          <p:nvSpPr>
            <p:cNvPr id="4" name="TextBox 4"/>
            <p:cNvSpPr txBox="1"/>
            <p:nvPr/>
          </p:nvSpPr>
          <p:spPr>
            <a:xfrm>
              <a:off x="0" y="-47625"/>
              <a:ext cx="7108949" cy="472997"/>
            </a:xfrm>
            <a:prstGeom prst="rect">
              <a:avLst/>
            </a:prstGeom>
          </p:spPr>
          <p:txBody>
            <a:bodyPr lIns="25980" tIns="25980" rIns="25980" bIns="25980" rtlCol="0" anchor="ctr"/>
            <a:lstStyle/>
            <a:p>
              <a:pPr algn="ctr">
                <a:lnSpc>
                  <a:spcPts val="2919"/>
                </a:lnSpc>
              </a:pPr>
              <a:endParaRPr/>
            </a:p>
          </p:txBody>
        </p:sp>
      </p:grpSp>
      <p:grpSp>
        <p:nvGrpSpPr>
          <p:cNvPr id="18" name="Group 18"/>
          <p:cNvGrpSpPr/>
          <p:nvPr/>
        </p:nvGrpSpPr>
        <p:grpSpPr>
          <a:xfrm>
            <a:off x="467001" y="1754593"/>
            <a:ext cx="8372197" cy="6663678"/>
            <a:chOff x="0" y="0"/>
            <a:chExt cx="2722154" cy="347557"/>
          </a:xfrm>
        </p:grpSpPr>
        <p:sp>
          <p:nvSpPr>
            <p:cNvPr id="19" name="Freeform 19"/>
            <p:cNvSpPr/>
            <p:nvPr/>
          </p:nvSpPr>
          <p:spPr>
            <a:xfrm>
              <a:off x="0" y="0"/>
              <a:ext cx="2722154" cy="347557"/>
            </a:xfrm>
            <a:custGeom>
              <a:avLst/>
              <a:gdLst/>
              <a:ahLst/>
              <a:cxnLst/>
              <a:rect l="l" t="t" r="r" b="b"/>
              <a:pathLst>
                <a:path w="2722154" h="347557">
                  <a:moveTo>
                    <a:pt x="29962" y="0"/>
                  </a:moveTo>
                  <a:lnTo>
                    <a:pt x="2692192" y="0"/>
                  </a:lnTo>
                  <a:cubicBezTo>
                    <a:pt x="2700138" y="0"/>
                    <a:pt x="2707759" y="3157"/>
                    <a:pt x="2713378" y="8776"/>
                  </a:cubicBezTo>
                  <a:cubicBezTo>
                    <a:pt x="2718997" y="14395"/>
                    <a:pt x="2722154" y="22016"/>
                    <a:pt x="2722154" y="29962"/>
                  </a:cubicBezTo>
                  <a:lnTo>
                    <a:pt x="2722154" y="317595"/>
                  </a:lnTo>
                  <a:cubicBezTo>
                    <a:pt x="2722154" y="334143"/>
                    <a:pt x="2708739" y="347557"/>
                    <a:pt x="2692192" y="347557"/>
                  </a:cubicBezTo>
                  <a:lnTo>
                    <a:pt x="29962" y="347557"/>
                  </a:lnTo>
                  <a:cubicBezTo>
                    <a:pt x="13414" y="347557"/>
                    <a:pt x="0" y="334143"/>
                    <a:pt x="0" y="317595"/>
                  </a:cubicBezTo>
                  <a:lnTo>
                    <a:pt x="0" y="29962"/>
                  </a:lnTo>
                  <a:cubicBezTo>
                    <a:pt x="0" y="13414"/>
                    <a:pt x="13414" y="0"/>
                    <a:pt x="29962" y="0"/>
                  </a:cubicBezTo>
                  <a:close/>
                </a:path>
              </a:pathLst>
            </a:custGeom>
            <a:solidFill>
              <a:srgbClr val="CEE69B"/>
            </a:solidFill>
          </p:spPr>
          <p:txBody>
            <a:bodyPr/>
            <a:lstStyle/>
            <a:p>
              <a:endParaRPr lang="es-CL" dirty="0"/>
            </a:p>
          </p:txBody>
        </p:sp>
        <p:sp>
          <p:nvSpPr>
            <p:cNvPr id="20" name="TextBox 20"/>
            <p:cNvSpPr txBox="1"/>
            <p:nvPr/>
          </p:nvSpPr>
          <p:spPr>
            <a:xfrm>
              <a:off x="0" y="19050"/>
              <a:ext cx="2722154" cy="328507"/>
            </a:xfrm>
            <a:prstGeom prst="rect">
              <a:avLst/>
            </a:prstGeom>
          </p:spPr>
          <p:txBody>
            <a:bodyPr lIns="50800" tIns="50800" rIns="50800" bIns="50800" rtlCol="0" anchor="ctr"/>
            <a:lstStyle/>
            <a:p>
              <a:pPr algn="ctr">
                <a:lnSpc>
                  <a:spcPts val="2750"/>
                </a:lnSpc>
              </a:pPr>
              <a:endParaRPr/>
            </a:p>
          </p:txBody>
        </p:sp>
      </p:grpSp>
      <p:sp>
        <p:nvSpPr>
          <p:cNvPr id="21" name="TextBox 21"/>
          <p:cNvSpPr txBox="1"/>
          <p:nvPr/>
        </p:nvSpPr>
        <p:spPr>
          <a:xfrm>
            <a:off x="757599" y="1964014"/>
            <a:ext cx="7790999" cy="6093976"/>
          </a:xfrm>
          <a:prstGeom prst="rect">
            <a:avLst/>
          </a:prstGeom>
        </p:spPr>
        <p:txBody>
          <a:bodyPr wrap="square" lIns="0" tIns="0" rIns="0" bIns="0" rtlCol="0" anchor="t">
            <a:spAutoFit/>
          </a:bodyPr>
          <a:lstStyle/>
          <a:p>
            <a:pPr marL="0" lvl="0" indent="0" algn="just">
              <a:spcBef>
                <a:spcPct val="0"/>
              </a:spcBef>
            </a:pPr>
            <a:r>
              <a:rPr lang="es-CL" sz="3600" dirty="0">
                <a:solidFill>
                  <a:srgbClr val="000000"/>
                </a:solidFill>
                <a:latin typeface="Bree Serif"/>
              </a:rPr>
              <a:t>Como se mencionó en clases anteriores, el xilema es el tejido que se encarga de transportar agua y sales minerales, las cuales son moléculas más pequeñas.</a:t>
            </a:r>
          </a:p>
          <a:p>
            <a:pPr marL="0" lvl="0" indent="0" algn="just">
              <a:spcBef>
                <a:spcPct val="0"/>
              </a:spcBef>
            </a:pPr>
            <a:endParaRPr lang="es-CL" sz="3600" u="none" dirty="0">
              <a:solidFill>
                <a:srgbClr val="000000"/>
              </a:solidFill>
              <a:latin typeface="Bree Serif"/>
            </a:endParaRPr>
          </a:p>
          <a:p>
            <a:pPr marL="0" lvl="0" indent="0" algn="just">
              <a:spcBef>
                <a:spcPct val="0"/>
              </a:spcBef>
            </a:pPr>
            <a:r>
              <a:rPr lang="es-CL" sz="3600" u="none" dirty="0">
                <a:solidFill>
                  <a:srgbClr val="000000"/>
                </a:solidFill>
                <a:latin typeface="Bree Serif"/>
              </a:rPr>
              <a:t>Como es un tejido, cuenta con diferentes tipos celulares</a:t>
            </a:r>
            <a:r>
              <a:rPr lang="es-CL" sz="3600" dirty="0">
                <a:solidFill>
                  <a:srgbClr val="000000"/>
                </a:solidFill>
                <a:latin typeface="Bree Serif"/>
              </a:rPr>
              <a:t>, los cuales trabajan para cumplir las diferentes funciones de transporte. Estas células son las traqueidas.</a:t>
            </a:r>
            <a:endParaRPr lang="es-CL" sz="3600" u="none" dirty="0">
              <a:solidFill>
                <a:srgbClr val="000000"/>
              </a:solidFill>
              <a:latin typeface="Bree Serif"/>
            </a:endParaRPr>
          </a:p>
        </p:txBody>
      </p:sp>
      <p:sp>
        <p:nvSpPr>
          <p:cNvPr id="22" name="TextBox 22"/>
          <p:cNvSpPr txBox="1"/>
          <p:nvPr/>
        </p:nvSpPr>
        <p:spPr>
          <a:xfrm>
            <a:off x="2171837" y="38226"/>
            <a:ext cx="4962525" cy="1593850"/>
          </a:xfrm>
          <a:prstGeom prst="rect">
            <a:avLst/>
          </a:prstGeom>
        </p:spPr>
        <p:txBody>
          <a:bodyPr wrap="square" lIns="0" tIns="0" rIns="0" bIns="0" rtlCol="0" anchor="t">
            <a:spAutoFit/>
          </a:bodyPr>
          <a:lstStyle/>
          <a:p>
            <a:pPr marL="0" lvl="1" indent="0" algn="ctr">
              <a:lnSpc>
                <a:spcPts val="13999"/>
              </a:lnSpc>
              <a:spcBef>
                <a:spcPct val="0"/>
              </a:spcBef>
            </a:pPr>
            <a:r>
              <a:rPr lang="es-ES" sz="6999" dirty="0">
                <a:solidFill>
                  <a:srgbClr val="397004"/>
                </a:solidFill>
                <a:latin typeface="Genty Sans"/>
              </a:rPr>
              <a:t>Xilema</a:t>
            </a:r>
            <a:endParaRPr lang="es-CL" sz="6999" dirty="0">
              <a:solidFill>
                <a:srgbClr val="397004"/>
              </a:solidFill>
              <a:latin typeface="Genty Sans"/>
            </a:endParaRPr>
          </a:p>
        </p:txBody>
      </p:sp>
      <p:pic>
        <p:nvPicPr>
          <p:cNvPr id="3074" name="Picture 2" descr="Xilema: qué es, dónde está y funciones - Resumen para estudiar">
            <a:extLst>
              <a:ext uri="{FF2B5EF4-FFF2-40B4-BE49-F238E27FC236}">
                <a16:creationId xmlns:a16="http://schemas.microsoft.com/office/drawing/2014/main" id="{4CF59A4C-C223-3E1D-0567-E0E03CEAF2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00" t="24000" r="36000"/>
          <a:stretch/>
        </p:blipFill>
        <p:spPr bwMode="auto">
          <a:xfrm>
            <a:off x="9448803" y="1104900"/>
            <a:ext cx="7659586" cy="6930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267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DEB"/>
        </a:solidFill>
        <a:effectLst/>
      </p:bgPr>
    </p:bg>
    <p:spTree>
      <p:nvGrpSpPr>
        <p:cNvPr id="1" name=""/>
        <p:cNvGrpSpPr/>
        <p:nvPr/>
      </p:nvGrpSpPr>
      <p:grpSpPr>
        <a:xfrm>
          <a:off x="0" y="0"/>
          <a:ext cx="0" cy="0"/>
          <a:chOff x="0" y="0"/>
          <a:chExt cx="0" cy="0"/>
        </a:xfrm>
      </p:grpSpPr>
      <p:grpSp>
        <p:nvGrpSpPr>
          <p:cNvPr id="2" name="Group 2"/>
          <p:cNvGrpSpPr/>
          <p:nvPr/>
        </p:nvGrpSpPr>
        <p:grpSpPr>
          <a:xfrm>
            <a:off x="0" y="9258300"/>
            <a:ext cx="18288000" cy="1094282"/>
            <a:chOff x="0" y="0"/>
            <a:chExt cx="7108949" cy="425372"/>
          </a:xfrm>
        </p:grpSpPr>
        <p:sp>
          <p:nvSpPr>
            <p:cNvPr id="3" name="Freeform 3"/>
            <p:cNvSpPr/>
            <p:nvPr/>
          </p:nvSpPr>
          <p:spPr>
            <a:xfrm>
              <a:off x="0" y="0"/>
              <a:ext cx="7108948" cy="425372"/>
            </a:xfrm>
            <a:custGeom>
              <a:avLst/>
              <a:gdLst/>
              <a:ahLst/>
              <a:cxnLst/>
              <a:rect l="l" t="t" r="r" b="b"/>
              <a:pathLst>
                <a:path w="7108948" h="425372">
                  <a:moveTo>
                    <a:pt x="0" y="0"/>
                  </a:moveTo>
                  <a:lnTo>
                    <a:pt x="7108948" y="0"/>
                  </a:lnTo>
                  <a:lnTo>
                    <a:pt x="7108948" y="425372"/>
                  </a:lnTo>
                  <a:lnTo>
                    <a:pt x="0" y="425372"/>
                  </a:lnTo>
                  <a:close/>
                </a:path>
              </a:pathLst>
            </a:custGeom>
            <a:solidFill>
              <a:srgbClr val="4B2D05"/>
            </a:solidFill>
          </p:spPr>
          <p:txBody>
            <a:bodyPr/>
            <a:lstStyle/>
            <a:p>
              <a:endParaRPr lang="es-CL"/>
            </a:p>
          </p:txBody>
        </p:sp>
        <p:sp>
          <p:nvSpPr>
            <p:cNvPr id="4" name="TextBox 4"/>
            <p:cNvSpPr txBox="1"/>
            <p:nvPr/>
          </p:nvSpPr>
          <p:spPr>
            <a:xfrm>
              <a:off x="0" y="-47625"/>
              <a:ext cx="7108949" cy="472997"/>
            </a:xfrm>
            <a:prstGeom prst="rect">
              <a:avLst/>
            </a:prstGeom>
          </p:spPr>
          <p:txBody>
            <a:bodyPr lIns="25980" tIns="25980" rIns="25980" bIns="25980" rtlCol="0" anchor="ctr"/>
            <a:lstStyle/>
            <a:p>
              <a:pPr algn="ctr">
                <a:lnSpc>
                  <a:spcPts val="2919"/>
                </a:lnSpc>
              </a:pPr>
              <a:endParaRPr/>
            </a:p>
          </p:txBody>
        </p:sp>
      </p:grpSp>
      <p:grpSp>
        <p:nvGrpSpPr>
          <p:cNvPr id="18" name="Group 18"/>
          <p:cNvGrpSpPr/>
          <p:nvPr/>
        </p:nvGrpSpPr>
        <p:grpSpPr>
          <a:xfrm>
            <a:off x="9448800" y="1632076"/>
            <a:ext cx="8372197" cy="6056034"/>
            <a:chOff x="0" y="0"/>
            <a:chExt cx="2722154" cy="347557"/>
          </a:xfrm>
        </p:grpSpPr>
        <p:sp>
          <p:nvSpPr>
            <p:cNvPr id="19" name="Freeform 19"/>
            <p:cNvSpPr/>
            <p:nvPr/>
          </p:nvSpPr>
          <p:spPr>
            <a:xfrm>
              <a:off x="0" y="0"/>
              <a:ext cx="2722154" cy="347557"/>
            </a:xfrm>
            <a:custGeom>
              <a:avLst/>
              <a:gdLst/>
              <a:ahLst/>
              <a:cxnLst/>
              <a:rect l="l" t="t" r="r" b="b"/>
              <a:pathLst>
                <a:path w="2722154" h="347557">
                  <a:moveTo>
                    <a:pt x="29962" y="0"/>
                  </a:moveTo>
                  <a:lnTo>
                    <a:pt x="2692192" y="0"/>
                  </a:lnTo>
                  <a:cubicBezTo>
                    <a:pt x="2700138" y="0"/>
                    <a:pt x="2707759" y="3157"/>
                    <a:pt x="2713378" y="8776"/>
                  </a:cubicBezTo>
                  <a:cubicBezTo>
                    <a:pt x="2718997" y="14395"/>
                    <a:pt x="2722154" y="22016"/>
                    <a:pt x="2722154" y="29962"/>
                  </a:cubicBezTo>
                  <a:lnTo>
                    <a:pt x="2722154" y="317595"/>
                  </a:lnTo>
                  <a:cubicBezTo>
                    <a:pt x="2722154" y="334143"/>
                    <a:pt x="2708739" y="347557"/>
                    <a:pt x="2692192" y="347557"/>
                  </a:cubicBezTo>
                  <a:lnTo>
                    <a:pt x="29962" y="347557"/>
                  </a:lnTo>
                  <a:cubicBezTo>
                    <a:pt x="13414" y="347557"/>
                    <a:pt x="0" y="334143"/>
                    <a:pt x="0" y="317595"/>
                  </a:cubicBezTo>
                  <a:lnTo>
                    <a:pt x="0" y="29962"/>
                  </a:lnTo>
                  <a:cubicBezTo>
                    <a:pt x="0" y="13414"/>
                    <a:pt x="13414" y="0"/>
                    <a:pt x="29962" y="0"/>
                  </a:cubicBezTo>
                  <a:close/>
                </a:path>
              </a:pathLst>
            </a:custGeom>
            <a:solidFill>
              <a:srgbClr val="CEE69B"/>
            </a:solidFill>
          </p:spPr>
          <p:txBody>
            <a:bodyPr/>
            <a:lstStyle/>
            <a:p>
              <a:endParaRPr lang="es-CL" dirty="0"/>
            </a:p>
          </p:txBody>
        </p:sp>
        <p:sp>
          <p:nvSpPr>
            <p:cNvPr id="20" name="TextBox 20"/>
            <p:cNvSpPr txBox="1"/>
            <p:nvPr/>
          </p:nvSpPr>
          <p:spPr>
            <a:xfrm>
              <a:off x="0" y="19050"/>
              <a:ext cx="2722154" cy="328507"/>
            </a:xfrm>
            <a:prstGeom prst="rect">
              <a:avLst/>
            </a:prstGeom>
          </p:spPr>
          <p:txBody>
            <a:bodyPr lIns="50800" tIns="50800" rIns="50800" bIns="50800" rtlCol="0" anchor="ctr"/>
            <a:lstStyle/>
            <a:p>
              <a:pPr algn="ctr">
                <a:lnSpc>
                  <a:spcPts val="2750"/>
                </a:lnSpc>
              </a:pPr>
              <a:endParaRPr/>
            </a:p>
          </p:txBody>
        </p:sp>
      </p:grpSp>
      <p:sp>
        <p:nvSpPr>
          <p:cNvPr id="21" name="TextBox 21"/>
          <p:cNvSpPr txBox="1"/>
          <p:nvPr/>
        </p:nvSpPr>
        <p:spPr>
          <a:xfrm>
            <a:off x="9739398" y="1890104"/>
            <a:ext cx="7790999" cy="4985980"/>
          </a:xfrm>
          <a:prstGeom prst="rect">
            <a:avLst/>
          </a:prstGeom>
        </p:spPr>
        <p:txBody>
          <a:bodyPr wrap="square" lIns="0" tIns="0" rIns="0" bIns="0" rtlCol="0" anchor="t">
            <a:spAutoFit/>
          </a:bodyPr>
          <a:lstStyle/>
          <a:p>
            <a:pPr marL="0" lvl="0" indent="0" algn="just">
              <a:spcBef>
                <a:spcPct val="0"/>
              </a:spcBef>
            </a:pPr>
            <a:r>
              <a:rPr lang="es-CL" sz="3600" dirty="0">
                <a:solidFill>
                  <a:srgbClr val="000000"/>
                </a:solidFill>
                <a:latin typeface="Bree Serif"/>
              </a:rPr>
              <a:t>El floema es un tejido que transporta agua, sacarosa, ácidos nucleicos, hormonas y proteínas. </a:t>
            </a:r>
          </a:p>
          <a:p>
            <a:pPr marL="0" lvl="0" indent="0" algn="just">
              <a:spcBef>
                <a:spcPct val="0"/>
              </a:spcBef>
            </a:pPr>
            <a:endParaRPr lang="es-CL" sz="3600" dirty="0">
              <a:solidFill>
                <a:srgbClr val="000000"/>
              </a:solidFill>
              <a:latin typeface="Bree Serif"/>
            </a:endParaRPr>
          </a:p>
          <a:p>
            <a:pPr marL="0" lvl="0" indent="0" algn="just">
              <a:spcBef>
                <a:spcPct val="0"/>
              </a:spcBef>
            </a:pPr>
            <a:r>
              <a:rPr lang="es-CL" sz="3600" dirty="0">
                <a:solidFill>
                  <a:srgbClr val="000000"/>
                </a:solidFill>
                <a:latin typeface="Bree Serif"/>
              </a:rPr>
              <a:t>Como se dijo anteriormente, al ser un tejido este cuenta con células especializadas para la función de transporte. Entre cada célula existen puentes denominados plasmodesmos.</a:t>
            </a:r>
          </a:p>
        </p:txBody>
      </p:sp>
      <p:sp>
        <p:nvSpPr>
          <p:cNvPr id="22" name="TextBox 22"/>
          <p:cNvSpPr txBox="1"/>
          <p:nvPr/>
        </p:nvSpPr>
        <p:spPr>
          <a:xfrm>
            <a:off x="11353800" y="64533"/>
            <a:ext cx="4962525" cy="1593850"/>
          </a:xfrm>
          <a:prstGeom prst="rect">
            <a:avLst/>
          </a:prstGeom>
        </p:spPr>
        <p:txBody>
          <a:bodyPr wrap="square" lIns="0" tIns="0" rIns="0" bIns="0" rtlCol="0" anchor="t">
            <a:spAutoFit/>
          </a:bodyPr>
          <a:lstStyle/>
          <a:p>
            <a:pPr marL="0" lvl="1" indent="0" algn="ctr">
              <a:lnSpc>
                <a:spcPts val="13999"/>
              </a:lnSpc>
              <a:spcBef>
                <a:spcPct val="0"/>
              </a:spcBef>
            </a:pPr>
            <a:r>
              <a:rPr lang="es-ES" sz="6999" dirty="0">
                <a:solidFill>
                  <a:srgbClr val="397004"/>
                </a:solidFill>
                <a:latin typeface="Genty Sans"/>
              </a:rPr>
              <a:t>Floema</a:t>
            </a:r>
            <a:endParaRPr lang="es-CL" sz="6999" dirty="0">
              <a:solidFill>
                <a:srgbClr val="397004"/>
              </a:solidFill>
              <a:latin typeface="Genty Sans"/>
            </a:endParaRPr>
          </a:p>
        </p:txBody>
      </p:sp>
      <p:pic>
        <p:nvPicPr>
          <p:cNvPr id="4100" name="Picture 4" descr="Floema: qué es, dónde está y funciones - Resumen para estudiar">
            <a:extLst>
              <a:ext uri="{FF2B5EF4-FFF2-40B4-BE49-F238E27FC236}">
                <a16:creationId xmlns:a16="http://schemas.microsoft.com/office/drawing/2014/main" id="{2050E166-F7AF-5C1D-8B42-E19FF4EC9B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000" t="18000" r="6667" b="3919"/>
          <a:stretch/>
        </p:blipFill>
        <p:spPr bwMode="auto">
          <a:xfrm>
            <a:off x="1066800" y="1333500"/>
            <a:ext cx="7954578" cy="6978728"/>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A305E7C0-7EDD-57BE-C297-29F07ACCFD44}"/>
              </a:ext>
            </a:extLst>
          </p:cNvPr>
          <p:cNvSpPr txBox="1"/>
          <p:nvPr/>
        </p:nvSpPr>
        <p:spPr>
          <a:xfrm>
            <a:off x="4724400" y="3771900"/>
            <a:ext cx="4114800" cy="584775"/>
          </a:xfrm>
          <a:prstGeom prst="rect">
            <a:avLst/>
          </a:prstGeom>
          <a:solidFill>
            <a:schemeClr val="bg1"/>
          </a:solidFill>
        </p:spPr>
        <p:txBody>
          <a:bodyPr wrap="square" rtlCol="0">
            <a:spAutoFit/>
          </a:bodyPr>
          <a:lstStyle/>
          <a:p>
            <a:r>
              <a:rPr lang="es-CL" sz="3200" b="1" dirty="0"/>
              <a:t>AGUA Y NUTRIENTES</a:t>
            </a:r>
          </a:p>
        </p:txBody>
      </p:sp>
    </p:spTree>
    <p:extLst>
      <p:ext uri="{BB962C8B-B14F-4D97-AF65-F5344CB8AC3E}">
        <p14:creationId xmlns:p14="http://schemas.microsoft.com/office/powerpoint/2010/main" val="4104483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DEB"/>
        </a:solidFill>
        <a:effectLst/>
      </p:bgPr>
    </p:bg>
    <p:spTree>
      <p:nvGrpSpPr>
        <p:cNvPr id="1" name=""/>
        <p:cNvGrpSpPr/>
        <p:nvPr/>
      </p:nvGrpSpPr>
      <p:grpSpPr>
        <a:xfrm>
          <a:off x="0" y="0"/>
          <a:ext cx="0" cy="0"/>
          <a:chOff x="0" y="0"/>
          <a:chExt cx="0" cy="0"/>
        </a:xfrm>
      </p:grpSpPr>
      <p:grpSp>
        <p:nvGrpSpPr>
          <p:cNvPr id="2" name="Group 2"/>
          <p:cNvGrpSpPr/>
          <p:nvPr/>
        </p:nvGrpSpPr>
        <p:grpSpPr>
          <a:xfrm>
            <a:off x="0" y="9258300"/>
            <a:ext cx="18288000" cy="1094282"/>
            <a:chOff x="0" y="0"/>
            <a:chExt cx="7108949" cy="425372"/>
          </a:xfrm>
        </p:grpSpPr>
        <p:sp>
          <p:nvSpPr>
            <p:cNvPr id="3" name="Freeform 3"/>
            <p:cNvSpPr/>
            <p:nvPr/>
          </p:nvSpPr>
          <p:spPr>
            <a:xfrm>
              <a:off x="0" y="0"/>
              <a:ext cx="7108948" cy="425372"/>
            </a:xfrm>
            <a:custGeom>
              <a:avLst/>
              <a:gdLst/>
              <a:ahLst/>
              <a:cxnLst/>
              <a:rect l="l" t="t" r="r" b="b"/>
              <a:pathLst>
                <a:path w="7108948" h="425372">
                  <a:moveTo>
                    <a:pt x="0" y="0"/>
                  </a:moveTo>
                  <a:lnTo>
                    <a:pt x="7108948" y="0"/>
                  </a:lnTo>
                  <a:lnTo>
                    <a:pt x="7108948" y="425372"/>
                  </a:lnTo>
                  <a:lnTo>
                    <a:pt x="0" y="425372"/>
                  </a:lnTo>
                  <a:close/>
                </a:path>
              </a:pathLst>
            </a:custGeom>
            <a:solidFill>
              <a:srgbClr val="4B2D05"/>
            </a:solidFill>
          </p:spPr>
          <p:txBody>
            <a:bodyPr/>
            <a:lstStyle/>
            <a:p>
              <a:endParaRPr lang="es-CL"/>
            </a:p>
          </p:txBody>
        </p:sp>
        <p:sp>
          <p:nvSpPr>
            <p:cNvPr id="4" name="TextBox 4"/>
            <p:cNvSpPr txBox="1"/>
            <p:nvPr/>
          </p:nvSpPr>
          <p:spPr>
            <a:xfrm>
              <a:off x="0" y="-47625"/>
              <a:ext cx="7108949" cy="472997"/>
            </a:xfrm>
            <a:prstGeom prst="rect">
              <a:avLst/>
            </a:prstGeom>
          </p:spPr>
          <p:txBody>
            <a:bodyPr lIns="25980" tIns="25980" rIns="25980" bIns="25980" rtlCol="0" anchor="ctr"/>
            <a:lstStyle/>
            <a:p>
              <a:pPr algn="ctr">
                <a:lnSpc>
                  <a:spcPts val="2919"/>
                </a:lnSpc>
              </a:pPr>
              <a:endParaRPr/>
            </a:p>
          </p:txBody>
        </p:sp>
      </p:grpSp>
      <p:pic>
        <p:nvPicPr>
          <p:cNvPr id="2050" name="Picture 2" descr="Xilema y floema | Qué es, Definición y Concepto.">
            <a:extLst>
              <a:ext uri="{FF2B5EF4-FFF2-40B4-BE49-F238E27FC236}">
                <a16:creationId xmlns:a16="http://schemas.microsoft.com/office/drawing/2014/main" id="{E3FA4EBE-D9FE-3079-5738-4953CF2A04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745" y="243542"/>
            <a:ext cx="9073277" cy="680495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loema - Vasos condutores de seiva - Plantas - InfoEscola">
            <a:extLst>
              <a:ext uri="{FF2B5EF4-FFF2-40B4-BE49-F238E27FC236}">
                <a16:creationId xmlns:a16="http://schemas.microsoft.com/office/drawing/2014/main" id="{B8FC8A10-01DE-6912-DDCC-04333D075CE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73270" y="3577292"/>
            <a:ext cx="8685231" cy="6423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496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DEB"/>
        </a:solidFill>
        <a:effectLst/>
      </p:bgPr>
    </p:bg>
    <p:spTree>
      <p:nvGrpSpPr>
        <p:cNvPr id="1" name=""/>
        <p:cNvGrpSpPr/>
        <p:nvPr/>
      </p:nvGrpSpPr>
      <p:grpSpPr>
        <a:xfrm>
          <a:off x="0" y="0"/>
          <a:ext cx="0" cy="0"/>
          <a:chOff x="0" y="0"/>
          <a:chExt cx="0" cy="0"/>
        </a:xfrm>
      </p:grpSpPr>
      <p:grpSp>
        <p:nvGrpSpPr>
          <p:cNvPr id="2" name="Group 2"/>
          <p:cNvGrpSpPr/>
          <p:nvPr/>
        </p:nvGrpSpPr>
        <p:grpSpPr>
          <a:xfrm>
            <a:off x="0" y="9258300"/>
            <a:ext cx="18288000" cy="1094282"/>
            <a:chOff x="0" y="0"/>
            <a:chExt cx="7108949" cy="425372"/>
          </a:xfrm>
        </p:grpSpPr>
        <p:sp>
          <p:nvSpPr>
            <p:cNvPr id="3" name="Freeform 3"/>
            <p:cNvSpPr/>
            <p:nvPr/>
          </p:nvSpPr>
          <p:spPr>
            <a:xfrm>
              <a:off x="0" y="0"/>
              <a:ext cx="7108948" cy="425372"/>
            </a:xfrm>
            <a:custGeom>
              <a:avLst/>
              <a:gdLst/>
              <a:ahLst/>
              <a:cxnLst/>
              <a:rect l="l" t="t" r="r" b="b"/>
              <a:pathLst>
                <a:path w="7108948" h="425372">
                  <a:moveTo>
                    <a:pt x="0" y="0"/>
                  </a:moveTo>
                  <a:lnTo>
                    <a:pt x="7108948" y="0"/>
                  </a:lnTo>
                  <a:lnTo>
                    <a:pt x="7108948" y="425372"/>
                  </a:lnTo>
                  <a:lnTo>
                    <a:pt x="0" y="425372"/>
                  </a:lnTo>
                  <a:close/>
                </a:path>
              </a:pathLst>
            </a:custGeom>
            <a:solidFill>
              <a:srgbClr val="4B2D05"/>
            </a:solidFill>
          </p:spPr>
          <p:txBody>
            <a:bodyPr/>
            <a:lstStyle/>
            <a:p>
              <a:endParaRPr lang="es-CL"/>
            </a:p>
          </p:txBody>
        </p:sp>
        <p:sp>
          <p:nvSpPr>
            <p:cNvPr id="4" name="TextBox 4"/>
            <p:cNvSpPr txBox="1"/>
            <p:nvPr/>
          </p:nvSpPr>
          <p:spPr>
            <a:xfrm>
              <a:off x="0" y="-47625"/>
              <a:ext cx="7108949" cy="472997"/>
            </a:xfrm>
            <a:prstGeom prst="rect">
              <a:avLst/>
            </a:prstGeom>
          </p:spPr>
          <p:txBody>
            <a:bodyPr lIns="25980" tIns="25980" rIns="25980" bIns="25980" rtlCol="0" anchor="ctr"/>
            <a:lstStyle/>
            <a:p>
              <a:pPr algn="ctr">
                <a:lnSpc>
                  <a:spcPts val="2919"/>
                </a:lnSpc>
              </a:pPr>
              <a:endParaRPr/>
            </a:p>
          </p:txBody>
        </p:sp>
      </p:grpSp>
      <p:grpSp>
        <p:nvGrpSpPr>
          <p:cNvPr id="18" name="Group 18"/>
          <p:cNvGrpSpPr/>
          <p:nvPr/>
        </p:nvGrpSpPr>
        <p:grpSpPr>
          <a:xfrm>
            <a:off x="762000" y="1520432"/>
            <a:ext cx="8991600" cy="6975868"/>
            <a:chOff x="0" y="0"/>
            <a:chExt cx="2722154" cy="347557"/>
          </a:xfrm>
        </p:grpSpPr>
        <p:sp>
          <p:nvSpPr>
            <p:cNvPr id="19" name="Freeform 19"/>
            <p:cNvSpPr/>
            <p:nvPr/>
          </p:nvSpPr>
          <p:spPr>
            <a:xfrm>
              <a:off x="0" y="0"/>
              <a:ext cx="2722154" cy="347557"/>
            </a:xfrm>
            <a:custGeom>
              <a:avLst/>
              <a:gdLst/>
              <a:ahLst/>
              <a:cxnLst/>
              <a:rect l="l" t="t" r="r" b="b"/>
              <a:pathLst>
                <a:path w="2722154" h="347557">
                  <a:moveTo>
                    <a:pt x="29962" y="0"/>
                  </a:moveTo>
                  <a:lnTo>
                    <a:pt x="2692192" y="0"/>
                  </a:lnTo>
                  <a:cubicBezTo>
                    <a:pt x="2700138" y="0"/>
                    <a:pt x="2707759" y="3157"/>
                    <a:pt x="2713378" y="8776"/>
                  </a:cubicBezTo>
                  <a:cubicBezTo>
                    <a:pt x="2718997" y="14395"/>
                    <a:pt x="2722154" y="22016"/>
                    <a:pt x="2722154" y="29962"/>
                  </a:cubicBezTo>
                  <a:lnTo>
                    <a:pt x="2722154" y="317595"/>
                  </a:lnTo>
                  <a:cubicBezTo>
                    <a:pt x="2722154" y="334143"/>
                    <a:pt x="2708739" y="347557"/>
                    <a:pt x="2692192" y="347557"/>
                  </a:cubicBezTo>
                  <a:lnTo>
                    <a:pt x="29962" y="347557"/>
                  </a:lnTo>
                  <a:cubicBezTo>
                    <a:pt x="13414" y="347557"/>
                    <a:pt x="0" y="334143"/>
                    <a:pt x="0" y="317595"/>
                  </a:cubicBezTo>
                  <a:lnTo>
                    <a:pt x="0" y="29962"/>
                  </a:lnTo>
                  <a:cubicBezTo>
                    <a:pt x="0" y="13414"/>
                    <a:pt x="13414" y="0"/>
                    <a:pt x="29962" y="0"/>
                  </a:cubicBezTo>
                  <a:close/>
                </a:path>
              </a:pathLst>
            </a:custGeom>
            <a:solidFill>
              <a:srgbClr val="CEE69B"/>
            </a:solidFill>
          </p:spPr>
          <p:txBody>
            <a:bodyPr/>
            <a:lstStyle/>
            <a:p>
              <a:endParaRPr lang="es-CL" dirty="0"/>
            </a:p>
          </p:txBody>
        </p:sp>
        <p:sp>
          <p:nvSpPr>
            <p:cNvPr id="20" name="TextBox 20"/>
            <p:cNvSpPr txBox="1"/>
            <p:nvPr/>
          </p:nvSpPr>
          <p:spPr>
            <a:xfrm>
              <a:off x="0" y="19050"/>
              <a:ext cx="2722154" cy="328507"/>
            </a:xfrm>
            <a:prstGeom prst="rect">
              <a:avLst/>
            </a:prstGeom>
          </p:spPr>
          <p:txBody>
            <a:bodyPr lIns="50800" tIns="50800" rIns="50800" bIns="50800" rtlCol="0" anchor="ctr"/>
            <a:lstStyle/>
            <a:p>
              <a:pPr algn="ctr">
                <a:lnSpc>
                  <a:spcPts val="2750"/>
                </a:lnSpc>
              </a:pPr>
              <a:endParaRPr/>
            </a:p>
          </p:txBody>
        </p:sp>
      </p:grpSp>
      <p:sp>
        <p:nvSpPr>
          <p:cNvPr id="21" name="TextBox 21"/>
          <p:cNvSpPr txBox="1"/>
          <p:nvPr/>
        </p:nvSpPr>
        <p:spPr>
          <a:xfrm>
            <a:off x="1066800" y="1890417"/>
            <a:ext cx="8382000" cy="6093976"/>
          </a:xfrm>
          <a:prstGeom prst="rect">
            <a:avLst/>
          </a:prstGeom>
        </p:spPr>
        <p:txBody>
          <a:bodyPr wrap="square" lIns="0" tIns="0" rIns="0" bIns="0" rtlCol="0" anchor="t">
            <a:spAutoFit/>
          </a:bodyPr>
          <a:lstStyle/>
          <a:p>
            <a:pPr marL="0" lvl="0" indent="0" algn="just">
              <a:spcBef>
                <a:spcPct val="0"/>
              </a:spcBef>
            </a:pPr>
            <a:r>
              <a:rPr lang="es-CL" sz="3600" dirty="0">
                <a:solidFill>
                  <a:srgbClr val="000000"/>
                </a:solidFill>
                <a:latin typeface="Bree Serif"/>
              </a:rPr>
              <a:t>El proceso de transporte de agua por el xilema se produce gracias a la presión que se ejerce cuando se pierde agua en una planta.</a:t>
            </a:r>
          </a:p>
          <a:p>
            <a:pPr marL="0" lvl="0" indent="0" algn="just">
              <a:spcBef>
                <a:spcPct val="0"/>
              </a:spcBef>
            </a:pPr>
            <a:endParaRPr lang="es-CL" sz="3600" u="none" dirty="0">
              <a:solidFill>
                <a:srgbClr val="000000"/>
              </a:solidFill>
              <a:latin typeface="Bree Serif"/>
            </a:endParaRPr>
          </a:p>
          <a:p>
            <a:pPr marL="0" lvl="0" indent="0" algn="just">
              <a:spcBef>
                <a:spcPct val="0"/>
              </a:spcBef>
            </a:pPr>
            <a:r>
              <a:rPr lang="es-CL" sz="3600" dirty="0">
                <a:solidFill>
                  <a:srgbClr val="000000"/>
                </a:solidFill>
                <a:latin typeface="Bree Serif"/>
              </a:rPr>
              <a:t>Algo similar ocurre con en el floema, ambos canales están unidos y trabajan en conjunto. El agua se transporta por el floema pasa hacia el xilema, haciendo que cambie la presión. También ocurre el proceso inverso.</a:t>
            </a:r>
            <a:endParaRPr lang="es-CL" sz="3600" u="none" dirty="0">
              <a:solidFill>
                <a:srgbClr val="000000"/>
              </a:solidFill>
              <a:latin typeface="Bree Serif"/>
            </a:endParaRPr>
          </a:p>
        </p:txBody>
      </p:sp>
      <p:sp>
        <p:nvSpPr>
          <p:cNvPr id="22" name="TextBox 22"/>
          <p:cNvSpPr txBox="1"/>
          <p:nvPr/>
        </p:nvSpPr>
        <p:spPr>
          <a:xfrm>
            <a:off x="2247900" y="-173028"/>
            <a:ext cx="4876800" cy="1570943"/>
          </a:xfrm>
          <a:prstGeom prst="rect">
            <a:avLst/>
          </a:prstGeom>
        </p:spPr>
        <p:txBody>
          <a:bodyPr wrap="square" lIns="0" tIns="0" rIns="0" bIns="0" rtlCol="0" anchor="t">
            <a:spAutoFit/>
          </a:bodyPr>
          <a:lstStyle/>
          <a:p>
            <a:pPr marL="0" lvl="1" indent="0" algn="ctr">
              <a:lnSpc>
                <a:spcPts val="13999"/>
              </a:lnSpc>
              <a:spcBef>
                <a:spcPct val="0"/>
              </a:spcBef>
            </a:pPr>
            <a:r>
              <a:rPr lang="es-ES" sz="6999" dirty="0">
                <a:solidFill>
                  <a:srgbClr val="397004"/>
                </a:solidFill>
                <a:latin typeface="Genty Sans"/>
              </a:rPr>
              <a:t>Transporte</a:t>
            </a:r>
            <a:endParaRPr lang="es-CL" sz="6999" dirty="0">
              <a:solidFill>
                <a:srgbClr val="397004"/>
              </a:solidFill>
              <a:latin typeface="Genty Sans"/>
            </a:endParaRPr>
          </a:p>
        </p:txBody>
      </p:sp>
      <p:sp>
        <p:nvSpPr>
          <p:cNvPr id="5" name="Freeform 2">
            <a:extLst>
              <a:ext uri="{FF2B5EF4-FFF2-40B4-BE49-F238E27FC236}">
                <a16:creationId xmlns:a16="http://schemas.microsoft.com/office/drawing/2014/main" id="{18E12C81-7773-CC06-9226-72907F1EFB60}"/>
              </a:ext>
            </a:extLst>
          </p:cNvPr>
          <p:cNvSpPr/>
          <p:nvPr/>
        </p:nvSpPr>
        <p:spPr>
          <a:xfrm>
            <a:off x="10162804" y="161987"/>
            <a:ext cx="7338456" cy="9963026"/>
          </a:xfrm>
          <a:custGeom>
            <a:avLst/>
            <a:gdLst/>
            <a:ahLst/>
            <a:cxnLst/>
            <a:rect l="l" t="t" r="r" b="b"/>
            <a:pathLst>
              <a:path w="8263297" h="10153526">
                <a:moveTo>
                  <a:pt x="0" y="0"/>
                </a:moveTo>
                <a:lnTo>
                  <a:pt x="8263296" y="0"/>
                </a:lnTo>
                <a:lnTo>
                  <a:pt x="8263296" y="10153526"/>
                </a:lnTo>
                <a:lnTo>
                  <a:pt x="0" y="10153526"/>
                </a:lnTo>
                <a:lnTo>
                  <a:pt x="0" y="0"/>
                </a:lnTo>
                <a:close/>
              </a:path>
            </a:pathLst>
          </a:custGeom>
          <a:blipFill>
            <a:blip r:embed="rId2"/>
            <a:stretch>
              <a:fillRect l="-11446" r="1"/>
            </a:stretch>
          </a:blipFill>
        </p:spPr>
        <p:txBody>
          <a:bodyPr/>
          <a:lstStyle/>
          <a:p>
            <a:endParaRPr lang="es-CL" dirty="0"/>
          </a:p>
        </p:txBody>
      </p:sp>
    </p:spTree>
    <p:extLst>
      <p:ext uri="{BB962C8B-B14F-4D97-AF65-F5344CB8AC3E}">
        <p14:creationId xmlns:p14="http://schemas.microsoft.com/office/powerpoint/2010/main" val="654827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DEB"/>
        </a:solidFill>
        <a:effectLst/>
      </p:bgPr>
    </p:bg>
    <p:spTree>
      <p:nvGrpSpPr>
        <p:cNvPr id="1" name=""/>
        <p:cNvGrpSpPr/>
        <p:nvPr/>
      </p:nvGrpSpPr>
      <p:grpSpPr>
        <a:xfrm>
          <a:off x="0" y="0"/>
          <a:ext cx="0" cy="0"/>
          <a:chOff x="0" y="0"/>
          <a:chExt cx="0" cy="0"/>
        </a:xfrm>
      </p:grpSpPr>
      <p:grpSp>
        <p:nvGrpSpPr>
          <p:cNvPr id="2" name="Group 2"/>
          <p:cNvGrpSpPr/>
          <p:nvPr/>
        </p:nvGrpSpPr>
        <p:grpSpPr>
          <a:xfrm>
            <a:off x="0" y="9258300"/>
            <a:ext cx="18288000" cy="1094282"/>
            <a:chOff x="0" y="0"/>
            <a:chExt cx="7108949" cy="425372"/>
          </a:xfrm>
        </p:grpSpPr>
        <p:sp>
          <p:nvSpPr>
            <p:cNvPr id="3" name="Freeform 3"/>
            <p:cNvSpPr/>
            <p:nvPr/>
          </p:nvSpPr>
          <p:spPr>
            <a:xfrm>
              <a:off x="0" y="0"/>
              <a:ext cx="7108948" cy="425372"/>
            </a:xfrm>
            <a:custGeom>
              <a:avLst/>
              <a:gdLst/>
              <a:ahLst/>
              <a:cxnLst/>
              <a:rect l="l" t="t" r="r" b="b"/>
              <a:pathLst>
                <a:path w="7108948" h="425372">
                  <a:moveTo>
                    <a:pt x="0" y="0"/>
                  </a:moveTo>
                  <a:lnTo>
                    <a:pt x="7108948" y="0"/>
                  </a:lnTo>
                  <a:lnTo>
                    <a:pt x="7108948" y="425372"/>
                  </a:lnTo>
                  <a:lnTo>
                    <a:pt x="0" y="425372"/>
                  </a:lnTo>
                  <a:close/>
                </a:path>
              </a:pathLst>
            </a:custGeom>
            <a:solidFill>
              <a:srgbClr val="4B2D05"/>
            </a:solidFill>
          </p:spPr>
          <p:txBody>
            <a:bodyPr/>
            <a:lstStyle/>
            <a:p>
              <a:endParaRPr lang="es-CL"/>
            </a:p>
          </p:txBody>
        </p:sp>
        <p:sp>
          <p:nvSpPr>
            <p:cNvPr id="4" name="TextBox 4"/>
            <p:cNvSpPr txBox="1"/>
            <p:nvPr/>
          </p:nvSpPr>
          <p:spPr>
            <a:xfrm>
              <a:off x="0" y="-47625"/>
              <a:ext cx="7108949" cy="472997"/>
            </a:xfrm>
            <a:prstGeom prst="rect">
              <a:avLst/>
            </a:prstGeom>
          </p:spPr>
          <p:txBody>
            <a:bodyPr lIns="25980" tIns="25980" rIns="25980" bIns="25980" rtlCol="0" anchor="ctr"/>
            <a:lstStyle/>
            <a:p>
              <a:pPr algn="ctr">
                <a:lnSpc>
                  <a:spcPts val="2919"/>
                </a:lnSpc>
              </a:pPr>
              <a:endParaRPr/>
            </a:p>
          </p:txBody>
        </p:sp>
      </p:grpSp>
      <p:grpSp>
        <p:nvGrpSpPr>
          <p:cNvPr id="18" name="Group 18"/>
          <p:cNvGrpSpPr/>
          <p:nvPr/>
        </p:nvGrpSpPr>
        <p:grpSpPr>
          <a:xfrm>
            <a:off x="762000" y="1520432"/>
            <a:ext cx="8991600" cy="6975868"/>
            <a:chOff x="0" y="0"/>
            <a:chExt cx="2722154" cy="347557"/>
          </a:xfrm>
        </p:grpSpPr>
        <p:sp>
          <p:nvSpPr>
            <p:cNvPr id="19" name="Freeform 19"/>
            <p:cNvSpPr/>
            <p:nvPr/>
          </p:nvSpPr>
          <p:spPr>
            <a:xfrm>
              <a:off x="0" y="0"/>
              <a:ext cx="2722154" cy="347557"/>
            </a:xfrm>
            <a:custGeom>
              <a:avLst/>
              <a:gdLst/>
              <a:ahLst/>
              <a:cxnLst/>
              <a:rect l="l" t="t" r="r" b="b"/>
              <a:pathLst>
                <a:path w="2722154" h="347557">
                  <a:moveTo>
                    <a:pt x="29962" y="0"/>
                  </a:moveTo>
                  <a:lnTo>
                    <a:pt x="2692192" y="0"/>
                  </a:lnTo>
                  <a:cubicBezTo>
                    <a:pt x="2700138" y="0"/>
                    <a:pt x="2707759" y="3157"/>
                    <a:pt x="2713378" y="8776"/>
                  </a:cubicBezTo>
                  <a:cubicBezTo>
                    <a:pt x="2718997" y="14395"/>
                    <a:pt x="2722154" y="22016"/>
                    <a:pt x="2722154" y="29962"/>
                  </a:cubicBezTo>
                  <a:lnTo>
                    <a:pt x="2722154" y="317595"/>
                  </a:lnTo>
                  <a:cubicBezTo>
                    <a:pt x="2722154" y="334143"/>
                    <a:pt x="2708739" y="347557"/>
                    <a:pt x="2692192" y="347557"/>
                  </a:cubicBezTo>
                  <a:lnTo>
                    <a:pt x="29962" y="347557"/>
                  </a:lnTo>
                  <a:cubicBezTo>
                    <a:pt x="13414" y="347557"/>
                    <a:pt x="0" y="334143"/>
                    <a:pt x="0" y="317595"/>
                  </a:cubicBezTo>
                  <a:lnTo>
                    <a:pt x="0" y="29962"/>
                  </a:lnTo>
                  <a:cubicBezTo>
                    <a:pt x="0" y="13414"/>
                    <a:pt x="13414" y="0"/>
                    <a:pt x="29962" y="0"/>
                  </a:cubicBezTo>
                  <a:close/>
                </a:path>
              </a:pathLst>
            </a:custGeom>
            <a:solidFill>
              <a:srgbClr val="CEE69B"/>
            </a:solidFill>
          </p:spPr>
          <p:txBody>
            <a:bodyPr/>
            <a:lstStyle/>
            <a:p>
              <a:endParaRPr lang="es-CL" dirty="0"/>
            </a:p>
          </p:txBody>
        </p:sp>
        <p:sp>
          <p:nvSpPr>
            <p:cNvPr id="20" name="TextBox 20"/>
            <p:cNvSpPr txBox="1"/>
            <p:nvPr/>
          </p:nvSpPr>
          <p:spPr>
            <a:xfrm>
              <a:off x="0" y="19050"/>
              <a:ext cx="2722154" cy="328507"/>
            </a:xfrm>
            <a:prstGeom prst="rect">
              <a:avLst/>
            </a:prstGeom>
          </p:spPr>
          <p:txBody>
            <a:bodyPr lIns="50800" tIns="50800" rIns="50800" bIns="50800" rtlCol="0" anchor="ctr"/>
            <a:lstStyle/>
            <a:p>
              <a:pPr algn="ctr">
                <a:lnSpc>
                  <a:spcPts val="2750"/>
                </a:lnSpc>
              </a:pPr>
              <a:endParaRPr/>
            </a:p>
          </p:txBody>
        </p:sp>
      </p:grpSp>
      <p:sp>
        <p:nvSpPr>
          <p:cNvPr id="21" name="TextBox 21"/>
          <p:cNvSpPr txBox="1"/>
          <p:nvPr/>
        </p:nvSpPr>
        <p:spPr>
          <a:xfrm>
            <a:off x="1066800" y="1797132"/>
            <a:ext cx="8382000" cy="5539978"/>
          </a:xfrm>
          <a:prstGeom prst="rect">
            <a:avLst/>
          </a:prstGeom>
        </p:spPr>
        <p:txBody>
          <a:bodyPr wrap="square" lIns="0" tIns="0" rIns="0" bIns="0" rtlCol="0" anchor="t">
            <a:spAutoFit/>
          </a:bodyPr>
          <a:lstStyle/>
          <a:p>
            <a:pPr marL="0" lvl="0" indent="0" algn="just">
              <a:spcBef>
                <a:spcPct val="0"/>
              </a:spcBef>
            </a:pPr>
            <a:r>
              <a:rPr lang="es-ES" sz="3600" u="none" dirty="0">
                <a:solidFill>
                  <a:srgbClr val="000000"/>
                </a:solidFill>
                <a:latin typeface="Bree Serif"/>
              </a:rPr>
              <a:t>D</a:t>
            </a:r>
            <a:r>
              <a:rPr lang="es-CL" sz="3600" u="none" dirty="0">
                <a:solidFill>
                  <a:srgbClr val="000000"/>
                </a:solidFill>
                <a:latin typeface="Bree Serif"/>
              </a:rPr>
              <a:t>e manera más </a:t>
            </a:r>
            <a:r>
              <a:rPr lang="es-CL" sz="3600" dirty="0">
                <a:solidFill>
                  <a:srgbClr val="000000"/>
                </a:solidFill>
                <a:latin typeface="Bree Serif"/>
              </a:rPr>
              <a:t>profunda, cuando se genera un nutriente en una planta, este es transportado hacia otro lado, para ser utilizado. Ese nutriente entra hacia el floema a través de una célula acompañante, la cual facilita su transporte, al momento de entrar este nutriente se dirige hacia un lugar donde haya menos concentración, ayudado siempre por </a:t>
            </a:r>
            <a:r>
              <a:rPr lang="es-CL" sz="3600">
                <a:solidFill>
                  <a:srgbClr val="000000"/>
                </a:solidFill>
                <a:latin typeface="Bree Serif"/>
              </a:rPr>
              <a:t>el xilema.</a:t>
            </a:r>
            <a:endParaRPr lang="es-CL" sz="3600" u="none" dirty="0">
              <a:solidFill>
                <a:srgbClr val="000000"/>
              </a:solidFill>
              <a:latin typeface="Bree Serif"/>
            </a:endParaRPr>
          </a:p>
        </p:txBody>
      </p:sp>
      <p:sp>
        <p:nvSpPr>
          <p:cNvPr id="22" name="TextBox 22"/>
          <p:cNvSpPr txBox="1"/>
          <p:nvPr/>
        </p:nvSpPr>
        <p:spPr>
          <a:xfrm>
            <a:off x="2247900" y="-173028"/>
            <a:ext cx="4876800" cy="1570943"/>
          </a:xfrm>
          <a:prstGeom prst="rect">
            <a:avLst/>
          </a:prstGeom>
        </p:spPr>
        <p:txBody>
          <a:bodyPr wrap="square" lIns="0" tIns="0" rIns="0" bIns="0" rtlCol="0" anchor="t">
            <a:spAutoFit/>
          </a:bodyPr>
          <a:lstStyle/>
          <a:p>
            <a:pPr marL="0" lvl="1" indent="0" algn="ctr">
              <a:lnSpc>
                <a:spcPts val="13999"/>
              </a:lnSpc>
              <a:spcBef>
                <a:spcPct val="0"/>
              </a:spcBef>
            </a:pPr>
            <a:r>
              <a:rPr lang="es-ES" sz="6999" dirty="0">
                <a:solidFill>
                  <a:srgbClr val="397004"/>
                </a:solidFill>
                <a:latin typeface="Genty Sans"/>
              </a:rPr>
              <a:t>Transporte</a:t>
            </a:r>
            <a:endParaRPr lang="es-CL" sz="6999" dirty="0">
              <a:solidFill>
                <a:srgbClr val="397004"/>
              </a:solidFill>
              <a:latin typeface="Genty Sans"/>
            </a:endParaRPr>
          </a:p>
        </p:txBody>
      </p:sp>
      <p:sp>
        <p:nvSpPr>
          <p:cNvPr id="5" name="Freeform 2">
            <a:extLst>
              <a:ext uri="{FF2B5EF4-FFF2-40B4-BE49-F238E27FC236}">
                <a16:creationId xmlns:a16="http://schemas.microsoft.com/office/drawing/2014/main" id="{18E12C81-7773-CC06-9226-72907F1EFB60}"/>
              </a:ext>
            </a:extLst>
          </p:cNvPr>
          <p:cNvSpPr/>
          <p:nvPr/>
        </p:nvSpPr>
        <p:spPr>
          <a:xfrm>
            <a:off x="10162804" y="161987"/>
            <a:ext cx="7338456" cy="9963026"/>
          </a:xfrm>
          <a:custGeom>
            <a:avLst/>
            <a:gdLst/>
            <a:ahLst/>
            <a:cxnLst/>
            <a:rect l="l" t="t" r="r" b="b"/>
            <a:pathLst>
              <a:path w="8263297" h="10153526">
                <a:moveTo>
                  <a:pt x="0" y="0"/>
                </a:moveTo>
                <a:lnTo>
                  <a:pt x="8263296" y="0"/>
                </a:lnTo>
                <a:lnTo>
                  <a:pt x="8263296" y="10153526"/>
                </a:lnTo>
                <a:lnTo>
                  <a:pt x="0" y="10153526"/>
                </a:lnTo>
                <a:lnTo>
                  <a:pt x="0" y="0"/>
                </a:lnTo>
                <a:close/>
              </a:path>
            </a:pathLst>
          </a:custGeom>
          <a:blipFill>
            <a:blip r:embed="rId2"/>
            <a:stretch>
              <a:fillRect l="-11446" r="1"/>
            </a:stretch>
          </a:blipFill>
        </p:spPr>
        <p:txBody>
          <a:bodyPr/>
          <a:lstStyle/>
          <a:p>
            <a:endParaRPr lang="es-CL" dirty="0"/>
          </a:p>
        </p:txBody>
      </p:sp>
    </p:spTree>
    <p:extLst>
      <p:ext uri="{BB962C8B-B14F-4D97-AF65-F5344CB8AC3E}">
        <p14:creationId xmlns:p14="http://schemas.microsoft.com/office/powerpoint/2010/main" val="8353580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735</TotalTime>
  <Words>361</Words>
  <Application>Microsoft Office PowerPoint</Application>
  <PresentationFormat>Personalizado</PresentationFormat>
  <Paragraphs>23</Paragraphs>
  <Slides>8</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8</vt:i4>
      </vt:variant>
    </vt:vector>
  </HeadingPairs>
  <TitlesOfParts>
    <vt:vector size="15" baseType="lpstr">
      <vt:lpstr>Genty Sans</vt:lpstr>
      <vt:lpstr>Arial</vt:lpstr>
      <vt:lpstr>Bree Serif Bold</vt:lpstr>
      <vt:lpstr>Calibri</vt:lpstr>
      <vt:lpstr>Genty Sans Bold</vt:lpstr>
      <vt:lpstr>Bree Serif</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Colegio Sao Paulo</dc:creator>
  <cp:lastModifiedBy>pablo espinosa perez</cp:lastModifiedBy>
  <cp:revision>19</cp:revision>
  <dcterms:created xsi:type="dcterms:W3CDTF">2006-08-16T00:00:00Z</dcterms:created>
  <dcterms:modified xsi:type="dcterms:W3CDTF">2025-04-22T23:37:37Z</dcterms:modified>
  <dc:identifier>DAGCy9MpuAk</dc:identifier>
</cp:coreProperties>
</file>