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8" r:id="rId3"/>
    <p:sldId id="315" r:id="rId4"/>
    <p:sldId id="269" r:id="rId5"/>
    <p:sldId id="316" r:id="rId6"/>
    <p:sldId id="317" r:id="rId7"/>
    <p:sldId id="313" r:id="rId8"/>
    <p:sldId id="318" r:id="rId9"/>
    <p:sldId id="319" r:id="rId10"/>
  </p:sldIdLst>
  <p:sldSz cx="18288000" cy="10287000"/>
  <p:notesSz cx="6858000" cy="9144000"/>
  <p:embeddedFontLst>
    <p:embeddedFont>
      <p:font typeface="Bahnschrift SemiBold" panose="020B0502040204020203" pitchFamily="34" charset="0"/>
      <p:bold r:id="rId11"/>
    </p:embeddedFont>
    <p:embeddedFont>
      <p:font typeface="Open Sans" panose="020B0606030504020204" pitchFamily="34" charset="0"/>
      <p:regular r:id="rId12"/>
      <p:bold r:id="rId13"/>
      <p:italic r:id="rId14"/>
      <p:boldItalic r:id="rId15"/>
    </p:embeddedFont>
    <p:embeddedFont>
      <p:font typeface="Open Sans Bold" panose="020B0806030504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22" autoAdjust="0"/>
  </p:normalViewPr>
  <p:slideViewPr>
    <p:cSldViewPr>
      <p:cViewPr varScale="1">
        <p:scale>
          <a:sx n="52" d="100"/>
          <a:sy n="52" d="100"/>
        </p:scale>
        <p:origin x="763"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64" name="Group 46">
            <a:extLst>
              <a:ext uri="{FF2B5EF4-FFF2-40B4-BE49-F238E27FC236}">
                <a16:creationId xmlns:a16="http://schemas.microsoft.com/office/drawing/2014/main" id="{40807809-2682-B741-5A7B-099ED1FA69A4}"/>
              </a:ext>
            </a:extLst>
          </p:cNvPr>
          <p:cNvGrpSpPr/>
          <p:nvPr/>
        </p:nvGrpSpPr>
        <p:grpSpPr>
          <a:xfrm>
            <a:off x="996616" y="1819764"/>
            <a:ext cx="16262684" cy="3857136"/>
            <a:chOff x="-42779" y="1381494"/>
            <a:chExt cx="21683579" cy="5142849"/>
          </a:xfrm>
        </p:grpSpPr>
        <p:sp>
          <p:nvSpPr>
            <p:cNvPr id="65" name="TextBox 47">
              <a:extLst>
                <a:ext uri="{FF2B5EF4-FFF2-40B4-BE49-F238E27FC236}">
                  <a16:creationId xmlns:a16="http://schemas.microsoft.com/office/drawing/2014/main" id="{F6FFDFC9-03BB-7131-B83F-8B65948ADBFA}"/>
                </a:ext>
              </a:extLst>
            </p:cNvPr>
            <p:cNvSpPr txBox="1"/>
            <p:nvPr/>
          </p:nvSpPr>
          <p:spPr>
            <a:xfrm>
              <a:off x="-42779" y="4011945"/>
              <a:ext cx="21640800" cy="2512398"/>
            </a:xfrm>
            <a:prstGeom prst="rect">
              <a:avLst/>
            </a:prstGeom>
          </p:spPr>
          <p:txBody>
            <a:bodyPr lIns="0" tIns="0" rIns="0" bIns="0" rtlCol="0" anchor="t">
              <a:spAutoFit/>
            </a:bodyPr>
            <a:lstStyle/>
            <a:p>
              <a:pPr marL="0" lvl="0" indent="0" algn="ctr">
                <a:lnSpc>
                  <a:spcPts val="7559"/>
                </a:lnSpc>
                <a:spcBef>
                  <a:spcPct val="0"/>
                </a:spcBef>
              </a:pPr>
              <a:r>
                <a:rPr lang="en-US" sz="5399" u="none" strike="noStrike" dirty="0">
                  <a:solidFill>
                    <a:srgbClr val="000000"/>
                  </a:solidFill>
                  <a:latin typeface="Open Sans Bold"/>
                </a:rPr>
                <a:t>CIENCIAS NATURALES</a:t>
              </a:r>
            </a:p>
            <a:p>
              <a:pPr marL="0" lvl="0" indent="0" algn="ctr">
                <a:lnSpc>
                  <a:spcPts val="7559"/>
                </a:lnSpc>
                <a:spcBef>
                  <a:spcPct val="0"/>
                </a:spcBef>
              </a:pPr>
              <a:r>
                <a:rPr lang="en-US" sz="5399" dirty="0">
                  <a:solidFill>
                    <a:srgbClr val="000000"/>
                  </a:solidFill>
                  <a:latin typeface="Open Sans Bold"/>
                </a:rPr>
                <a:t>2° MEDIO</a:t>
              </a:r>
              <a:endParaRPr lang="en-US" sz="5399" u="none" strike="noStrike" dirty="0">
                <a:solidFill>
                  <a:srgbClr val="000000"/>
                </a:solidFill>
                <a:latin typeface="Open Sans Bold"/>
              </a:endParaRPr>
            </a:p>
          </p:txBody>
        </p:sp>
        <p:sp>
          <p:nvSpPr>
            <p:cNvPr id="66" name="TextBox 48">
              <a:extLst>
                <a:ext uri="{FF2B5EF4-FFF2-40B4-BE49-F238E27FC236}">
                  <a16:creationId xmlns:a16="http://schemas.microsoft.com/office/drawing/2014/main" id="{8A529355-7B74-F622-BC81-7B4ACDDDCA21}"/>
                </a:ext>
              </a:extLst>
            </p:cNvPr>
            <p:cNvSpPr txBox="1"/>
            <p:nvPr/>
          </p:nvSpPr>
          <p:spPr>
            <a:xfrm>
              <a:off x="0" y="1381494"/>
              <a:ext cx="21640800" cy="624333"/>
            </a:xfrm>
            <a:prstGeom prst="rect">
              <a:avLst/>
            </a:prstGeom>
          </p:spPr>
          <p:txBody>
            <a:bodyPr lIns="0" tIns="0" rIns="0" bIns="0" rtlCol="0" anchor="t">
              <a:spAutoFit/>
            </a:bodyPr>
            <a:lstStyle/>
            <a:p>
              <a:pPr marL="0" lvl="0" indent="0" algn="ctr">
                <a:lnSpc>
                  <a:spcPts val="3915"/>
                </a:lnSpc>
                <a:spcBef>
                  <a:spcPct val="0"/>
                </a:spcBef>
              </a:pPr>
              <a:endParaRPr lang="en-US" sz="2796" u="none" strike="noStrike" dirty="0">
                <a:solidFill>
                  <a:srgbClr val="000000"/>
                </a:solidFill>
                <a:latin typeface="Open Sans"/>
              </a:endParaRPr>
            </a:p>
          </p:txBody>
        </p:sp>
      </p:grpSp>
      <p:sp>
        <p:nvSpPr>
          <p:cNvPr id="67" name="Freeform 6">
            <a:extLst>
              <a:ext uri="{FF2B5EF4-FFF2-40B4-BE49-F238E27FC236}">
                <a16:creationId xmlns:a16="http://schemas.microsoft.com/office/drawing/2014/main" id="{0F3AB690-3C32-83D3-B7F9-7EC1CF365416}"/>
              </a:ext>
            </a:extLst>
          </p:cNvPr>
          <p:cNvSpPr/>
          <p:nvPr/>
        </p:nvSpPr>
        <p:spPr>
          <a:xfrm>
            <a:off x="-20053" y="5676900"/>
            <a:ext cx="4508337" cy="4648200"/>
          </a:xfrm>
          <a:custGeom>
            <a:avLst/>
            <a:gdLst/>
            <a:ahLst/>
            <a:cxnLst/>
            <a:rect l="l" t="t" r="r" b="b"/>
            <a:pathLst>
              <a:path w="2107555" h="2155740">
                <a:moveTo>
                  <a:pt x="0" y="0"/>
                </a:moveTo>
                <a:lnTo>
                  <a:pt x="2107555" y="0"/>
                </a:lnTo>
                <a:lnTo>
                  <a:pt x="2107555" y="2155740"/>
                </a:lnTo>
                <a:lnTo>
                  <a:pt x="0" y="21557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0" name="Group 20"/>
          <p:cNvGrpSpPr/>
          <p:nvPr/>
        </p:nvGrpSpPr>
        <p:grpSpPr>
          <a:xfrm>
            <a:off x="906975" y="2674899"/>
            <a:ext cx="16453267" cy="1222255"/>
            <a:chOff x="-3329631" y="-38100"/>
            <a:chExt cx="4333373" cy="321911"/>
          </a:xfrm>
        </p:grpSpPr>
        <p:sp>
          <p:nvSpPr>
            <p:cNvPr id="21" name="Freeform 21"/>
            <p:cNvSpPr/>
            <p:nvPr/>
          </p:nvSpPr>
          <p:spPr>
            <a:xfrm>
              <a:off x="-3329631" y="129796"/>
              <a:ext cx="762628" cy="154015"/>
            </a:xfrm>
            <a:custGeom>
              <a:avLst/>
              <a:gdLst/>
              <a:ahLst/>
              <a:cxnLst/>
              <a:rect l="l" t="t" r="r" b="b"/>
              <a:pathLst>
                <a:path w="1003742" h="235242">
                  <a:moveTo>
                    <a:pt x="103603" y="0"/>
                  </a:moveTo>
                  <a:lnTo>
                    <a:pt x="900139" y="0"/>
                  </a:lnTo>
                  <a:cubicBezTo>
                    <a:pt x="957357" y="0"/>
                    <a:pt x="1003742" y="46384"/>
                    <a:pt x="1003742" y="103603"/>
                  </a:cubicBezTo>
                  <a:lnTo>
                    <a:pt x="1003742" y="131639"/>
                  </a:lnTo>
                  <a:cubicBezTo>
                    <a:pt x="1003742" y="159116"/>
                    <a:pt x="992826" y="185468"/>
                    <a:pt x="973397" y="204897"/>
                  </a:cubicBezTo>
                  <a:cubicBezTo>
                    <a:pt x="953968" y="224327"/>
                    <a:pt x="927616" y="235242"/>
                    <a:pt x="900139" y="235242"/>
                  </a:cubicBezTo>
                  <a:lnTo>
                    <a:pt x="103603" y="235242"/>
                  </a:lnTo>
                  <a:cubicBezTo>
                    <a:pt x="46384" y="235242"/>
                    <a:pt x="0" y="188857"/>
                    <a:pt x="0" y="131639"/>
                  </a:cubicBezTo>
                  <a:lnTo>
                    <a:pt x="0" y="103603"/>
                  </a:lnTo>
                  <a:cubicBezTo>
                    <a:pt x="0" y="46384"/>
                    <a:pt x="46384" y="0"/>
                    <a:pt x="103603" y="0"/>
                  </a:cubicBezTo>
                  <a:close/>
                </a:path>
              </a:pathLst>
            </a:custGeom>
            <a:solidFill>
              <a:schemeClr val="accent3">
                <a:lumMod val="60000"/>
                <a:lumOff val="40000"/>
              </a:schemeClr>
            </a:solidFill>
            <a:ln w="38100" cap="rnd">
              <a:solidFill>
                <a:srgbClr val="000000"/>
              </a:solidFill>
              <a:prstDash val="solid"/>
              <a:round/>
            </a:ln>
          </p:spPr>
          <p:txBody>
            <a:bodyPr/>
            <a:lstStyle/>
            <a:p>
              <a:pPr algn="ctr"/>
              <a:r>
                <a:rPr lang="es-CL" sz="3600" b="1" dirty="0">
                  <a:latin typeface="Bahnschrift SemiBold" panose="020B0502040204020203" pitchFamily="34" charset="0"/>
                </a:rPr>
                <a:t>ACTIVIDAD 1</a:t>
              </a:r>
            </a:p>
          </p:txBody>
        </p:sp>
        <p:sp>
          <p:nvSpPr>
            <p:cNvPr id="22" name="TextBox 22"/>
            <p:cNvSpPr txBox="1"/>
            <p:nvPr/>
          </p:nvSpPr>
          <p:spPr>
            <a:xfrm>
              <a:off x="0" y="-38100"/>
              <a:ext cx="1003742" cy="273342"/>
            </a:xfrm>
            <a:prstGeom prst="rect">
              <a:avLst/>
            </a:prstGeom>
          </p:spPr>
          <p:txBody>
            <a:bodyPr lIns="50800" tIns="50800" rIns="50800" bIns="50800" rtlCol="0" anchor="ctr"/>
            <a:lstStyle/>
            <a:p>
              <a:pPr marL="0" lvl="0" indent="0" algn="ctr">
                <a:lnSpc>
                  <a:spcPts val="3079"/>
                </a:lnSpc>
                <a:spcBef>
                  <a:spcPct val="0"/>
                </a:spcBef>
              </a:pPr>
              <a:endParaRPr lang="en-US" sz="2199" u="none" strike="noStrike" dirty="0">
                <a:solidFill>
                  <a:srgbClr val="000000"/>
                </a:solidFill>
                <a:latin typeface="Open Sans"/>
              </a:endParaRPr>
            </a:p>
          </p:txBody>
        </p:sp>
      </p:grpSp>
      <p:grpSp>
        <p:nvGrpSpPr>
          <p:cNvPr id="52" name="Group 52"/>
          <p:cNvGrpSpPr/>
          <p:nvPr/>
        </p:nvGrpSpPr>
        <p:grpSpPr>
          <a:xfrm>
            <a:off x="4942212" y="410683"/>
            <a:ext cx="8403575" cy="775626"/>
            <a:chOff x="-78588" y="0"/>
            <a:chExt cx="3022420" cy="262318"/>
          </a:xfrm>
        </p:grpSpPr>
        <p:sp>
          <p:nvSpPr>
            <p:cNvPr id="53" name="Freeform 53"/>
            <p:cNvSpPr/>
            <p:nvPr/>
          </p:nvSpPr>
          <p:spPr>
            <a:xfrm>
              <a:off x="-78588" y="0"/>
              <a:ext cx="3022420" cy="262318"/>
            </a:xfrm>
            <a:custGeom>
              <a:avLst/>
              <a:gdLst/>
              <a:ahLst/>
              <a:cxnLst/>
              <a:rect l="l" t="t" r="r" b="b"/>
              <a:pathLst>
                <a:path w="2943832" h="262318">
                  <a:moveTo>
                    <a:pt x="35325" y="0"/>
                  </a:moveTo>
                  <a:lnTo>
                    <a:pt x="2908507" y="0"/>
                  </a:lnTo>
                  <a:cubicBezTo>
                    <a:pt x="2928016" y="0"/>
                    <a:pt x="2943832" y="15815"/>
                    <a:pt x="2943832" y="35325"/>
                  </a:cubicBezTo>
                  <a:lnTo>
                    <a:pt x="2943832" y="226993"/>
                  </a:lnTo>
                  <a:cubicBezTo>
                    <a:pt x="2943832" y="246503"/>
                    <a:pt x="2928016" y="262318"/>
                    <a:pt x="2908507" y="262318"/>
                  </a:cubicBezTo>
                  <a:lnTo>
                    <a:pt x="35325" y="262318"/>
                  </a:lnTo>
                  <a:cubicBezTo>
                    <a:pt x="15815" y="262318"/>
                    <a:pt x="0" y="246503"/>
                    <a:pt x="0" y="226993"/>
                  </a:cubicBezTo>
                  <a:lnTo>
                    <a:pt x="0" y="35325"/>
                  </a:lnTo>
                  <a:cubicBezTo>
                    <a:pt x="0" y="15815"/>
                    <a:pt x="15815" y="0"/>
                    <a:pt x="35325" y="0"/>
                  </a:cubicBezTo>
                  <a:close/>
                </a:path>
              </a:pathLst>
            </a:custGeom>
            <a:solidFill>
              <a:srgbClr val="FFFFFF"/>
            </a:solidFill>
            <a:ln w="38100" cap="rnd">
              <a:solidFill>
                <a:srgbClr val="000000"/>
              </a:solidFill>
              <a:prstDash val="solid"/>
              <a:round/>
            </a:ln>
          </p:spPr>
          <p:txBody>
            <a:bodyPr/>
            <a:lstStyle/>
            <a:p>
              <a:pPr algn="ctr"/>
              <a:r>
                <a:rPr lang="es-ES" sz="4400" b="1" dirty="0">
                  <a:latin typeface="Bahnschrift SemiBold" panose="020B0502040204020203" pitchFamily="34" charset="0"/>
                </a:rPr>
                <a:t>RESPONSABILIDAD ITS</a:t>
              </a:r>
              <a:endParaRPr lang="es-CL" sz="4400" b="1" dirty="0">
                <a:latin typeface="Bahnschrift SemiBold" panose="020B0502040204020203" pitchFamily="34" charset="0"/>
              </a:endParaRPr>
            </a:p>
          </p:txBody>
        </p:sp>
        <p:sp>
          <p:nvSpPr>
            <p:cNvPr id="54" name="TextBox 54"/>
            <p:cNvSpPr txBox="1"/>
            <p:nvPr/>
          </p:nvSpPr>
          <p:spPr>
            <a:xfrm>
              <a:off x="0" y="57150"/>
              <a:ext cx="2943832" cy="205168"/>
            </a:xfrm>
            <a:prstGeom prst="rect">
              <a:avLst/>
            </a:prstGeom>
          </p:spPr>
          <p:txBody>
            <a:bodyPr lIns="50800" tIns="50800" rIns="50800" bIns="50800" rtlCol="0" anchor="ctr"/>
            <a:lstStyle/>
            <a:p>
              <a:pPr marL="0" lvl="1" indent="0" algn="ctr">
                <a:lnSpc>
                  <a:spcPts val="4220"/>
                </a:lnSpc>
                <a:spcBef>
                  <a:spcPct val="0"/>
                </a:spcBef>
              </a:pPr>
              <a:endParaRPr lang="en-US" sz="4058" dirty="0">
                <a:solidFill>
                  <a:srgbClr val="000000"/>
                </a:solidFill>
                <a:latin typeface="Open Sans Bold"/>
              </a:endParaRPr>
            </a:p>
          </p:txBody>
        </p:sp>
      </p:grpSp>
      <p:sp>
        <p:nvSpPr>
          <p:cNvPr id="61" name="CuadroTexto 60">
            <a:extLst>
              <a:ext uri="{FF2B5EF4-FFF2-40B4-BE49-F238E27FC236}">
                <a16:creationId xmlns:a16="http://schemas.microsoft.com/office/drawing/2014/main" id="{09135905-9F7E-B9EF-60EA-376C418EA45C}"/>
              </a:ext>
            </a:extLst>
          </p:cNvPr>
          <p:cNvSpPr txBox="1"/>
          <p:nvPr/>
        </p:nvSpPr>
        <p:spPr>
          <a:xfrm>
            <a:off x="838200" y="1866900"/>
            <a:ext cx="16764000" cy="1200329"/>
          </a:xfrm>
          <a:prstGeom prst="rect">
            <a:avLst/>
          </a:prstGeom>
          <a:noFill/>
        </p:spPr>
        <p:txBody>
          <a:bodyPr wrap="square" rtlCol="0">
            <a:spAutoFit/>
          </a:bodyPr>
          <a:lstStyle/>
          <a:p>
            <a:pPr algn="just"/>
            <a:r>
              <a:rPr lang="es-ES" sz="3600" dirty="0">
                <a:latin typeface="Bahnschrift SemiBold" panose="020B0502040204020203" pitchFamily="34" charset="0"/>
              </a:rPr>
              <a:t>Cuando hablamos del contagio de una ITS, el tratamiento posterior es siempre importante, pero, ¿Cómo debemos actuar en una primera instancia?</a:t>
            </a:r>
            <a:endParaRPr lang="es-CL" sz="3600" dirty="0">
              <a:latin typeface="Bahnschrift SemiBold" panose="020B0502040204020203" pitchFamily="34" charset="0"/>
            </a:endParaRPr>
          </a:p>
        </p:txBody>
      </p:sp>
      <p:sp>
        <p:nvSpPr>
          <p:cNvPr id="63" name="CuadroTexto 62">
            <a:extLst>
              <a:ext uri="{FF2B5EF4-FFF2-40B4-BE49-F238E27FC236}">
                <a16:creationId xmlns:a16="http://schemas.microsoft.com/office/drawing/2014/main" id="{CBBDECAB-03F1-6DDE-29FD-00FF898A15AB}"/>
              </a:ext>
            </a:extLst>
          </p:cNvPr>
          <p:cNvSpPr txBox="1"/>
          <p:nvPr/>
        </p:nvSpPr>
        <p:spPr>
          <a:xfrm>
            <a:off x="838198" y="4140249"/>
            <a:ext cx="16383001" cy="1200329"/>
          </a:xfrm>
          <a:prstGeom prst="rect">
            <a:avLst/>
          </a:prstGeom>
          <a:noFill/>
        </p:spPr>
        <p:txBody>
          <a:bodyPr wrap="square" rtlCol="0">
            <a:spAutoFit/>
          </a:bodyPr>
          <a:lstStyle/>
          <a:p>
            <a:pPr algn="just"/>
            <a:r>
              <a:rPr lang="es-ES" sz="3600" dirty="0">
                <a:latin typeface="Bahnschrift SemiBold" panose="020B0502040204020203" pitchFamily="34" charset="0"/>
              </a:rPr>
              <a:t>¿Cuáles serian </a:t>
            </a:r>
            <a:r>
              <a:rPr lang="es-ES" sz="3600">
                <a:latin typeface="Bahnschrift SemiBold" panose="020B0502040204020203" pitchFamily="34" charset="0"/>
              </a:rPr>
              <a:t>los primeros </a:t>
            </a:r>
            <a:r>
              <a:rPr lang="es-ES" sz="3600" dirty="0">
                <a:latin typeface="Bahnschrift SemiBold" panose="020B0502040204020203" pitchFamily="34" charset="0"/>
              </a:rPr>
              <a:t>pasos que se realizan cuando existe un contagio por ITS?</a:t>
            </a:r>
          </a:p>
        </p:txBody>
      </p:sp>
      <p:sp>
        <p:nvSpPr>
          <p:cNvPr id="2" name="CuadroTexto 1">
            <a:extLst>
              <a:ext uri="{FF2B5EF4-FFF2-40B4-BE49-F238E27FC236}">
                <a16:creationId xmlns:a16="http://schemas.microsoft.com/office/drawing/2014/main" id="{CAE9587E-CCD4-5D17-B1CC-80709F38D6A4}"/>
              </a:ext>
            </a:extLst>
          </p:cNvPr>
          <p:cNvSpPr txBox="1"/>
          <p:nvPr/>
        </p:nvSpPr>
        <p:spPr>
          <a:xfrm>
            <a:off x="906975" y="5583673"/>
            <a:ext cx="16383001" cy="1200329"/>
          </a:xfrm>
          <a:prstGeom prst="rect">
            <a:avLst/>
          </a:prstGeom>
          <a:noFill/>
        </p:spPr>
        <p:txBody>
          <a:bodyPr wrap="square" rtlCol="0">
            <a:spAutoFit/>
          </a:bodyPr>
          <a:lstStyle/>
          <a:p>
            <a:pPr algn="just"/>
            <a:r>
              <a:rPr lang="es-ES" sz="3600" dirty="0">
                <a:latin typeface="Bahnschrift SemiBold" panose="020B0502040204020203" pitchFamily="34" charset="0"/>
              </a:rPr>
              <a:t>Describe los pasos ideales que se deberían realizar al tener una sospecha de contagio de ITS.</a:t>
            </a:r>
          </a:p>
        </p:txBody>
      </p:sp>
    </p:spTree>
    <p:extLst>
      <p:ext uri="{BB962C8B-B14F-4D97-AF65-F5344CB8AC3E}">
        <p14:creationId xmlns:p14="http://schemas.microsoft.com/office/powerpoint/2010/main" val="2875743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0" name="Group 20"/>
          <p:cNvGrpSpPr/>
          <p:nvPr/>
        </p:nvGrpSpPr>
        <p:grpSpPr>
          <a:xfrm>
            <a:off x="906975" y="2674899"/>
            <a:ext cx="16453267" cy="1222255"/>
            <a:chOff x="-3329631" y="-38100"/>
            <a:chExt cx="4333373" cy="321911"/>
          </a:xfrm>
        </p:grpSpPr>
        <p:sp>
          <p:nvSpPr>
            <p:cNvPr id="21" name="Freeform 21"/>
            <p:cNvSpPr/>
            <p:nvPr/>
          </p:nvSpPr>
          <p:spPr>
            <a:xfrm>
              <a:off x="-3329631" y="129796"/>
              <a:ext cx="762628" cy="154015"/>
            </a:xfrm>
            <a:custGeom>
              <a:avLst/>
              <a:gdLst/>
              <a:ahLst/>
              <a:cxnLst/>
              <a:rect l="l" t="t" r="r" b="b"/>
              <a:pathLst>
                <a:path w="1003742" h="235242">
                  <a:moveTo>
                    <a:pt x="103603" y="0"/>
                  </a:moveTo>
                  <a:lnTo>
                    <a:pt x="900139" y="0"/>
                  </a:lnTo>
                  <a:cubicBezTo>
                    <a:pt x="957357" y="0"/>
                    <a:pt x="1003742" y="46384"/>
                    <a:pt x="1003742" y="103603"/>
                  </a:cubicBezTo>
                  <a:lnTo>
                    <a:pt x="1003742" y="131639"/>
                  </a:lnTo>
                  <a:cubicBezTo>
                    <a:pt x="1003742" y="159116"/>
                    <a:pt x="992826" y="185468"/>
                    <a:pt x="973397" y="204897"/>
                  </a:cubicBezTo>
                  <a:cubicBezTo>
                    <a:pt x="953968" y="224327"/>
                    <a:pt x="927616" y="235242"/>
                    <a:pt x="900139" y="235242"/>
                  </a:cubicBezTo>
                  <a:lnTo>
                    <a:pt x="103603" y="235242"/>
                  </a:lnTo>
                  <a:cubicBezTo>
                    <a:pt x="46384" y="235242"/>
                    <a:pt x="0" y="188857"/>
                    <a:pt x="0" y="131639"/>
                  </a:cubicBezTo>
                  <a:lnTo>
                    <a:pt x="0" y="103603"/>
                  </a:lnTo>
                  <a:cubicBezTo>
                    <a:pt x="0" y="46384"/>
                    <a:pt x="46384" y="0"/>
                    <a:pt x="103603" y="0"/>
                  </a:cubicBezTo>
                  <a:close/>
                </a:path>
              </a:pathLst>
            </a:custGeom>
            <a:solidFill>
              <a:schemeClr val="accent3">
                <a:lumMod val="60000"/>
                <a:lumOff val="40000"/>
              </a:schemeClr>
            </a:solidFill>
            <a:ln w="38100" cap="rnd">
              <a:solidFill>
                <a:srgbClr val="000000"/>
              </a:solidFill>
              <a:prstDash val="solid"/>
              <a:round/>
            </a:ln>
          </p:spPr>
          <p:txBody>
            <a:bodyPr/>
            <a:lstStyle/>
            <a:p>
              <a:pPr algn="ctr"/>
              <a:r>
                <a:rPr lang="es-CL" sz="3600" b="1" dirty="0">
                  <a:latin typeface="Bahnschrift SemiBold" panose="020B0502040204020203" pitchFamily="34" charset="0"/>
                </a:rPr>
                <a:t>ACTIVIDAD 1</a:t>
              </a:r>
            </a:p>
          </p:txBody>
        </p:sp>
        <p:sp>
          <p:nvSpPr>
            <p:cNvPr id="22" name="TextBox 22"/>
            <p:cNvSpPr txBox="1"/>
            <p:nvPr/>
          </p:nvSpPr>
          <p:spPr>
            <a:xfrm>
              <a:off x="0" y="-38100"/>
              <a:ext cx="1003742" cy="273342"/>
            </a:xfrm>
            <a:prstGeom prst="rect">
              <a:avLst/>
            </a:prstGeom>
          </p:spPr>
          <p:txBody>
            <a:bodyPr lIns="50800" tIns="50800" rIns="50800" bIns="50800" rtlCol="0" anchor="ctr"/>
            <a:lstStyle/>
            <a:p>
              <a:pPr marL="0" lvl="0" indent="0" algn="ctr">
                <a:lnSpc>
                  <a:spcPts val="3079"/>
                </a:lnSpc>
                <a:spcBef>
                  <a:spcPct val="0"/>
                </a:spcBef>
              </a:pPr>
              <a:endParaRPr lang="en-US" sz="2199" u="none" strike="noStrike" dirty="0">
                <a:solidFill>
                  <a:srgbClr val="000000"/>
                </a:solidFill>
                <a:latin typeface="Open Sans"/>
              </a:endParaRPr>
            </a:p>
          </p:txBody>
        </p:sp>
      </p:grpSp>
      <p:grpSp>
        <p:nvGrpSpPr>
          <p:cNvPr id="52" name="Group 52"/>
          <p:cNvGrpSpPr/>
          <p:nvPr/>
        </p:nvGrpSpPr>
        <p:grpSpPr>
          <a:xfrm>
            <a:off x="4942212" y="410683"/>
            <a:ext cx="8403575" cy="775626"/>
            <a:chOff x="-78588" y="0"/>
            <a:chExt cx="3022420" cy="262318"/>
          </a:xfrm>
        </p:grpSpPr>
        <p:sp>
          <p:nvSpPr>
            <p:cNvPr id="53" name="Freeform 53"/>
            <p:cNvSpPr/>
            <p:nvPr/>
          </p:nvSpPr>
          <p:spPr>
            <a:xfrm>
              <a:off x="-78588" y="0"/>
              <a:ext cx="3022420" cy="262318"/>
            </a:xfrm>
            <a:custGeom>
              <a:avLst/>
              <a:gdLst/>
              <a:ahLst/>
              <a:cxnLst/>
              <a:rect l="l" t="t" r="r" b="b"/>
              <a:pathLst>
                <a:path w="2943832" h="262318">
                  <a:moveTo>
                    <a:pt x="35325" y="0"/>
                  </a:moveTo>
                  <a:lnTo>
                    <a:pt x="2908507" y="0"/>
                  </a:lnTo>
                  <a:cubicBezTo>
                    <a:pt x="2928016" y="0"/>
                    <a:pt x="2943832" y="15815"/>
                    <a:pt x="2943832" y="35325"/>
                  </a:cubicBezTo>
                  <a:lnTo>
                    <a:pt x="2943832" y="226993"/>
                  </a:lnTo>
                  <a:cubicBezTo>
                    <a:pt x="2943832" y="246503"/>
                    <a:pt x="2928016" y="262318"/>
                    <a:pt x="2908507" y="262318"/>
                  </a:cubicBezTo>
                  <a:lnTo>
                    <a:pt x="35325" y="262318"/>
                  </a:lnTo>
                  <a:cubicBezTo>
                    <a:pt x="15815" y="262318"/>
                    <a:pt x="0" y="246503"/>
                    <a:pt x="0" y="226993"/>
                  </a:cubicBezTo>
                  <a:lnTo>
                    <a:pt x="0" y="35325"/>
                  </a:lnTo>
                  <a:cubicBezTo>
                    <a:pt x="0" y="15815"/>
                    <a:pt x="15815" y="0"/>
                    <a:pt x="35325" y="0"/>
                  </a:cubicBezTo>
                  <a:close/>
                </a:path>
              </a:pathLst>
            </a:custGeom>
            <a:solidFill>
              <a:srgbClr val="FFFFFF"/>
            </a:solidFill>
            <a:ln w="38100" cap="rnd">
              <a:solidFill>
                <a:srgbClr val="000000"/>
              </a:solidFill>
              <a:prstDash val="solid"/>
              <a:round/>
            </a:ln>
          </p:spPr>
          <p:txBody>
            <a:bodyPr/>
            <a:lstStyle/>
            <a:p>
              <a:pPr algn="ctr"/>
              <a:r>
                <a:rPr lang="es-ES" sz="4400" b="1" dirty="0">
                  <a:latin typeface="Bahnschrift SemiBold" panose="020B0502040204020203" pitchFamily="34" charset="0"/>
                </a:rPr>
                <a:t>RESPONSABILIDAD ITS</a:t>
              </a:r>
              <a:endParaRPr lang="es-CL" sz="4400" b="1" dirty="0">
                <a:latin typeface="Bahnschrift SemiBold" panose="020B0502040204020203" pitchFamily="34" charset="0"/>
              </a:endParaRPr>
            </a:p>
          </p:txBody>
        </p:sp>
        <p:sp>
          <p:nvSpPr>
            <p:cNvPr id="54" name="TextBox 54"/>
            <p:cNvSpPr txBox="1"/>
            <p:nvPr/>
          </p:nvSpPr>
          <p:spPr>
            <a:xfrm>
              <a:off x="0" y="57150"/>
              <a:ext cx="2943832" cy="205168"/>
            </a:xfrm>
            <a:prstGeom prst="rect">
              <a:avLst/>
            </a:prstGeom>
          </p:spPr>
          <p:txBody>
            <a:bodyPr lIns="50800" tIns="50800" rIns="50800" bIns="50800" rtlCol="0" anchor="ctr"/>
            <a:lstStyle/>
            <a:p>
              <a:pPr marL="0" lvl="1" indent="0" algn="ctr">
                <a:lnSpc>
                  <a:spcPts val="4220"/>
                </a:lnSpc>
                <a:spcBef>
                  <a:spcPct val="0"/>
                </a:spcBef>
              </a:pPr>
              <a:endParaRPr lang="en-US" sz="4058" dirty="0">
                <a:solidFill>
                  <a:srgbClr val="000000"/>
                </a:solidFill>
                <a:latin typeface="Open Sans Bold"/>
              </a:endParaRPr>
            </a:p>
          </p:txBody>
        </p:sp>
      </p:grpSp>
      <p:sp>
        <p:nvSpPr>
          <p:cNvPr id="61" name="CuadroTexto 60">
            <a:extLst>
              <a:ext uri="{FF2B5EF4-FFF2-40B4-BE49-F238E27FC236}">
                <a16:creationId xmlns:a16="http://schemas.microsoft.com/office/drawing/2014/main" id="{09135905-9F7E-B9EF-60EA-376C418EA45C}"/>
              </a:ext>
            </a:extLst>
          </p:cNvPr>
          <p:cNvSpPr txBox="1"/>
          <p:nvPr/>
        </p:nvSpPr>
        <p:spPr>
          <a:xfrm>
            <a:off x="838200" y="1866900"/>
            <a:ext cx="16764000" cy="1200329"/>
          </a:xfrm>
          <a:prstGeom prst="rect">
            <a:avLst/>
          </a:prstGeom>
          <a:noFill/>
        </p:spPr>
        <p:txBody>
          <a:bodyPr wrap="square" rtlCol="0">
            <a:spAutoFit/>
          </a:bodyPr>
          <a:lstStyle/>
          <a:p>
            <a:pPr algn="just"/>
            <a:r>
              <a:rPr lang="es-ES" sz="3600" dirty="0">
                <a:latin typeface="Bahnschrift SemiBold" panose="020B0502040204020203" pitchFamily="34" charset="0"/>
              </a:rPr>
              <a:t>Cuando hablamos del contagio y el tratamiento posterior es siempre importante, pero, ¿Cómo debemos actuar en una primera instancia?.</a:t>
            </a:r>
            <a:endParaRPr lang="es-CL" sz="3600" dirty="0">
              <a:latin typeface="Bahnschrift SemiBold" panose="020B0502040204020203" pitchFamily="34" charset="0"/>
            </a:endParaRPr>
          </a:p>
        </p:txBody>
      </p:sp>
      <p:sp>
        <p:nvSpPr>
          <p:cNvPr id="63" name="CuadroTexto 62">
            <a:extLst>
              <a:ext uri="{FF2B5EF4-FFF2-40B4-BE49-F238E27FC236}">
                <a16:creationId xmlns:a16="http://schemas.microsoft.com/office/drawing/2014/main" id="{CBBDECAB-03F1-6DDE-29FD-00FF898A15AB}"/>
              </a:ext>
            </a:extLst>
          </p:cNvPr>
          <p:cNvSpPr txBox="1"/>
          <p:nvPr/>
        </p:nvSpPr>
        <p:spPr>
          <a:xfrm>
            <a:off x="838198" y="4140249"/>
            <a:ext cx="16383001" cy="1200329"/>
          </a:xfrm>
          <a:prstGeom prst="rect">
            <a:avLst/>
          </a:prstGeom>
          <a:noFill/>
        </p:spPr>
        <p:txBody>
          <a:bodyPr wrap="square" rtlCol="0">
            <a:spAutoFit/>
          </a:bodyPr>
          <a:lstStyle/>
          <a:p>
            <a:pPr algn="just"/>
            <a:r>
              <a:rPr lang="es-ES" sz="3600" dirty="0">
                <a:latin typeface="Bahnschrift SemiBold" panose="020B0502040204020203" pitchFamily="34" charset="0"/>
              </a:rPr>
              <a:t>Compartir como curso los pasos y organizar según su importancia y efectividad. </a:t>
            </a:r>
          </a:p>
        </p:txBody>
      </p:sp>
    </p:spTree>
    <p:extLst>
      <p:ext uri="{BB962C8B-B14F-4D97-AF65-F5344CB8AC3E}">
        <p14:creationId xmlns:p14="http://schemas.microsoft.com/office/powerpoint/2010/main" val="3644408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61" name="CuadroTexto 60">
            <a:extLst>
              <a:ext uri="{FF2B5EF4-FFF2-40B4-BE49-F238E27FC236}">
                <a16:creationId xmlns:a16="http://schemas.microsoft.com/office/drawing/2014/main" id="{09135905-9F7E-B9EF-60EA-376C418EA45C}"/>
              </a:ext>
            </a:extLst>
          </p:cNvPr>
          <p:cNvSpPr txBox="1"/>
          <p:nvPr/>
        </p:nvSpPr>
        <p:spPr>
          <a:xfrm>
            <a:off x="871253" y="1756374"/>
            <a:ext cx="16764000" cy="3970318"/>
          </a:xfrm>
          <a:prstGeom prst="rect">
            <a:avLst/>
          </a:prstGeom>
          <a:noFill/>
        </p:spPr>
        <p:txBody>
          <a:bodyPr wrap="square" rtlCol="0">
            <a:spAutoFit/>
          </a:bodyPr>
          <a:lstStyle/>
          <a:p>
            <a:pPr algn="just"/>
            <a:r>
              <a:rPr lang="es-ES" sz="3600" dirty="0">
                <a:latin typeface="Bahnschrift SemiBold" panose="020B0502040204020203" pitchFamily="34" charset="0"/>
              </a:rPr>
              <a:t>Cada vez que existe una sospecha de contagio de ITS en el cual, los síntomas no sean el primer indicio siempre es relevante hacerse un testeo en centro médicos. Siendo necesario también contar con una red de apoyo desde una persona familiar.</a:t>
            </a:r>
          </a:p>
          <a:p>
            <a:pPr algn="just"/>
            <a:endParaRPr lang="es-ES" sz="3600" dirty="0">
              <a:latin typeface="Bahnschrift SemiBold" panose="020B0502040204020203" pitchFamily="34" charset="0"/>
            </a:endParaRPr>
          </a:p>
          <a:p>
            <a:pPr algn="just"/>
            <a:r>
              <a:rPr lang="es-ES" sz="3600" dirty="0">
                <a:latin typeface="Bahnschrift SemiBold" panose="020B0502040204020203" pitchFamily="34" charset="0"/>
              </a:rPr>
              <a:t>Afrontar estos procesos de forma solitaria es una opción, pero siempre es recomendable estar acompañada/o al ser una situación sensible.</a:t>
            </a:r>
          </a:p>
        </p:txBody>
      </p:sp>
      <p:grpSp>
        <p:nvGrpSpPr>
          <p:cNvPr id="2" name="Group 52">
            <a:extLst>
              <a:ext uri="{FF2B5EF4-FFF2-40B4-BE49-F238E27FC236}">
                <a16:creationId xmlns:a16="http://schemas.microsoft.com/office/drawing/2014/main" id="{37A467D5-C6D8-74D1-ABB7-8C12BAC37E1E}"/>
              </a:ext>
            </a:extLst>
          </p:cNvPr>
          <p:cNvGrpSpPr/>
          <p:nvPr/>
        </p:nvGrpSpPr>
        <p:grpSpPr>
          <a:xfrm>
            <a:off x="4942212" y="410683"/>
            <a:ext cx="8403575" cy="775626"/>
            <a:chOff x="-78588" y="0"/>
            <a:chExt cx="3022420" cy="262318"/>
          </a:xfrm>
        </p:grpSpPr>
        <p:sp>
          <p:nvSpPr>
            <p:cNvPr id="3" name="Freeform 53">
              <a:extLst>
                <a:ext uri="{FF2B5EF4-FFF2-40B4-BE49-F238E27FC236}">
                  <a16:creationId xmlns:a16="http://schemas.microsoft.com/office/drawing/2014/main" id="{43426DE7-259C-10A2-983C-4014C148A0F6}"/>
                </a:ext>
              </a:extLst>
            </p:cNvPr>
            <p:cNvSpPr/>
            <p:nvPr/>
          </p:nvSpPr>
          <p:spPr>
            <a:xfrm>
              <a:off x="-78588" y="0"/>
              <a:ext cx="3022420" cy="262318"/>
            </a:xfrm>
            <a:custGeom>
              <a:avLst/>
              <a:gdLst/>
              <a:ahLst/>
              <a:cxnLst/>
              <a:rect l="l" t="t" r="r" b="b"/>
              <a:pathLst>
                <a:path w="2943832" h="262318">
                  <a:moveTo>
                    <a:pt x="35325" y="0"/>
                  </a:moveTo>
                  <a:lnTo>
                    <a:pt x="2908507" y="0"/>
                  </a:lnTo>
                  <a:cubicBezTo>
                    <a:pt x="2928016" y="0"/>
                    <a:pt x="2943832" y="15815"/>
                    <a:pt x="2943832" y="35325"/>
                  </a:cubicBezTo>
                  <a:lnTo>
                    <a:pt x="2943832" y="226993"/>
                  </a:lnTo>
                  <a:cubicBezTo>
                    <a:pt x="2943832" y="246503"/>
                    <a:pt x="2928016" y="262318"/>
                    <a:pt x="2908507" y="262318"/>
                  </a:cubicBezTo>
                  <a:lnTo>
                    <a:pt x="35325" y="262318"/>
                  </a:lnTo>
                  <a:cubicBezTo>
                    <a:pt x="15815" y="262318"/>
                    <a:pt x="0" y="246503"/>
                    <a:pt x="0" y="226993"/>
                  </a:cubicBezTo>
                  <a:lnTo>
                    <a:pt x="0" y="35325"/>
                  </a:lnTo>
                  <a:cubicBezTo>
                    <a:pt x="0" y="15815"/>
                    <a:pt x="15815" y="0"/>
                    <a:pt x="35325" y="0"/>
                  </a:cubicBezTo>
                  <a:close/>
                </a:path>
              </a:pathLst>
            </a:custGeom>
            <a:solidFill>
              <a:srgbClr val="FFFFFF"/>
            </a:solidFill>
            <a:ln w="38100" cap="rnd">
              <a:solidFill>
                <a:srgbClr val="000000"/>
              </a:solidFill>
              <a:prstDash val="solid"/>
              <a:round/>
            </a:ln>
          </p:spPr>
          <p:txBody>
            <a:bodyPr/>
            <a:lstStyle/>
            <a:p>
              <a:pPr algn="ctr"/>
              <a:r>
                <a:rPr lang="es-ES" sz="4400" b="1" dirty="0">
                  <a:latin typeface="Bahnschrift SemiBold" panose="020B0502040204020203" pitchFamily="34" charset="0"/>
                </a:rPr>
                <a:t>RESPONSABILIDAD ITS</a:t>
              </a:r>
              <a:endParaRPr lang="es-CL" sz="4400" b="1" dirty="0">
                <a:latin typeface="Bahnschrift SemiBold" panose="020B0502040204020203" pitchFamily="34" charset="0"/>
              </a:endParaRPr>
            </a:p>
          </p:txBody>
        </p:sp>
        <p:sp>
          <p:nvSpPr>
            <p:cNvPr id="4" name="TextBox 54">
              <a:extLst>
                <a:ext uri="{FF2B5EF4-FFF2-40B4-BE49-F238E27FC236}">
                  <a16:creationId xmlns:a16="http://schemas.microsoft.com/office/drawing/2014/main" id="{8FD87D63-59E0-E24D-8340-71B93C892E79}"/>
                </a:ext>
              </a:extLst>
            </p:cNvPr>
            <p:cNvSpPr txBox="1"/>
            <p:nvPr/>
          </p:nvSpPr>
          <p:spPr>
            <a:xfrm>
              <a:off x="0" y="57150"/>
              <a:ext cx="2943832" cy="205168"/>
            </a:xfrm>
            <a:prstGeom prst="rect">
              <a:avLst/>
            </a:prstGeom>
          </p:spPr>
          <p:txBody>
            <a:bodyPr lIns="50800" tIns="50800" rIns="50800" bIns="50800" rtlCol="0" anchor="ctr"/>
            <a:lstStyle/>
            <a:p>
              <a:pPr marL="0" lvl="1" indent="0" algn="ctr">
                <a:lnSpc>
                  <a:spcPts val="4220"/>
                </a:lnSpc>
                <a:spcBef>
                  <a:spcPct val="0"/>
                </a:spcBef>
              </a:pPr>
              <a:endParaRPr lang="en-US" sz="4058" dirty="0">
                <a:solidFill>
                  <a:srgbClr val="000000"/>
                </a:solidFill>
                <a:latin typeface="Open Sans Bold"/>
              </a:endParaRPr>
            </a:p>
          </p:txBody>
        </p:sp>
      </p:grpSp>
    </p:spTree>
    <p:extLst>
      <p:ext uri="{BB962C8B-B14F-4D97-AF65-F5344CB8AC3E}">
        <p14:creationId xmlns:p14="http://schemas.microsoft.com/office/powerpoint/2010/main" val="216174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61" name="CuadroTexto 60">
            <a:extLst>
              <a:ext uri="{FF2B5EF4-FFF2-40B4-BE49-F238E27FC236}">
                <a16:creationId xmlns:a16="http://schemas.microsoft.com/office/drawing/2014/main" id="{09135905-9F7E-B9EF-60EA-376C418EA45C}"/>
              </a:ext>
            </a:extLst>
          </p:cNvPr>
          <p:cNvSpPr txBox="1"/>
          <p:nvPr/>
        </p:nvSpPr>
        <p:spPr>
          <a:xfrm>
            <a:off x="871253" y="3619500"/>
            <a:ext cx="16764000" cy="2308324"/>
          </a:xfrm>
          <a:prstGeom prst="rect">
            <a:avLst/>
          </a:prstGeom>
          <a:noFill/>
        </p:spPr>
        <p:txBody>
          <a:bodyPr wrap="square" rtlCol="0">
            <a:spAutoFit/>
          </a:bodyPr>
          <a:lstStyle/>
          <a:p>
            <a:pPr algn="just"/>
            <a:r>
              <a:rPr lang="es-ES" sz="3600" dirty="0">
                <a:latin typeface="Bahnschrift SemiBold" panose="020B0502040204020203" pitchFamily="34" charset="0"/>
              </a:rPr>
              <a:t>Otro aspecto importante es la presencia de síntomas.</a:t>
            </a:r>
          </a:p>
          <a:p>
            <a:pPr algn="just"/>
            <a:endParaRPr lang="es-ES" sz="3600" dirty="0">
              <a:latin typeface="Bahnschrift SemiBold" panose="020B0502040204020203" pitchFamily="34" charset="0"/>
            </a:endParaRPr>
          </a:p>
          <a:p>
            <a:pPr algn="just"/>
            <a:r>
              <a:rPr lang="es-ES" sz="3600" dirty="0">
                <a:latin typeface="Bahnschrift SemiBold" panose="020B0502040204020203" pitchFamily="34" charset="0"/>
              </a:rPr>
              <a:t>Cada ITS va a tener un síntoma asociado. Esto síntomas van a depender de cada tipo de patógeno que esté provocando la infección.</a:t>
            </a:r>
          </a:p>
        </p:txBody>
      </p:sp>
      <p:grpSp>
        <p:nvGrpSpPr>
          <p:cNvPr id="2" name="Group 52">
            <a:extLst>
              <a:ext uri="{FF2B5EF4-FFF2-40B4-BE49-F238E27FC236}">
                <a16:creationId xmlns:a16="http://schemas.microsoft.com/office/drawing/2014/main" id="{37A467D5-C6D8-74D1-ABB7-8C12BAC37E1E}"/>
              </a:ext>
            </a:extLst>
          </p:cNvPr>
          <p:cNvGrpSpPr/>
          <p:nvPr/>
        </p:nvGrpSpPr>
        <p:grpSpPr>
          <a:xfrm>
            <a:off x="4942212" y="410683"/>
            <a:ext cx="8403575" cy="775626"/>
            <a:chOff x="-78588" y="0"/>
            <a:chExt cx="3022420" cy="262318"/>
          </a:xfrm>
        </p:grpSpPr>
        <p:sp>
          <p:nvSpPr>
            <p:cNvPr id="3" name="Freeform 53">
              <a:extLst>
                <a:ext uri="{FF2B5EF4-FFF2-40B4-BE49-F238E27FC236}">
                  <a16:creationId xmlns:a16="http://schemas.microsoft.com/office/drawing/2014/main" id="{43426DE7-259C-10A2-983C-4014C148A0F6}"/>
                </a:ext>
              </a:extLst>
            </p:cNvPr>
            <p:cNvSpPr/>
            <p:nvPr/>
          </p:nvSpPr>
          <p:spPr>
            <a:xfrm>
              <a:off x="-78588" y="0"/>
              <a:ext cx="3022420" cy="262318"/>
            </a:xfrm>
            <a:custGeom>
              <a:avLst/>
              <a:gdLst/>
              <a:ahLst/>
              <a:cxnLst/>
              <a:rect l="l" t="t" r="r" b="b"/>
              <a:pathLst>
                <a:path w="2943832" h="262318">
                  <a:moveTo>
                    <a:pt x="35325" y="0"/>
                  </a:moveTo>
                  <a:lnTo>
                    <a:pt x="2908507" y="0"/>
                  </a:lnTo>
                  <a:cubicBezTo>
                    <a:pt x="2928016" y="0"/>
                    <a:pt x="2943832" y="15815"/>
                    <a:pt x="2943832" y="35325"/>
                  </a:cubicBezTo>
                  <a:lnTo>
                    <a:pt x="2943832" y="226993"/>
                  </a:lnTo>
                  <a:cubicBezTo>
                    <a:pt x="2943832" y="246503"/>
                    <a:pt x="2928016" y="262318"/>
                    <a:pt x="2908507" y="262318"/>
                  </a:cubicBezTo>
                  <a:lnTo>
                    <a:pt x="35325" y="262318"/>
                  </a:lnTo>
                  <a:cubicBezTo>
                    <a:pt x="15815" y="262318"/>
                    <a:pt x="0" y="246503"/>
                    <a:pt x="0" y="226993"/>
                  </a:cubicBezTo>
                  <a:lnTo>
                    <a:pt x="0" y="35325"/>
                  </a:lnTo>
                  <a:cubicBezTo>
                    <a:pt x="0" y="15815"/>
                    <a:pt x="15815" y="0"/>
                    <a:pt x="35325" y="0"/>
                  </a:cubicBezTo>
                  <a:close/>
                </a:path>
              </a:pathLst>
            </a:custGeom>
            <a:solidFill>
              <a:srgbClr val="FFFFFF"/>
            </a:solidFill>
            <a:ln w="38100" cap="rnd">
              <a:solidFill>
                <a:srgbClr val="000000"/>
              </a:solidFill>
              <a:prstDash val="solid"/>
              <a:round/>
            </a:ln>
          </p:spPr>
          <p:txBody>
            <a:bodyPr/>
            <a:lstStyle/>
            <a:p>
              <a:pPr algn="ctr"/>
              <a:r>
                <a:rPr lang="es-ES" sz="4400" b="1" dirty="0">
                  <a:latin typeface="Bahnschrift SemiBold" panose="020B0502040204020203" pitchFamily="34" charset="0"/>
                </a:rPr>
                <a:t>RESPONSABILIDAD ITS</a:t>
              </a:r>
              <a:endParaRPr lang="es-CL" sz="4400" b="1" dirty="0">
                <a:latin typeface="Bahnschrift SemiBold" panose="020B0502040204020203" pitchFamily="34" charset="0"/>
              </a:endParaRPr>
            </a:p>
          </p:txBody>
        </p:sp>
        <p:sp>
          <p:nvSpPr>
            <p:cNvPr id="4" name="TextBox 54">
              <a:extLst>
                <a:ext uri="{FF2B5EF4-FFF2-40B4-BE49-F238E27FC236}">
                  <a16:creationId xmlns:a16="http://schemas.microsoft.com/office/drawing/2014/main" id="{8FD87D63-59E0-E24D-8340-71B93C892E79}"/>
                </a:ext>
              </a:extLst>
            </p:cNvPr>
            <p:cNvSpPr txBox="1"/>
            <p:nvPr/>
          </p:nvSpPr>
          <p:spPr>
            <a:xfrm>
              <a:off x="0" y="57150"/>
              <a:ext cx="2943832" cy="205168"/>
            </a:xfrm>
            <a:prstGeom prst="rect">
              <a:avLst/>
            </a:prstGeom>
          </p:spPr>
          <p:txBody>
            <a:bodyPr lIns="50800" tIns="50800" rIns="50800" bIns="50800" rtlCol="0" anchor="ctr"/>
            <a:lstStyle/>
            <a:p>
              <a:pPr marL="0" lvl="1" indent="0" algn="ctr">
                <a:lnSpc>
                  <a:spcPts val="4220"/>
                </a:lnSpc>
                <a:spcBef>
                  <a:spcPct val="0"/>
                </a:spcBef>
              </a:pPr>
              <a:endParaRPr lang="en-US" sz="4058" dirty="0">
                <a:solidFill>
                  <a:srgbClr val="000000"/>
                </a:solidFill>
                <a:latin typeface="Open Sans Bold"/>
              </a:endParaRPr>
            </a:p>
          </p:txBody>
        </p:sp>
      </p:grpSp>
    </p:spTree>
    <p:extLst>
      <p:ext uri="{BB962C8B-B14F-4D97-AF65-F5344CB8AC3E}">
        <p14:creationId xmlns:p14="http://schemas.microsoft.com/office/powerpoint/2010/main" val="3362986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52">
            <a:extLst>
              <a:ext uri="{FF2B5EF4-FFF2-40B4-BE49-F238E27FC236}">
                <a16:creationId xmlns:a16="http://schemas.microsoft.com/office/drawing/2014/main" id="{37A467D5-C6D8-74D1-ABB7-8C12BAC37E1E}"/>
              </a:ext>
            </a:extLst>
          </p:cNvPr>
          <p:cNvGrpSpPr/>
          <p:nvPr/>
        </p:nvGrpSpPr>
        <p:grpSpPr>
          <a:xfrm>
            <a:off x="4942212" y="410683"/>
            <a:ext cx="8403575" cy="775626"/>
            <a:chOff x="-78588" y="0"/>
            <a:chExt cx="3022420" cy="262318"/>
          </a:xfrm>
        </p:grpSpPr>
        <p:sp>
          <p:nvSpPr>
            <p:cNvPr id="3" name="Freeform 53">
              <a:extLst>
                <a:ext uri="{FF2B5EF4-FFF2-40B4-BE49-F238E27FC236}">
                  <a16:creationId xmlns:a16="http://schemas.microsoft.com/office/drawing/2014/main" id="{43426DE7-259C-10A2-983C-4014C148A0F6}"/>
                </a:ext>
              </a:extLst>
            </p:cNvPr>
            <p:cNvSpPr/>
            <p:nvPr/>
          </p:nvSpPr>
          <p:spPr>
            <a:xfrm>
              <a:off x="-78588" y="0"/>
              <a:ext cx="3022420" cy="262318"/>
            </a:xfrm>
            <a:custGeom>
              <a:avLst/>
              <a:gdLst/>
              <a:ahLst/>
              <a:cxnLst/>
              <a:rect l="l" t="t" r="r" b="b"/>
              <a:pathLst>
                <a:path w="2943832" h="262318">
                  <a:moveTo>
                    <a:pt x="35325" y="0"/>
                  </a:moveTo>
                  <a:lnTo>
                    <a:pt x="2908507" y="0"/>
                  </a:lnTo>
                  <a:cubicBezTo>
                    <a:pt x="2928016" y="0"/>
                    <a:pt x="2943832" y="15815"/>
                    <a:pt x="2943832" y="35325"/>
                  </a:cubicBezTo>
                  <a:lnTo>
                    <a:pt x="2943832" y="226993"/>
                  </a:lnTo>
                  <a:cubicBezTo>
                    <a:pt x="2943832" y="246503"/>
                    <a:pt x="2928016" y="262318"/>
                    <a:pt x="2908507" y="262318"/>
                  </a:cubicBezTo>
                  <a:lnTo>
                    <a:pt x="35325" y="262318"/>
                  </a:lnTo>
                  <a:cubicBezTo>
                    <a:pt x="15815" y="262318"/>
                    <a:pt x="0" y="246503"/>
                    <a:pt x="0" y="226993"/>
                  </a:cubicBezTo>
                  <a:lnTo>
                    <a:pt x="0" y="35325"/>
                  </a:lnTo>
                  <a:cubicBezTo>
                    <a:pt x="0" y="15815"/>
                    <a:pt x="15815" y="0"/>
                    <a:pt x="35325" y="0"/>
                  </a:cubicBezTo>
                  <a:close/>
                </a:path>
              </a:pathLst>
            </a:custGeom>
            <a:solidFill>
              <a:srgbClr val="FFFFFF"/>
            </a:solidFill>
            <a:ln w="38100" cap="rnd">
              <a:solidFill>
                <a:srgbClr val="000000"/>
              </a:solidFill>
              <a:prstDash val="solid"/>
              <a:round/>
            </a:ln>
          </p:spPr>
          <p:txBody>
            <a:bodyPr/>
            <a:lstStyle/>
            <a:p>
              <a:pPr algn="ctr"/>
              <a:r>
                <a:rPr lang="es-ES" sz="4400" b="1" dirty="0">
                  <a:latin typeface="Bahnschrift SemiBold" panose="020B0502040204020203" pitchFamily="34" charset="0"/>
                </a:rPr>
                <a:t>RESPONSABILIDAD ITS</a:t>
              </a:r>
              <a:endParaRPr lang="es-CL" sz="4400" b="1" dirty="0">
                <a:latin typeface="Bahnschrift SemiBold" panose="020B0502040204020203" pitchFamily="34" charset="0"/>
              </a:endParaRPr>
            </a:p>
          </p:txBody>
        </p:sp>
        <p:sp>
          <p:nvSpPr>
            <p:cNvPr id="4" name="TextBox 54">
              <a:extLst>
                <a:ext uri="{FF2B5EF4-FFF2-40B4-BE49-F238E27FC236}">
                  <a16:creationId xmlns:a16="http://schemas.microsoft.com/office/drawing/2014/main" id="{8FD87D63-59E0-E24D-8340-71B93C892E79}"/>
                </a:ext>
              </a:extLst>
            </p:cNvPr>
            <p:cNvSpPr txBox="1"/>
            <p:nvPr/>
          </p:nvSpPr>
          <p:spPr>
            <a:xfrm>
              <a:off x="0" y="57150"/>
              <a:ext cx="2943832" cy="205168"/>
            </a:xfrm>
            <a:prstGeom prst="rect">
              <a:avLst/>
            </a:prstGeom>
          </p:spPr>
          <p:txBody>
            <a:bodyPr lIns="50800" tIns="50800" rIns="50800" bIns="50800" rtlCol="0" anchor="ctr"/>
            <a:lstStyle/>
            <a:p>
              <a:pPr marL="0" lvl="1" indent="0" algn="ctr">
                <a:lnSpc>
                  <a:spcPts val="4220"/>
                </a:lnSpc>
                <a:spcBef>
                  <a:spcPct val="0"/>
                </a:spcBef>
              </a:pPr>
              <a:endParaRPr lang="en-US" sz="4058" dirty="0">
                <a:solidFill>
                  <a:srgbClr val="000000"/>
                </a:solidFill>
                <a:latin typeface="Open Sans Bold"/>
              </a:endParaRPr>
            </a:p>
          </p:txBody>
        </p:sp>
      </p:grpSp>
      <p:pic>
        <p:nvPicPr>
          <p:cNvPr id="2050" name="Picture 2" descr="síntomas de infección de transmisión sexual - farmaadicta">
            <a:extLst>
              <a:ext uri="{FF2B5EF4-FFF2-40B4-BE49-F238E27FC236}">
                <a16:creationId xmlns:a16="http://schemas.microsoft.com/office/drawing/2014/main" id="{F2FE6786-5F91-2B98-876D-CA5CDCF12A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562100"/>
            <a:ext cx="8077200" cy="8077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íntomas de infección de transmisión sexual - farmaadicta">
            <a:extLst>
              <a:ext uri="{FF2B5EF4-FFF2-40B4-BE49-F238E27FC236}">
                <a16:creationId xmlns:a16="http://schemas.microsoft.com/office/drawing/2014/main" id="{226913C8-FFBD-8C66-2889-4ABBE36119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1589314"/>
            <a:ext cx="8077200" cy="807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003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61" name="CuadroTexto 60">
            <a:extLst>
              <a:ext uri="{FF2B5EF4-FFF2-40B4-BE49-F238E27FC236}">
                <a16:creationId xmlns:a16="http://schemas.microsoft.com/office/drawing/2014/main" id="{09135905-9F7E-B9EF-60EA-376C418EA45C}"/>
              </a:ext>
            </a:extLst>
          </p:cNvPr>
          <p:cNvSpPr txBox="1"/>
          <p:nvPr/>
        </p:nvSpPr>
        <p:spPr>
          <a:xfrm>
            <a:off x="871253" y="1756374"/>
            <a:ext cx="16764000" cy="646331"/>
          </a:xfrm>
          <a:prstGeom prst="rect">
            <a:avLst/>
          </a:prstGeom>
          <a:noFill/>
        </p:spPr>
        <p:txBody>
          <a:bodyPr wrap="square" rtlCol="0">
            <a:spAutoFit/>
          </a:bodyPr>
          <a:lstStyle/>
          <a:p>
            <a:pPr algn="just"/>
            <a:endParaRPr lang="es-ES" sz="3600" dirty="0">
              <a:latin typeface="Bahnschrift SemiBold" panose="020B0502040204020203" pitchFamily="34" charset="0"/>
            </a:endParaRPr>
          </a:p>
        </p:txBody>
      </p:sp>
      <p:grpSp>
        <p:nvGrpSpPr>
          <p:cNvPr id="2" name="Group 52">
            <a:extLst>
              <a:ext uri="{FF2B5EF4-FFF2-40B4-BE49-F238E27FC236}">
                <a16:creationId xmlns:a16="http://schemas.microsoft.com/office/drawing/2014/main" id="{37A467D5-C6D8-74D1-ABB7-8C12BAC37E1E}"/>
              </a:ext>
            </a:extLst>
          </p:cNvPr>
          <p:cNvGrpSpPr/>
          <p:nvPr/>
        </p:nvGrpSpPr>
        <p:grpSpPr>
          <a:xfrm>
            <a:off x="4942212" y="410683"/>
            <a:ext cx="8403575" cy="775626"/>
            <a:chOff x="-78588" y="0"/>
            <a:chExt cx="3022420" cy="262318"/>
          </a:xfrm>
        </p:grpSpPr>
        <p:sp>
          <p:nvSpPr>
            <p:cNvPr id="3" name="Freeform 53">
              <a:extLst>
                <a:ext uri="{FF2B5EF4-FFF2-40B4-BE49-F238E27FC236}">
                  <a16:creationId xmlns:a16="http://schemas.microsoft.com/office/drawing/2014/main" id="{43426DE7-259C-10A2-983C-4014C148A0F6}"/>
                </a:ext>
              </a:extLst>
            </p:cNvPr>
            <p:cNvSpPr/>
            <p:nvPr/>
          </p:nvSpPr>
          <p:spPr>
            <a:xfrm>
              <a:off x="-78588" y="0"/>
              <a:ext cx="3022420" cy="262318"/>
            </a:xfrm>
            <a:custGeom>
              <a:avLst/>
              <a:gdLst/>
              <a:ahLst/>
              <a:cxnLst/>
              <a:rect l="l" t="t" r="r" b="b"/>
              <a:pathLst>
                <a:path w="2943832" h="262318">
                  <a:moveTo>
                    <a:pt x="35325" y="0"/>
                  </a:moveTo>
                  <a:lnTo>
                    <a:pt x="2908507" y="0"/>
                  </a:lnTo>
                  <a:cubicBezTo>
                    <a:pt x="2928016" y="0"/>
                    <a:pt x="2943832" y="15815"/>
                    <a:pt x="2943832" y="35325"/>
                  </a:cubicBezTo>
                  <a:lnTo>
                    <a:pt x="2943832" y="226993"/>
                  </a:lnTo>
                  <a:cubicBezTo>
                    <a:pt x="2943832" y="246503"/>
                    <a:pt x="2928016" y="262318"/>
                    <a:pt x="2908507" y="262318"/>
                  </a:cubicBezTo>
                  <a:lnTo>
                    <a:pt x="35325" y="262318"/>
                  </a:lnTo>
                  <a:cubicBezTo>
                    <a:pt x="15815" y="262318"/>
                    <a:pt x="0" y="246503"/>
                    <a:pt x="0" y="226993"/>
                  </a:cubicBezTo>
                  <a:lnTo>
                    <a:pt x="0" y="35325"/>
                  </a:lnTo>
                  <a:cubicBezTo>
                    <a:pt x="0" y="15815"/>
                    <a:pt x="15815" y="0"/>
                    <a:pt x="35325" y="0"/>
                  </a:cubicBezTo>
                  <a:close/>
                </a:path>
              </a:pathLst>
            </a:custGeom>
            <a:solidFill>
              <a:srgbClr val="FFFFFF"/>
            </a:solidFill>
            <a:ln w="38100" cap="rnd">
              <a:solidFill>
                <a:srgbClr val="000000"/>
              </a:solidFill>
              <a:prstDash val="solid"/>
              <a:round/>
            </a:ln>
          </p:spPr>
          <p:txBody>
            <a:bodyPr/>
            <a:lstStyle/>
            <a:p>
              <a:pPr algn="ctr"/>
              <a:r>
                <a:rPr lang="es-ES" sz="4400" b="1" dirty="0">
                  <a:latin typeface="Bahnschrift SemiBold" panose="020B0502040204020203" pitchFamily="34" charset="0"/>
                </a:rPr>
                <a:t>RESPONSABILIDAD ITS</a:t>
              </a:r>
              <a:endParaRPr lang="es-CL" sz="4400" b="1" dirty="0">
                <a:latin typeface="Bahnschrift SemiBold" panose="020B0502040204020203" pitchFamily="34" charset="0"/>
              </a:endParaRPr>
            </a:p>
          </p:txBody>
        </p:sp>
        <p:sp>
          <p:nvSpPr>
            <p:cNvPr id="4" name="TextBox 54">
              <a:extLst>
                <a:ext uri="{FF2B5EF4-FFF2-40B4-BE49-F238E27FC236}">
                  <a16:creationId xmlns:a16="http://schemas.microsoft.com/office/drawing/2014/main" id="{8FD87D63-59E0-E24D-8340-71B93C892E79}"/>
                </a:ext>
              </a:extLst>
            </p:cNvPr>
            <p:cNvSpPr txBox="1"/>
            <p:nvPr/>
          </p:nvSpPr>
          <p:spPr>
            <a:xfrm>
              <a:off x="0" y="57150"/>
              <a:ext cx="2943832" cy="205168"/>
            </a:xfrm>
            <a:prstGeom prst="rect">
              <a:avLst/>
            </a:prstGeom>
          </p:spPr>
          <p:txBody>
            <a:bodyPr lIns="50800" tIns="50800" rIns="50800" bIns="50800" rtlCol="0" anchor="ctr"/>
            <a:lstStyle/>
            <a:p>
              <a:pPr marL="0" lvl="1" indent="0" algn="ctr">
                <a:lnSpc>
                  <a:spcPts val="4220"/>
                </a:lnSpc>
                <a:spcBef>
                  <a:spcPct val="0"/>
                </a:spcBef>
              </a:pPr>
              <a:endParaRPr lang="en-US" sz="4058" dirty="0">
                <a:solidFill>
                  <a:srgbClr val="000000"/>
                </a:solidFill>
                <a:latin typeface="Open Sans Bold"/>
              </a:endParaRPr>
            </a:p>
          </p:txBody>
        </p:sp>
      </p:grpSp>
      <p:sp>
        <p:nvSpPr>
          <p:cNvPr id="5" name="Freeform 21">
            <a:extLst>
              <a:ext uri="{FF2B5EF4-FFF2-40B4-BE49-F238E27FC236}">
                <a16:creationId xmlns:a16="http://schemas.microsoft.com/office/drawing/2014/main" id="{36A70D3C-76B0-C7A5-90D1-5B4CA641B0F5}"/>
              </a:ext>
            </a:extLst>
          </p:cNvPr>
          <p:cNvSpPr/>
          <p:nvPr/>
        </p:nvSpPr>
        <p:spPr>
          <a:xfrm>
            <a:off x="893024" y="3788377"/>
            <a:ext cx="2895602" cy="584775"/>
          </a:xfrm>
          <a:custGeom>
            <a:avLst/>
            <a:gdLst/>
            <a:ahLst/>
            <a:cxnLst/>
            <a:rect l="l" t="t" r="r" b="b"/>
            <a:pathLst>
              <a:path w="1003742" h="235242">
                <a:moveTo>
                  <a:pt x="103603" y="0"/>
                </a:moveTo>
                <a:lnTo>
                  <a:pt x="900139" y="0"/>
                </a:lnTo>
                <a:cubicBezTo>
                  <a:pt x="957357" y="0"/>
                  <a:pt x="1003742" y="46384"/>
                  <a:pt x="1003742" y="103603"/>
                </a:cubicBezTo>
                <a:lnTo>
                  <a:pt x="1003742" y="131639"/>
                </a:lnTo>
                <a:cubicBezTo>
                  <a:pt x="1003742" y="159116"/>
                  <a:pt x="992826" y="185468"/>
                  <a:pt x="973397" y="204897"/>
                </a:cubicBezTo>
                <a:cubicBezTo>
                  <a:pt x="953968" y="224327"/>
                  <a:pt x="927616" y="235242"/>
                  <a:pt x="900139" y="235242"/>
                </a:cubicBezTo>
                <a:lnTo>
                  <a:pt x="103603" y="235242"/>
                </a:lnTo>
                <a:cubicBezTo>
                  <a:pt x="46384" y="235242"/>
                  <a:pt x="0" y="188857"/>
                  <a:pt x="0" y="131639"/>
                </a:cubicBezTo>
                <a:lnTo>
                  <a:pt x="0" y="103603"/>
                </a:lnTo>
                <a:cubicBezTo>
                  <a:pt x="0" y="46384"/>
                  <a:pt x="46384" y="0"/>
                  <a:pt x="103603" y="0"/>
                </a:cubicBezTo>
                <a:close/>
              </a:path>
            </a:pathLst>
          </a:custGeom>
          <a:solidFill>
            <a:schemeClr val="accent4">
              <a:lumMod val="60000"/>
              <a:lumOff val="40000"/>
            </a:schemeClr>
          </a:solidFill>
          <a:ln w="38100" cap="rnd">
            <a:solidFill>
              <a:srgbClr val="000000"/>
            </a:solidFill>
            <a:prstDash val="solid"/>
            <a:round/>
          </a:ln>
        </p:spPr>
        <p:txBody>
          <a:bodyPr/>
          <a:lstStyle/>
          <a:p>
            <a:pPr algn="ctr"/>
            <a:r>
              <a:rPr lang="es-CL" sz="3600" b="1" dirty="0">
                <a:latin typeface="Bahnschrift SemiBold" panose="020B0502040204020203" pitchFamily="34" charset="0"/>
              </a:rPr>
              <a:t>ACTIVIDAD 2</a:t>
            </a:r>
          </a:p>
        </p:txBody>
      </p:sp>
      <p:sp>
        <p:nvSpPr>
          <p:cNvPr id="6" name="CuadroTexto 5">
            <a:extLst>
              <a:ext uri="{FF2B5EF4-FFF2-40B4-BE49-F238E27FC236}">
                <a16:creationId xmlns:a16="http://schemas.microsoft.com/office/drawing/2014/main" id="{35B470D5-139D-4FF2-F639-E53C58F651E1}"/>
              </a:ext>
            </a:extLst>
          </p:cNvPr>
          <p:cNvSpPr txBox="1"/>
          <p:nvPr/>
        </p:nvSpPr>
        <p:spPr>
          <a:xfrm>
            <a:off x="893024" y="4650829"/>
            <a:ext cx="16764000" cy="2862322"/>
          </a:xfrm>
          <a:prstGeom prst="rect">
            <a:avLst/>
          </a:prstGeom>
          <a:noFill/>
        </p:spPr>
        <p:txBody>
          <a:bodyPr wrap="square" rtlCol="0">
            <a:spAutoFit/>
          </a:bodyPr>
          <a:lstStyle/>
          <a:p>
            <a:pPr algn="just"/>
            <a:r>
              <a:rPr lang="es-ES" sz="3600" dirty="0">
                <a:latin typeface="Bahnschrift SemiBold" panose="020B0502040204020203" pitchFamily="34" charset="0"/>
              </a:rPr>
              <a:t>Diseña un plan de acción que debe seguir una persona cuando se encuentra con estos síntomas.</a:t>
            </a:r>
          </a:p>
          <a:p>
            <a:pPr algn="just"/>
            <a:endParaRPr lang="es-ES" sz="3600" dirty="0">
              <a:latin typeface="Bahnschrift SemiBold" panose="020B0502040204020203" pitchFamily="34" charset="0"/>
            </a:endParaRPr>
          </a:p>
          <a:p>
            <a:pPr algn="just"/>
            <a:r>
              <a:rPr lang="es-ES" sz="3600" dirty="0">
                <a:latin typeface="Bahnschrift SemiBold" panose="020B0502040204020203" pitchFamily="34" charset="0"/>
              </a:rPr>
              <a:t>Considerar que para estas situaciones es fundamental el acompañamiento emocional.</a:t>
            </a:r>
          </a:p>
        </p:txBody>
      </p:sp>
      <p:sp>
        <p:nvSpPr>
          <p:cNvPr id="7" name="CuadroTexto 6">
            <a:extLst>
              <a:ext uri="{FF2B5EF4-FFF2-40B4-BE49-F238E27FC236}">
                <a16:creationId xmlns:a16="http://schemas.microsoft.com/office/drawing/2014/main" id="{B0D7BFE5-45E8-BB65-ABA8-DC9728EBB9AE}"/>
              </a:ext>
            </a:extLst>
          </p:cNvPr>
          <p:cNvSpPr txBox="1"/>
          <p:nvPr/>
        </p:nvSpPr>
        <p:spPr>
          <a:xfrm>
            <a:off x="871253" y="1895211"/>
            <a:ext cx="16764000" cy="1200329"/>
          </a:xfrm>
          <a:prstGeom prst="rect">
            <a:avLst/>
          </a:prstGeom>
          <a:noFill/>
        </p:spPr>
        <p:txBody>
          <a:bodyPr wrap="square" rtlCol="0">
            <a:spAutoFit/>
          </a:bodyPr>
          <a:lstStyle/>
          <a:p>
            <a:pPr algn="just"/>
            <a:r>
              <a:rPr lang="es-ES" sz="3600" dirty="0">
                <a:latin typeface="Bahnschrift SemiBold" panose="020B0502040204020203" pitchFamily="34" charset="0"/>
              </a:rPr>
              <a:t>Segundo, cuando uno puede identificar los síntomas ¿Cuál seria el segundo paso?</a:t>
            </a:r>
          </a:p>
        </p:txBody>
      </p:sp>
    </p:spTree>
    <p:extLst>
      <p:ext uri="{BB962C8B-B14F-4D97-AF65-F5344CB8AC3E}">
        <p14:creationId xmlns:p14="http://schemas.microsoft.com/office/powerpoint/2010/main" val="2532498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61" name="CuadroTexto 60">
            <a:extLst>
              <a:ext uri="{FF2B5EF4-FFF2-40B4-BE49-F238E27FC236}">
                <a16:creationId xmlns:a16="http://schemas.microsoft.com/office/drawing/2014/main" id="{09135905-9F7E-B9EF-60EA-376C418EA45C}"/>
              </a:ext>
            </a:extLst>
          </p:cNvPr>
          <p:cNvSpPr txBox="1"/>
          <p:nvPr/>
        </p:nvSpPr>
        <p:spPr>
          <a:xfrm>
            <a:off x="871253" y="1756374"/>
            <a:ext cx="16764000" cy="3416320"/>
          </a:xfrm>
          <a:prstGeom prst="rect">
            <a:avLst/>
          </a:prstGeom>
          <a:noFill/>
        </p:spPr>
        <p:txBody>
          <a:bodyPr wrap="square" rtlCol="0">
            <a:spAutoFit/>
          </a:bodyPr>
          <a:lstStyle/>
          <a:p>
            <a:pPr algn="just"/>
            <a:r>
              <a:rPr lang="es-ES" sz="3600" dirty="0">
                <a:latin typeface="Bahnschrift SemiBold" panose="020B0502040204020203" pitchFamily="34" charset="0"/>
              </a:rPr>
              <a:t>La atención en centros de salud es crucial para el tratamiento de las ITS, ya que, es el método más efectivo para obtener un control de estas.</a:t>
            </a:r>
          </a:p>
          <a:p>
            <a:pPr algn="just"/>
            <a:endParaRPr lang="es-ES" sz="3600" dirty="0">
              <a:latin typeface="Bahnschrift SemiBold" panose="020B0502040204020203" pitchFamily="34" charset="0"/>
            </a:endParaRPr>
          </a:p>
          <a:p>
            <a:pPr algn="just"/>
            <a:endParaRPr lang="es-ES" sz="3600" dirty="0">
              <a:latin typeface="Bahnschrift SemiBold" panose="020B0502040204020203" pitchFamily="34" charset="0"/>
            </a:endParaRPr>
          </a:p>
          <a:p>
            <a:pPr algn="just"/>
            <a:r>
              <a:rPr lang="es-ES" sz="3600" dirty="0">
                <a:latin typeface="Bahnschrift SemiBold" panose="020B0502040204020203" pitchFamily="34" charset="0"/>
              </a:rPr>
              <a:t>Además, tener constancia con el tratamiento establecido es importante, ya que permite el seguimiento y asegurar una cura efectiva en su debido </a:t>
            </a:r>
            <a:r>
              <a:rPr lang="es-ES" sz="3600">
                <a:latin typeface="Bahnschrift SemiBold" panose="020B0502040204020203" pitchFamily="34" charset="0"/>
              </a:rPr>
              <a:t>caso.</a:t>
            </a:r>
            <a:endParaRPr lang="es-ES" sz="3600" dirty="0">
              <a:latin typeface="Bahnschrift SemiBold" panose="020B0502040204020203" pitchFamily="34" charset="0"/>
            </a:endParaRPr>
          </a:p>
        </p:txBody>
      </p:sp>
      <p:grpSp>
        <p:nvGrpSpPr>
          <p:cNvPr id="2" name="Group 52">
            <a:extLst>
              <a:ext uri="{FF2B5EF4-FFF2-40B4-BE49-F238E27FC236}">
                <a16:creationId xmlns:a16="http://schemas.microsoft.com/office/drawing/2014/main" id="{37A467D5-C6D8-74D1-ABB7-8C12BAC37E1E}"/>
              </a:ext>
            </a:extLst>
          </p:cNvPr>
          <p:cNvGrpSpPr/>
          <p:nvPr/>
        </p:nvGrpSpPr>
        <p:grpSpPr>
          <a:xfrm>
            <a:off x="4942212" y="410683"/>
            <a:ext cx="8403575" cy="775626"/>
            <a:chOff x="-78588" y="0"/>
            <a:chExt cx="3022420" cy="262318"/>
          </a:xfrm>
        </p:grpSpPr>
        <p:sp>
          <p:nvSpPr>
            <p:cNvPr id="3" name="Freeform 53">
              <a:extLst>
                <a:ext uri="{FF2B5EF4-FFF2-40B4-BE49-F238E27FC236}">
                  <a16:creationId xmlns:a16="http://schemas.microsoft.com/office/drawing/2014/main" id="{43426DE7-259C-10A2-983C-4014C148A0F6}"/>
                </a:ext>
              </a:extLst>
            </p:cNvPr>
            <p:cNvSpPr/>
            <p:nvPr/>
          </p:nvSpPr>
          <p:spPr>
            <a:xfrm>
              <a:off x="-78588" y="0"/>
              <a:ext cx="3022420" cy="262318"/>
            </a:xfrm>
            <a:custGeom>
              <a:avLst/>
              <a:gdLst/>
              <a:ahLst/>
              <a:cxnLst/>
              <a:rect l="l" t="t" r="r" b="b"/>
              <a:pathLst>
                <a:path w="2943832" h="262318">
                  <a:moveTo>
                    <a:pt x="35325" y="0"/>
                  </a:moveTo>
                  <a:lnTo>
                    <a:pt x="2908507" y="0"/>
                  </a:lnTo>
                  <a:cubicBezTo>
                    <a:pt x="2928016" y="0"/>
                    <a:pt x="2943832" y="15815"/>
                    <a:pt x="2943832" y="35325"/>
                  </a:cubicBezTo>
                  <a:lnTo>
                    <a:pt x="2943832" y="226993"/>
                  </a:lnTo>
                  <a:cubicBezTo>
                    <a:pt x="2943832" y="246503"/>
                    <a:pt x="2928016" y="262318"/>
                    <a:pt x="2908507" y="262318"/>
                  </a:cubicBezTo>
                  <a:lnTo>
                    <a:pt x="35325" y="262318"/>
                  </a:lnTo>
                  <a:cubicBezTo>
                    <a:pt x="15815" y="262318"/>
                    <a:pt x="0" y="246503"/>
                    <a:pt x="0" y="226993"/>
                  </a:cubicBezTo>
                  <a:lnTo>
                    <a:pt x="0" y="35325"/>
                  </a:lnTo>
                  <a:cubicBezTo>
                    <a:pt x="0" y="15815"/>
                    <a:pt x="15815" y="0"/>
                    <a:pt x="35325" y="0"/>
                  </a:cubicBezTo>
                  <a:close/>
                </a:path>
              </a:pathLst>
            </a:custGeom>
            <a:solidFill>
              <a:srgbClr val="FFFFFF"/>
            </a:solidFill>
            <a:ln w="38100" cap="rnd">
              <a:solidFill>
                <a:srgbClr val="000000"/>
              </a:solidFill>
              <a:prstDash val="solid"/>
              <a:round/>
            </a:ln>
          </p:spPr>
          <p:txBody>
            <a:bodyPr/>
            <a:lstStyle/>
            <a:p>
              <a:pPr algn="ctr"/>
              <a:r>
                <a:rPr lang="es-ES" sz="4400" b="1" dirty="0">
                  <a:latin typeface="Bahnschrift SemiBold" panose="020B0502040204020203" pitchFamily="34" charset="0"/>
                </a:rPr>
                <a:t>RESPONSABILIDAD ITS</a:t>
              </a:r>
              <a:endParaRPr lang="es-CL" sz="4400" b="1" dirty="0">
                <a:latin typeface="Bahnschrift SemiBold" panose="020B0502040204020203" pitchFamily="34" charset="0"/>
              </a:endParaRPr>
            </a:p>
          </p:txBody>
        </p:sp>
        <p:sp>
          <p:nvSpPr>
            <p:cNvPr id="4" name="TextBox 54">
              <a:extLst>
                <a:ext uri="{FF2B5EF4-FFF2-40B4-BE49-F238E27FC236}">
                  <a16:creationId xmlns:a16="http://schemas.microsoft.com/office/drawing/2014/main" id="{8FD87D63-59E0-E24D-8340-71B93C892E79}"/>
                </a:ext>
              </a:extLst>
            </p:cNvPr>
            <p:cNvSpPr txBox="1"/>
            <p:nvPr/>
          </p:nvSpPr>
          <p:spPr>
            <a:xfrm>
              <a:off x="0" y="57150"/>
              <a:ext cx="2943832" cy="205168"/>
            </a:xfrm>
            <a:prstGeom prst="rect">
              <a:avLst/>
            </a:prstGeom>
          </p:spPr>
          <p:txBody>
            <a:bodyPr lIns="50800" tIns="50800" rIns="50800" bIns="50800" rtlCol="0" anchor="ctr"/>
            <a:lstStyle/>
            <a:p>
              <a:pPr marL="0" lvl="1" indent="0" algn="ctr">
                <a:lnSpc>
                  <a:spcPts val="4220"/>
                </a:lnSpc>
                <a:spcBef>
                  <a:spcPct val="0"/>
                </a:spcBef>
              </a:pPr>
              <a:endParaRPr lang="en-US" sz="4058" dirty="0">
                <a:solidFill>
                  <a:srgbClr val="000000"/>
                </a:solidFill>
                <a:latin typeface="Open Sans Bold"/>
              </a:endParaRPr>
            </a:p>
          </p:txBody>
        </p:sp>
      </p:grpSp>
    </p:spTree>
    <p:extLst>
      <p:ext uri="{BB962C8B-B14F-4D97-AF65-F5344CB8AC3E}">
        <p14:creationId xmlns:p14="http://schemas.microsoft.com/office/powerpoint/2010/main" val="1248223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61" name="CuadroTexto 60">
            <a:extLst>
              <a:ext uri="{FF2B5EF4-FFF2-40B4-BE49-F238E27FC236}">
                <a16:creationId xmlns:a16="http://schemas.microsoft.com/office/drawing/2014/main" id="{09135905-9F7E-B9EF-60EA-376C418EA45C}"/>
              </a:ext>
            </a:extLst>
          </p:cNvPr>
          <p:cNvSpPr txBox="1"/>
          <p:nvPr/>
        </p:nvSpPr>
        <p:spPr>
          <a:xfrm>
            <a:off x="871253" y="4000500"/>
            <a:ext cx="16764000" cy="2862322"/>
          </a:xfrm>
          <a:prstGeom prst="rect">
            <a:avLst/>
          </a:prstGeom>
          <a:noFill/>
        </p:spPr>
        <p:txBody>
          <a:bodyPr wrap="square" rtlCol="0">
            <a:spAutoFit/>
          </a:bodyPr>
          <a:lstStyle/>
          <a:p>
            <a:pPr algn="just"/>
            <a:r>
              <a:rPr lang="es-ES" sz="3600" dirty="0">
                <a:latin typeface="Bahnschrift SemiBold" panose="020B0502040204020203" pitchFamily="34" charset="0"/>
              </a:rPr>
              <a:t>Ahora, realizaremos un buzón de preguntas anónimas acerca de cualquier duda y consulta con el tema de las ITS.</a:t>
            </a:r>
          </a:p>
          <a:p>
            <a:pPr algn="just"/>
            <a:endParaRPr lang="es-ES" sz="3600" dirty="0">
              <a:latin typeface="Bahnschrift SemiBold" panose="020B0502040204020203" pitchFamily="34" charset="0"/>
            </a:endParaRPr>
          </a:p>
          <a:p>
            <a:pPr algn="just"/>
            <a:r>
              <a:rPr lang="es-ES" sz="3600" dirty="0">
                <a:latin typeface="Bahnschrift SemiBold" panose="020B0502040204020203" pitchFamily="34" charset="0"/>
              </a:rPr>
              <a:t>Estas las responderemos en esta clase, si algún estudiante tiene la respuesta, la puede entregar y vamos construyendo el conocimiento entre todos.</a:t>
            </a:r>
          </a:p>
        </p:txBody>
      </p:sp>
      <p:grpSp>
        <p:nvGrpSpPr>
          <p:cNvPr id="2" name="Group 52">
            <a:extLst>
              <a:ext uri="{FF2B5EF4-FFF2-40B4-BE49-F238E27FC236}">
                <a16:creationId xmlns:a16="http://schemas.microsoft.com/office/drawing/2014/main" id="{37A467D5-C6D8-74D1-ABB7-8C12BAC37E1E}"/>
              </a:ext>
            </a:extLst>
          </p:cNvPr>
          <p:cNvGrpSpPr/>
          <p:nvPr/>
        </p:nvGrpSpPr>
        <p:grpSpPr>
          <a:xfrm>
            <a:off x="4942212" y="410683"/>
            <a:ext cx="8403575" cy="775626"/>
            <a:chOff x="-78588" y="0"/>
            <a:chExt cx="3022420" cy="262318"/>
          </a:xfrm>
        </p:grpSpPr>
        <p:sp>
          <p:nvSpPr>
            <p:cNvPr id="3" name="Freeform 53">
              <a:extLst>
                <a:ext uri="{FF2B5EF4-FFF2-40B4-BE49-F238E27FC236}">
                  <a16:creationId xmlns:a16="http://schemas.microsoft.com/office/drawing/2014/main" id="{43426DE7-259C-10A2-983C-4014C148A0F6}"/>
                </a:ext>
              </a:extLst>
            </p:cNvPr>
            <p:cNvSpPr/>
            <p:nvPr/>
          </p:nvSpPr>
          <p:spPr>
            <a:xfrm>
              <a:off x="-78588" y="0"/>
              <a:ext cx="3022420" cy="262318"/>
            </a:xfrm>
            <a:custGeom>
              <a:avLst/>
              <a:gdLst/>
              <a:ahLst/>
              <a:cxnLst/>
              <a:rect l="l" t="t" r="r" b="b"/>
              <a:pathLst>
                <a:path w="2943832" h="262318">
                  <a:moveTo>
                    <a:pt x="35325" y="0"/>
                  </a:moveTo>
                  <a:lnTo>
                    <a:pt x="2908507" y="0"/>
                  </a:lnTo>
                  <a:cubicBezTo>
                    <a:pt x="2928016" y="0"/>
                    <a:pt x="2943832" y="15815"/>
                    <a:pt x="2943832" y="35325"/>
                  </a:cubicBezTo>
                  <a:lnTo>
                    <a:pt x="2943832" y="226993"/>
                  </a:lnTo>
                  <a:cubicBezTo>
                    <a:pt x="2943832" y="246503"/>
                    <a:pt x="2928016" y="262318"/>
                    <a:pt x="2908507" y="262318"/>
                  </a:cubicBezTo>
                  <a:lnTo>
                    <a:pt x="35325" y="262318"/>
                  </a:lnTo>
                  <a:cubicBezTo>
                    <a:pt x="15815" y="262318"/>
                    <a:pt x="0" y="246503"/>
                    <a:pt x="0" y="226993"/>
                  </a:cubicBezTo>
                  <a:lnTo>
                    <a:pt x="0" y="35325"/>
                  </a:lnTo>
                  <a:cubicBezTo>
                    <a:pt x="0" y="15815"/>
                    <a:pt x="15815" y="0"/>
                    <a:pt x="35325" y="0"/>
                  </a:cubicBezTo>
                  <a:close/>
                </a:path>
              </a:pathLst>
            </a:custGeom>
            <a:solidFill>
              <a:srgbClr val="FFFFFF"/>
            </a:solidFill>
            <a:ln w="38100" cap="rnd">
              <a:solidFill>
                <a:srgbClr val="000000"/>
              </a:solidFill>
              <a:prstDash val="solid"/>
              <a:round/>
            </a:ln>
          </p:spPr>
          <p:txBody>
            <a:bodyPr/>
            <a:lstStyle/>
            <a:p>
              <a:pPr algn="ctr"/>
              <a:r>
                <a:rPr lang="es-ES" sz="4400" b="1" dirty="0">
                  <a:latin typeface="Bahnschrift SemiBold" panose="020B0502040204020203" pitchFamily="34" charset="0"/>
                </a:rPr>
                <a:t>RESPONSABILIDAD ITS</a:t>
              </a:r>
              <a:endParaRPr lang="es-CL" sz="4400" b="1" dirty="0">
                <a:latin typeface="Bahnschrift SemiBold" panose="020B0502040204020203" pitchFamily="34" charset="0"/>
              </a:endParaRPr>
            </a:p>
          </p:txBody>
        </p:sp>
        <p:sp>
          <p:nvSpPr>
            <p:cNvPr id="4" name="TextBox 54">
              <a:extLst>
                <a:ext uri="{FF2B5EF4-FFF2-40B4-BE49-F238E27FC236}">
                  <a16:creationId xmlns:a16="http://schemas.microsoft.com/office/drawing/2014/main" id="{8FD87D63-59E0-E24D-8340-71B93C892E79}"/>
                </a:ext>
              </a:extLst>
            </p:cNvPr>
            <p:cNvSpPr txBox="1"/>
            <p:nvPr/>
          </p:nvSpPr>
          <p:spPr>
            <a:xfrm>
              <a:off x="0" y="57150"/>
              <a:ext cx="2943832" cy="205168"/>
            </a:xfrm>
            <a:prstGeom prst="rect">
              <a:avLst/>
            </a:prstGeom>
          </p:spPr>
          <p:txBody>
            <a:bodyPr lIns="50800" tIns="50800" rIns="50800" bIns="50800" rtlCol="0" anchor="ctr"/>
            <a:lstStyle/>
            <a:p>
              <a:pPr marL="0" lvl="1" indent="0" algn="ctr">
                <a:lnSpc>
                  <a:spcPts val="4220"/>
                </a:lnSpc>
                <a:spcBef>
                  <a:spcPct val="0"/>
                </a:spcBef>
              </a:pPr>
              <a:endParaRPr lang="en-US" sz="4058" dirty="0">
                <a:solidFill>
                  <a:srgbClr val="000000"/>
                </a:solidFill>
                <a:latin typeface="Open Sans Bold"/>
              </a:endParaRPr>
            </a:p>
          </p:txBody>
        </p:sp>
      </p:grpSp>
    </p:spTree>
    <p:extLst>
      <p:ext uri="{BB962C8B-B14F-4D97-AF65-F5344CB8AC3E}">
        <p14:creationId xmlns:p14="http://schemas.microsoft.com/office/powerpoint/2010/main" val="620000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1031</TotalTime>
  <Words>370</Words>
  <Application>Microsoft Office PowerPoint</Application>
  <PresentationFormat>Personalizado</PresentationFormat>
  <Paragraphs>35</Paragraphs>
  <Slides>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Open Sans</vt:lpstr>
      <vt:lpstr>Arial</vt:lpstr>
      <vt:lpstr>Open Sans Bold</vt:lpstr>
      <vt:lpstr>Calibri</vt:lpstr>
      <vt:lpstr>Bahnschrift SemiBold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Colegio Sao Paulo</dc:creator>
  <cp:lastModifiedBy>pablo espinosa perez</cp:lastModifiedBy>
  <cp:revision>36</cp:revision>
  <dcterms:created xsi:type="dcterms:W3CDTF">2006-08-16T00:00:00Z</dcterms:created>
  <dcterms:modified xsi:type="dcterms:W3CDTF">2025-04-22T23:29:01Z</dcterms:modified>
  <dc:identifier>DAGCy9MpuAk</dc:identifier>
</cp:coreProperties>
</file>