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18288000" cy="10287000"/>
  <p:notesSz cx="6858000" cy="9144000"/>
  <p:embeddedFontLst>
    <p:embeddedFont>
      <p:font typeface="Bree Serif" panose="020B0604020202020204" charset="0"/>
      <p:regular r:id="rId11"/>
    </p:embeddedFont>
    <p:embeddedFont>
      <p:font typeface="Genty San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0FF8-85B1-4175-8362-777E993B48AB}" type="datetimeFigureOut">
              <a:rPr lang="es-CL" smtClean="0"/>
              <a:t>22-04-2025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BD0E-54BF-4B24-9FF5-24311FEB8B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75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3083" y="7407138"/>
            <a:ext cx="18714154" cy="3215404"/>
            <a:chOff x="0" y="0"/>
            <a:chExt cx="7706489" cy="1324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06489" cy="1324103"/>
            </a:xfrm>
            <a:custGeom>
              <a:avLst/>
              <a:gdLst/>
              <a:ahLst/>
              <a:cxnLst/>
              <a:rect l="l" t="t" r="r" b="b"/>
              <a:pathLst>
                <a:path w="7706489" h="1324103">
                  <a:moveTo>
                    <a:pt x="0" y="0"/>
                  </a:moveTo>
                  <a:lnTo>
                    <a:pt x="7706489" y="0"/>
                  </a:lnTo>
                  <a:lnTo>
                    <a:pt x="7706489" y="1324103"/>
                  </a:lnTo>
                  <a:lnTo>
                    <a:pt x="0" y="1324103"/>
                  </a:lnTo>
                  <a:close/>
                </a:path>
              </a:pathLst>
            </a:custGeom>
            <a:solidFill>
              <a:srgbClr val="4B2D05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706489" cy="1371728"/>
            </a:xfrm>
            <a:prstGeom prst="rect">
              <a:avLst/>
            </a:prstGeom>
          </p:spPr>
          <p:txBody>
            <a:bodyPr lIns="24524" tIns="24524" rIns="24524" bIns="24524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381015" y="695298"/>
            <a:ext cx="7099106" cy="10089168"/>
          </a:xfrm>
          <a:custGeom>
            <a:avLst/>
            <a:gdLst/>
            <a:ahLst/>
            <a:cxnLst/>
            <a:rect l="l" t="t" r="r" b="b"/>
            <a:pathLst>
              <a:path w="7099106" h="10089168">
                <a:moveTo>
                  <a:pt x="0" y="0"/>
                </a:moveTo>
                <a:lnTo>
                  <a:pt x="7099106" y="0"/>
                </a:lnTo>
                <a:lnTo>
                  <a:pt x="7099106" y="10089169"/>
                </a:lnTo>
                <a:lnTo>
                  <a:pt x="0" y="10089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1085850" y="7776654"/>
            <a:ext cx="10045894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s-CL" sz="4999" spc="2019">
                <a:solidFill>
                  <a:srgbClr val="FFFDEB"/>
                </a:solidFill>
                <a:latin typeface="Bree Serif Bold"/>
              </a:rPr>
              <a:t>8°Básico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4434917"/>
            <a:ext cx="10160194" cy="328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29"/>
              </a:lnSpc>
            </a:pPr>
            <a:r>
              <a:rPr lang="es-CL" sz="12829" dirty="0">
                <a:solidFill>
                  <a:srgbClr val="397004"/>
                </a:solidFill>
                <a:latin typeface="Genty Sans Bold"/>
              </a:rPr>
              <a:t>Ciencias Naturales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90897" y="-85903"/>
            <a:ext cx="7106204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654300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Completa la siguiente tabla resumen con respecto a la diversidad celular de nuestro cuerpo.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ACF55B-8DE6-A736-0409-E7F9E9000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1823"/>
              </p:ext>
            </p:extLst>
          </p:nvPr>
        </p:nvGraphicFramePr>
        <p:xfrm>
          <a:off x="1371599" y="3528128"/>
          <a:ext cx="15544800" cy="5106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3999433017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3591340157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963778679"/>
                    </a:ext>
                  </a:extLst>
                </a:gridCol>
              </a:tblGrid>
              <a:tr h="472372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Célula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Función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Morfología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33957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Célula muscular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44813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Almacenar lípidos.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43376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Alta cantidad de aparato de Golgi.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44975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Transmitir descargas eléctricas.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4730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Prolongaciones en la parte superior.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7216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Macrófagos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0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5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4347" y="-52846"/>
            <a:ext cx="74393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654300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Observa la siguiente imagen y completa con los sistemas que se representan en el corte de la planta.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895A964-2706-DB10-1174-A424E669C6E5}"/>
              </a:ext>
            </a:extLst>
          </p:cNvPr>
          <p:cNvSpPr/>
          <p:nvPr/>
        </p:nvSpPr>
        <p:spPr>
          <a:xfrm>
            <a:off x="4114800" y="3740428"/>
            <a:ext cx="10058400" cy="4953628"/>
          </a:xfrm>
          <a:custGeom>
            <a:avLst/>
            <a:gdLst/>
            <a:ahLst/>
            <a:cxnLst/>
            <a:rect l="l" t="t" r="r" b="b"/>
            <a:pathLst>
              <a:path w="15185397" h="10140248">
                <a:moveTo>
                  <a:pt x="0" y="0"/>
                </a:moveTo>
                <a:lnTo>
                  <a:pt x="15185396" y="0"/>
                </a:lnTo>
                <a:lnTo>
                  <a:pt x="15185396" y="10140248"/>
                </a:lnTo>
                <a:lnTo>
                  <a:pt x="0" y="10140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6064" t="-94866" b="-106724"/>
            </a:stretch>
          </a:blipFill>
        </p:spPr>
        <p:txBody>
          <a:bodyPr/>
          <a:lstStyle/>
          <a:p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240B86-948D-5094-4FF0-89CDABBC1027}"/>
              </a:ext>
            </a:extLst>
          </p:cNvPr>
          <p:cNvSpPr/>
          <p:nvPr/>
        </p:nvSpPr>
        <p:spPr>
          <a:xfrm>
            <a:off x="11811000" y="4610100"/>
            <a:ext cx="2133600" cy="533400"/>
          </a:xfrm>
          <a:prstGeom prst="rect">
            <a:avLst/>
          </a:prstGeom>
          <a:solidFill>
            <a:srgbClr val="FFFDE4"/>
          </a:solidFill>
          <a:ln>
            <a:solidFill>
              <a:srgbClr val="FFF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C60AE4-17CD-F4A0-0FF0-19F1685DBF0D}"/>
              </a:ext>
            </a:extLst>
          </p:cNvPr>
          <p:cNvSpPr/>
          <p:nvPr/>
        </p:nvSpPr>
        <p:spPr>
          <a:xfrm>
            <a:off x="11829803" y="5683842"/>
            <a:ext cx="2133600" cy="533400"/>
          </a:xfrm>
          <a:prstGeom prst="rect">
            <a:avLst/>
          </a:prstGeom>
          <a:solidFill>
            <a:srgbClr val="FFFDE4"/>
          </a:solidFill>
          <a:ln>
            <a:solidFill>
              <a:srgbClr val="FFF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46A75B8-223E-8774-2D01-E9C72866773F}"/>
              </a:ext>
            </a:extLst>
          </p:cNvPr>
          <p:cNvSpPr/>
          <p:nvPr/>
        </p:nvSpPr>
        <p:spPr>
          <a:xfrm>
            <a:off x="11829803" y="6655549"/>
            <a:ext cx="2133600" cy="533400"/>
          </a:xfrm>
          <a:prstGeom prst="rect">
            <a:avLst/>
          </a:prstGeom>
          <a:solidFill>
            <a:srgbClr val="FFFDE4"/>
          </a:solidFill>
          <a:ln>
            <a:solidFill>
              <a:srgbClr val="FFF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103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4347" y="-52846"/>
            <a:ext cx="74393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158173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Completa la tabla resumen con respecto a los sistemas de una planta.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A30C40C-9EA5-D439-F4B6-475AFC02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15073"/>
              </p:ext>
            </p:extLst>
          </p:nvPr>
        </p:nvGraphicFramePr>
        <p:xfrm>
          <a:off x="2514598" y="3737373"/>
          <a:ext cx="13258799" cy="2812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0108">
                  <a:extLst>
                    <a:ext uri="{9D8B030D-6E8A-4147-A177-3AD203B41FA5}">
                      <a16:colId xmlns:a16="http://schemas.microsoft.com/office/drawing/2014/main" val="3999433017"/>
                    </a:ext>
                  </a:extLst>
                </a:gridCol>
                <a:gridCol w="9088691">
                  <a:extLst>
                    <a:ext uri="{9D8B030D-6E8A-4147-A177-3AD203B41FA5}">
                      <a16:colId xmlns:a16="http://schemas.microsoft.com/office/drawing/2014/main" val="3591340157"/>
                    </a:ext>
                  </a:extLst>
                </a:gridCol>
              </a:tblGrid>
              <a:tr h="472372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Sistema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Función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33957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44813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Transporte interno de agua, sales minerales y nutrientes.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43376"/>
                  </a:ext>
                </a:extLst>
              </a:tr>
              <a:tr h="764698">
                <a:tc>
                  <a:txBody>
                    <a:bodyPr/>
                    <a:lstStyle/>
                    <a:p>
                      <a:pPr algn="ctr"/>
                      <a:endParaRPr lang="es-CL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4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1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4347" y="-52846"/>
            <a:ext cx="74393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654299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Observa la imagen y describe de forma detallada que está pasando ocurriendo en el proceso.</a:t>
            </a:r>
          </a:p>
        </p:txBody>
      </p:sp>
      <p:pic>
        <p:nvPicPr>
          <p:cNvPr id="1030" name="Picture 6" descr="Respiracion De Las Plantas Estomas - Dinami">
            <a:extLst>
              <a:ext uri="{FF2B5EF4-FFF2-40B4-BE49-F238E27FC236}">
                <a16:creationId xmlns:a16="http://schemas.microsoft.com/office/drawing/2014/main" id="{A13D5029-78C7-AEC4-6364-50D5AC3F8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24194" r="27102" b="24193"/>
          <a:stretch/>
        </p:blipFill>
        <p:spPr bwMode="auto">
          <a:xfrm>
            <a:off x="4838698" y="3619500"/>
            <a:ext cx="8610600" cy="62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0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4347" y="-52846"/>
            <a:ext cx="74393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654299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Completa la tabla resumen mencionando las similitudes y diferencias entre los procesos de transpiración y gutación.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2E8388A-9173-20E1-04CB-7528692DD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24387"/>
              </p:ext>
            </p:extLst>
          </p:nvPr>
        </p:nvGraphicFramePr>
        <p:xfrm>
          <a:off x="2514598" y="3737372"/>
          <a:ext cx="13258799" cy="4300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131">
                  <a:extLst>
                    <a:ext uri="{9D8B030D-6E8A-4147-A177-3AD203B41FA5}">
                      <a16:colId xmlns:a16="http://schemas.microsoft.com/office/drawing/2014/main" val="3999433017"/>
                    </a:ext>
                  </a:extLst>
                </a:gridCol>
                <a:gridCol w="5222071">
                  <a:extLst>
                    <a:ext uri="{9D8B030D-6E8A-4147-A177-3AD203B41FA5}">
                      <a16:colId xmlns:a16="http://schemas.microsoft.com/office/drawing/2014/main" val="3591340157"/>
                    </a:ext>
                  </a:extLst>
                </a:gridCol>
                <a:gridCol w="5562597">
                  <a:extLst>
                    <a:ext uri="{9D8B030D-6E8A-4147-A177-3AD203B41FA5}">
                      <a16:colId xmlns:a16="http://schemas.microsoft.com/office/drawing/2014/main" val="4007807806"/>
                    </a:ext>
                  </a:extLst>
                </a:gridCol>
              </a:tblGrid>
              <a:tr h="491728">
                <a:tc>
                  <a:txBody>
                    <a:bodyPr/>
                    <a:lstStyle/>
                    <a:p>
                      <a:pPr algn="ctr"/>
                      <a:endParaRPr lang="es-CL" sz="2800" b="1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Transpiración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Gutación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33957"/>
                  </a:ext>
                </a:extLst>
              </a:tr>
              <a:tr h="189114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Similitudes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44813"/>
                  </a:ext>
                </a:extLst>
              </a:tr>
              <a:tr h="189114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Diferencias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43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9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4347" y="-52846"/>
            <a:ext cx="74393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6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654299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Completa la tabla resumen respecto al xilema y floema, describiendo cada apartado de forma detallada.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C2BDBE-E686-8BAB-4787-22DCF8C4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65517"/>
            <a:ext cx="25146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9742DA-22BD-0F88-2A54-1B05959B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3665517"/>
            <a:ext cx="25146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10DB13-B458-9D07-6E10-DFB4D67CD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04036"/>
              </p:ext>
            </p:extLst>
          </p:nvPr>
        </p:nvGraphicFramePr>
        <p:xfrm>
          <a:off x="3657597" y="4187221"/>
          <a:ext cx="10972802" cy="4195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557">
                  <a:extLst>
                    <a:ext uri="{9D8B030D-6E8A-4147-A177-3AD203B41FA5}">
                      <a16:colId xmlns:a16="http://schemas.microsoft.com/office/drawing/2014/main" val="3999433017"/>
                    </a:ext>
                  </a:extLst>
                </a:gridCol>
                <a:gridCol w="4321715">
                  <a:extLst>
                    <a:ext uri="{9D8B030D-6E8A-4147-A177-3AD203B41FA5}">
                      <a16:colId xmlns:a16="http://schemas.microsoft.com/office/drawing/2014/main" val="3591340157"/>
                    </a:ext>
                  </a:extLst>
                </a:gridCol>
                <a:gridCol w="4603530">
                  <a:extLst>
                    <a:ext uri="{9D8B030D-6E8A-4147-A177-3AD203B41FA5}">
                      <a16:colId xmlns:a16="http://schemas.microsoft.com/office/drawing/2014/main" val="4007807806"/>
                    </a:ext>
                  </a:extLst>
                </a:gridCol>
              </a:tblGrid>
              <a:tr h="335841">
                <a:tc>
                  <a:txBody>
                    <a:bodyPr/>
                    <a:lstStyle/>
                    <a:p>
                      <a:pPr algn="ctr"/>
                      <a:endParaRPr lang="es-CL" sz="2800" b="1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Xilema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Floema</a:t>
                      </a:r>
                      <a:endParaRPr lang="es-CL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733957"/>
                  </a:ext>
                </a:extLst>
              </a:tr>
              <a:tr h="122572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Dirección de transporte</a:t>
                      </a:r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44813"/>
                  </a:ext>
                </a:extLst>
              </a:tr>
              <a:tr h="122572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Sustancias que transporta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43376"/>
                  </a:ext>
                </a:extLst>
              </a:tr>
              <a:tr h="122572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Forma del tubo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014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2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4347" y="-52846"/>
            <a:ext cx="74393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s-CL" sz="9600" dirty="0">
                <a:solidFill>
                  <a:srgbClr val="397004"/>
                </a:solidFill>
                <a:latin typeface="Genty Sans"/>
              </a:rPr>
              <a:t>ACTIVIDAD 7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62000" y="1623127"/>
            <a:ext cx="16764000" cy="1654299"/>
            <a:chOff x="0" y="0"/>
            <a:chExt cx="3614488" cy="727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4488" cy="727034"/>
            </a:xfrm>
            <a:custGeom>
              <a:avLst/>
              <a:gdLst/>
              <a:ahLst/>
              <a:cxnLst/>
              <a:rect l="l" t="t" r="r" b="b"/>
              <a:pathLst>
                <a:path w="3614488" h="727034">
                  <a:moveTo>
                    <a:pt x="36668" y="0"/>
                  </a:moveTo>
                  <a:lnTo>
                    <a:pt x="3577820" y="0"/>
                  </a:lnTo>
                  <a:cubicBezTo>
                    <a:pt x="3587545" y="0"/>
                    <a:pt x="3596872" y="3863"/>
                    <a:pt x="3603748" y="10740"/>
                  </a:cubicBezTo>
                  <a:cubicBezTo>
                    <a:pt x="3610625" y="17616"/>
                    <a:pt x="3614488" y="26943"/>
                    <a:pt x="3614488" y="36668"/>
                  </a:cubicBezTo>
                  <a:lnTo>
                    <a:pt x="3614488" y="690366"/>
                  </a:lnTo>
                  <a:cubicBezTo>
                    <a:pt x="3614488" y="710617"/>
                    <a:pt x="3598071" y="727034"/>
                    <a:pt x="3577820" y="727034"/>
                  </a:cubicBezTo>
                  <a:lnTo>
                    <a:pt x="36668" y="727034"/>
                  </a:lnTo>
                  <a:cubicBezTo>
                    <a:pt x="26943" y="727034"/>
                    <a:pt x="17616" y="723171"/>
                    <a:pt x="10740" y="716294"/>
                  </a:cubicBezTo>
                  <a:cubicBezTo>
                    <a:pt x="3863" y="709418"/>
                    <a:pt x="0" y="700091"/>
                    <a:pt x="0" y="690366"/>
                  </a:cubicBezTo>
                  <a:lnTo>
                    <a:pt x="0" y="36668"/>
                  </a:lnTo>
                  <a:cubicBezTo>
                    <a:pt x="0" y="26943"/>
                    <a:pt x="3863" y="17616"/>
                    <a:pt x="10740" y="10740"/>
                  </a:cubicBezTo>
                  <a:cubicBezTo>
                    <a:pt x="17616" y="3863"/>
                    <a:pt x="26943" y="0"/>
                    <a:pt x="36668" y="0"/>
                  </a:cubicBezTo>
                  <a:close/>
                </a:path>
              </a:pathLst>
            </a:custGeom>
            <a:solidFill>
              <a:srgbClr val="CEE69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3614488" cy="70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378DEFF8-03C0-191A-E505-48323B072D66}"/>
              </a:ext>
            </a:extLst>
          </p:cNvPr>
          <p:cNvSpPr txBox="1"/>
          <p:nvPr/>
        </p:nvSpPr>
        <p:spPr>
          <a:xfrm>
            <a:off x="1066800" y="1866900"/>
            <a:ext cx="1600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s-ES" sz="3600" dirty="0">
                <a:solidFill>
                  <a:srgbClr val="000000"/>
                </a:solidFill>
                <a:latin typeface="Bree Serif"/>
              </a:rPr>
              <a:t>Describe el proceso de fotosíntesis, mencionando las moléculas iniciantes del proceso, el factor externo y las moléculas resultantes.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E15404D-1980-DDAA-CDDD-DF1F816D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60065"/>
            <a:ext cx="6005653" cy="693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5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190</Words>
  <Application>Microsoft Office PowerPoint</Application>
  <PresentationFormat>Personalizado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Bree Serif Bold</vt:lpstr>
      <vt:lpstr>Arial</vt:lpstr>
      <vt:lpstr>Genty Sans</vt:lpstr>
      <vt:lpstr>Calibri</vt:lpstr>
      <vt:lpstr>Genty Sans Bold</vt:lpstr>
      <vt:lpstr>Bree Serif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Colegio Sao Paulo</dc:creator>
  <cp:lastModifiedBy>pablo espinosa perez</cp:lastModifiedBy>
  <cp:revision>22</cp:revision>
  <dcterms:created xsi:type="dcterms:W3CDTF">2006-08-16T00:00:00Z</dcterms:created>
  <dcterms:modified xsi:type="dcterms:W3CDTF">2025-04-22T23:37:17Z</dcterms:modified>
  <dc:identifier>DAGCy9MpuAk</dc:identifier>
</cp:coreProperties>
</file>