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4" r:id="rId7"/>
    <p:sldId id="284" r:id="rId8"/>
    <p:sldId id="285" r:id="rId9"/>
    <p:sldId id="286" r:id="rId10"/>
    <p:sldId id="279" r:id="rId11"/>
    <p:sldId id="277" r:id="rId12"/>
    <p:sldId id="287" r:id="rId13"/>
    <p:sldId id="281" r:id="rId14"/>
    <p:sldId id="283" r:id="rId15"/>
    <p:sldId id="288" r:id="rId16"/>
    <p:sldId id="268" r:id="rId17"/>
  </p:sldIdLst>
  <p:sldSz cx="18288000" cy="10287000"/>
  <p:notesSz cx="6858000" cy="9144000"/>
  <p:embeddedFontLst>
    <p:embeddedFont>
      <p:font typeface="Migra Ultra-Bold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94277">
            <a:off x="5633371" y="3032979"/>
            <a:ext cx="15630620" cy="8811762"/>
          </a:xfrm>
          <a:custGeom>
            <a:avLst/>
            <a:gdLst/>
            <a:ahLst/>
            <a:cxnLst/>
            <a:rect l="l" t="t" r="r" b="b"/>
            <a:pathLst>
              <a:path w="15630620" h="8811762">
                <a:moveTo>
                  <a:pt x="0" y="0"/>
                </a:moveTo>
                <a:lnTo>
                  <a:pt x="15630620" y="0"/>
                </a:lnTo>
                <a:lnTo>
                  <a:pt x="15630620" y="8811762"/>
                </a:lnTo>
                <a:lnTo>
                  <a:pt x="0" y="8811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85149"/>
            <a:ext cx="9867900" cy="3519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s-CL" sz="9999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Ciencias para la Ciudadanía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134100"/>
            <a:ext cx="9262857" cy="64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8"/>
              </a:lnSpc>
            </a:pP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III° Medio.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43000" y="1793308"/>
            <a:ext cx="1593666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protozoos al ser organismos eucariontes presentan su propia complejidad.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55268" y="952500"/>
            <a:ext cx="4724400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Protozoos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4098" name="Picture 2" descr="Protozoos: Qué es, qué Comen, Clasificación y Características">
            <a:extLst>
              <a:ext uri="{FF2B5EF4-FFF2-40B4-BE49-F238E27FC236}">
                <a16:creationId xmlns:a16="http://schemas.microsoft.com/office/drawing/2014/main" id="{8D4ED4D3-8D7E-941D-3809-CC6C7C9EF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9603" r="6001" b="7399"/>
          <a:stretch/>
        </p:blipFill>
        <p:spPr bwMode="auto">
          <a:xfrm>
            <a:off x="4267200" y="3467100"/>
            <a:ext cx="9753600" cy="54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3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991600" y="2191941"/>
            <a:ext cx="831666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hongos también son organismos eucariontes unicelulares o pluricelulares. Sin embargo, el de interés de estudio son los hongos unicelulares.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77400" y="1104900"/>
            <a:ext cx="7402268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Hongos (fungís)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5122" name="Picture 2" descr="Vector Illustration of the Fungal Cell Anatomy Structure. Educational ...">
            <a:extLst>
              <a:ext uri="{FF2B5EF4-FFF2-40B4-BE49-F238E27FC236}">
                <a16:creationId xmlns:a16="http://schemas.microsoft.com/office/drawing/2014/main" id="{C69CDDED-0EA1-7956-731C-A67D97AAE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14444" r="10487" b="11481"/>
          <a:stretch/>
        </p:blipFill>
        <p:spPr bwMode="auto">
          <a:xfrm>
            <a:off x="685800" y="469700"/>
            <a:ext cx="7402268" cy="94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9F1DA1-3AC8-D84B-C3AD-7D39B59C2EB3}"/>
              </a:ext>
            </a:extLst>
          </p:cNvPr>
          <p:cNvSpPr/>
          <p:nvPr/>
        </p:nvSpPr>
        <p:spPr>
          <a:xfrm>
            <a:off x="5990492" y="845742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Vesículas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EEAE5F-0ED3-60B8-79A0-A7AE25EC7A24}"/>
              </a:ext>
            </a:extLst>
          </p:cNvPr>
          <p:cNvSpPr/>
          <p:nvPr/>
        </p:nvSpPr>
        <p:spPr>
          <a:xfrm>
            <a:off x="6195646" y="3848100"/>
            <a:ext cx="96129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Septo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9BBD20-B4DC-402E-F67B-EDBE0FF47279}"/>
              </a:ext>
            </a:extLst>
          </p:cNvPr>
          <p:cNvSpPr/>
          <p:nvPr/>
        </p:nvSpPr>
        <p:spPr>
          <a:xfrm>
            <a:off x="6166338" y="4833743"/>
            <a:ext cx="185810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Aparato de Golgi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A314A5-A207-9AC6-1214-DA502869369F}"/>
              </a:ext>
            </a:extLst>
          </p:cNvPr>
          <p:cNvSpPr/>
          <p:nvPr/>
        </p:nvSpPr>
        <p:spPr>
          <a:xfrm>
            <a:off x="6131168" y="5572078"/>
            <a:ext cx="156503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Ribosomas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4842D68-1F03-FE88-DF31-9664A9404CD3}"/>
              </a:ext>
            </a:extLst>
          </p:cNvPr>
          <p:cNvSpPr/>
          <p:nvPr/>
        </p:nvSpPr>
        <p:spPr>
          <a:xfrm>
            <a:off x="6195646" y="6296445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Mitocondrias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0B9E77-75F4-81B8-F8C4-365256D6D0EA}"/>
              </a:ext>
            </a:extLst>
          </p:cNvPr>
          <p:cNvSpPr/>
          <p:nvPr/>
        </p:nvSpPr>
        <p:spPr>
          <a:xfrm>
            <a:off x="6008077" y="71247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Peroxisomas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7A1699-35D3-3214-207A-5D71C95B0B93}"/>
              </a:ext>
            </a:extLst>
          </p:cNvPr>
          <p:cNvSpPr/>
          <p:nvPr/>
        </p:nvSpPr>
        <p:spPr>
          <a:xfrm>
            <a:off x="6095998" y="7798001"/>
            <a:ext cx="160020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Citoplasma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A5B64C2-0D8F-7C10-E0F3-F1C4DDCE9B7D}"/>
              </a:ext>
            </a:extLst>
          </p:cNvPr>
          <p:cNvSpPr/>
          <p:nvPr/>
        </p:nvSpPr>
        <p:spPr>
          <a:xfrm>
            <a:off x="6095998" y="8280802"/>
            <a:ext cx="1154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Vacuola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B34411D-6034-2AE2-0C0C-BB0A168F0DE9}"/>
              </a:ext>
            </a:extLst>
          </p:cNvPr>
          <p:cNvSpPr/>
          <p:nvPr/>
        </p:nvSpPr>
        <p:spPr>
          <a:xfrm>
            <a:off x="1208332" y="8280802"/>
            <a:ext cx="138246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Lisosoma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C42F571-E944-E6DB-ADED-E82A3F308836}"/>
              </a:ext>
            </a:extLst>
          </p:cNvPr>
          <p:cNvSpPr/>
          <p:nvPr/>
        </p:nvSpPr>
        <p:spPr>
          <a:xfrm>
            <a:off x="1459095" y="7200900"/>
            <a:ext cx="113170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Núcleo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76CD7A7-4128-355A-D21E-1D2EFF616B5E}"/>
              </a:ext>
            </a:extLst>
          </p:cNvPr>
          <p:cNvSpPr/>
          <p:nvPr/>
        </p:nvSpPr>
        <p:spPr>
          <a:xfrm>
            <a:off x="1273237" y="6743700"/>
            <a:ext cx="138246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Nucleolo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1F82B19-096C-7C76-F302-8E786202D694}"/>
              </a:ext>
            </a:extLst>
          </p:cNvPr>
          <p:cNvSpPr/>
          <p:nvPr/>
        </p:nvSpPr>
        <p:spPr>
          <a:xfrm>
            <a:off x="445905" y="5866108"/>
            <a:ext cx="2209800" cy="59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Retículo endoplasmático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7B505F0-0FC1-0E2A-BB0B-9A1FA99B4437}"/>
              </a:ext>
            </a:extLst>
          </p:cNvPr>
          <p:cNvSpPr/>
          <p:nvPr/>
        </p:nvSpPr>
        <p:spPr>
          <a:xfrm>
            <a:off x="703385" y="4937270"/>
            <a:ext cx="1858108" cy="59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Membrana celular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67DC9B-7807-F056-F304-6C25ECEF6C36}"/>
              </a:ext>
            </a:extLst>
          </p:cNvPr>
          <p:cNvSpPr/>
          <p:nvPr/>
        </p:nvSpPr>
        <p:spPr>
          <a:xfrm>
            <a:off x="797597" y="4478131"/>
            <a:ext cx="1858108" cy="22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Pared celular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8CFEE7B-7F92-1BF9-49A9-5E7EE2679EC6}"/>
              </a:ext>
            </a:extLst>
          </p:cNvPr>
          <p:cNvSpPr/>
          <p:nvPr/>
        </p:nvSpPr>
        <p:spPr>
          <a:xfrm>
            <a:off x="6177631" y="9552151"/>
            <a:ext cx="1154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Cicatriz</a:t>
            </a:r>
          </a:p>
        </p:txBody>
      </p:sp>
    </p:spTree>
    <p:extLst>
      <p:ext uri="{BB962C8B-B14F-4D97-AF65-F5344CB8AC3E}">
        <p14:creationId xmlns:p14="http://schemas.microsoft.com/office/powerpoint/2010/main" val="117449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743699" y="1104900"/>
            <a:ext cx="4800600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Helmintos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7170" name="Picture 2" descr="Planárias - vermes achatados - características, fotos, onde vivem ...">
            <a:extLst>
              <a:ext uri="{FF2B5EF4-FFF2-40B4-BE49-F238E27FC236}">
                <a16:creationId xmlns:a16="http://schemas.microsoft.com/office/drawing/2014/main" id="{53D8CA1D-724F-FF7F-9C08-C1069E20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99" y="2400300"/>
            <a:ext cx="8761001" cy="58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3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744200" y="2681287"/>
            <a:ext cx="633546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nematodos son estos animales gusanos de tipo parasitario. Presentan un alto nivel de complejidad a nivel estructural y es gracias a esto que también son complejos al momento de la infección.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58600" y="1104900"/>
            <a:ext cx="5421068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Nematodos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1026" name="Picture 2" descr="Nematodos">
            <a:extLst>
              <a:ext uri="{FF2B5EF4-FFF2-40B4-BE49-F238E27FC236}">
                <a16:creationId xmlns:a16="http://schemas.microsoft.com/office/drawing/2014/main" id="{1B582AF5-6A55-A4B0-AE17-A3897F13E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3125" b="7292"/>
          <a:stretch/>
        </p:blipFill>
        <p:spPr bwMode="auto">
          <a:xfrm>
            <a:off x="457200" y="2400300"/>
            <a:ext cx="9448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5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85800" y="2373511"/>
            <a:ext cx="610686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platelmintos, al igual que los nematodos, son gusanos planos con una complejidad propia, agregándole también una complejidad al ciclo de infección.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9600" y="1028700"/>
            <a:ext cx="6106868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Platelmintos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2050" name="Picture 2" descr="Filo platelmintos">
            <a:extLst>
              <a:ext uri="{FF2B5EF4-FFF2-40B4-BE49-F238E27FC236}">
                <a16:creationId xmlns:a16="http://schemas.microsoft.com/office/drawing/2014/main" id="{7145A5DA-B56B-B0C8-C23F-F01ABB9A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28900"/>
            <a:ext cx="1080375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ección por Taenia solium (tenia del cerdo) y cisticercosis -  Enfermedades infecciosas - Manual MSD versión para profesionales">
            <a:extLst>
              <a:ext uri="{FF2B5EF4-FFF2-40B4-BE49-F238E27FC236}">
                <a16:creationId xmlns:a16="http://schemas.microsoft.com/office/drawing/2014/main" id="{A9BC760C-C0D5-3E74-4916-04E7146A6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65" y="0"/>
            <a:ext cx="839867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2571" y="3605557"/>
            <a:ext cx="9262857" cy="18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Gracias.</a:t>
            </a:r>
          </a:p>
        </p:txBody>
      </p:sp>
      <p:sp>
        <p:nvSpPr>
          <p:cNvPr id="4" name="Freeform 4"/>
          <p:cNvSpPr/>
          <p:nvPr/>
        </p:nvSpPr>
        <p:spPr>
          <a:xfrm rot="-8100000">
            <a:off x="11109978" y="-2623339"/>
            <a:ext cx="10629541" cy="7737228"/>
          </a:xfrm>
          <a:custGeom>
            <a:avLst/>
            <a:gdLst/>
            <a:ahLst/>
            <a:cxnLst/>
            <a:rect l="l" t="t" r="r" b="b"/>
            <a:pathLst>
              <a:path w="10629541" h="7737228">
                <a:moveTo>
                  <a:pt x="0" y="0"/>
                </a:moveTo>
                <a:lnTo>
                  <a:pt x="10629541" y="0"/>
                </a:lnTo>
                <a:lnTo>
                  <a:pt x="10629541" y="7737228"/>
                </a:lnTo>
                <a:lnTo>
                  <a:pt x="0" y="77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 r="-14558"/>
            </a:stretch>
          </a:blipFill>
        </p:spPr>
      </p:sp>
      <p:sp>
        <p:nvSpPr>
          <p:cNvPr id="5" name="Freeform 5"/>
          <p:cNvSpPr/>
          <p:nvPr/>
        </p:nvSpPr>
        <p:spPr>
          <a:xfrm rot="-8714033" flipH="1">
            <a:off x="-2687434" y="5714955"/>
            <a:ext cx="11521366" cy="6495170"/>
          </a:xfrm>
          <a:custGeom>
            <a:avLst/>
            <a:gdLst/>
            <a:ahLst/>
            <a:cxnLst/>
            <a:rect l="l" t="t" r="r" b="b"/>
            <a:pathLst>
              <a:path w="11521366" h="6495170">
                <a:moveTo>
                  <a:pt x="11521366" y="0"/>
                </a:moveTo>
                <a:lnTo>
                  <a:pt x="0" y="0"/>
                </a:lnTo>
                <a:lnTo>
                  <a:pt x="0" y="6495170"/>
                </a:lnTo>
                <a:lnTo>
                  <a:pt x="11521366" y="6495170"/>
                </a:lnTo>
                <a:lnTo>
                  <a:pt x="1152136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046356" y="1274885"/>
            <a:ext cx="10629541" cy="7737228"/>
          </a:xfrm>
          <a:custGeom>
            <a:avLst/>
            <a:gdLst/>
            <a:ahLst/>
            <a:cxnLst/>
            <a:rect l="l" t="t" r="r" b="b"/>
            <a:pathLst>
              <a:path w="10629541" h="7737228">
                <a:moveTo>
                  <a:pt x="0" y="0"/>
                </a:moveTo>
                <a:lnTo>
                  <a:pt x="10629540" y="0"/>
                </a:lnTo>
                <a:lnTo>
                  <a:pt x="10629540" y="7737228"/>
                </a:lnTo>
                <a:lnTo>
                  <a:pt x="0" y="77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 r="-1455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37028" y="3210802"/>
            <a:ext cx="11160371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68"/>
              </a:lnSpc>
            </a:pPr>
            <a:r>
              <a:rPr lang="es-ES" sz="320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 patógeno tiene su propia morfología, lo que hace que tengan su forma especifica de contagio en los seres vivos.</a:t>
            </a:r>
          </a:p>
          <a:p>
            <a:pPr marL="0" lvl="0" indent="0" algn="just">
              <a:lnSpc>
                <a:spcPts val="3168"/>
              </a:lnSpc>
            </a:pPr>
            <a:endParaRPr lang="es-ES" sz="3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168"/>
              </a:lnSpc>
            </a:pPr>
            <a:r>
              <a:rPr lang="es-ES" sz="3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Sus formas nos permiten a nosotros entender de manera más especifica el método de contagio y las vías de transmisión de cada uno, haciendo de esto un caso interesante de analizar.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37028" y="2334863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Contexto.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16805" y="952500"/>
            <a:ext cx="9054379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Actividad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1793308"/>
            <a:ext cx="1179308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Agrupa los siguientes patógenos según sus formas:</a:t>
            </a:r>
          </a:p>
        </p:txBody>
      </p:sp>
      <p:pic>
        <p:nvPicPr>
          <p:cNvPr id="5" name="Picture 2" descr="Links found between viruses and neurodegenerative diseases | National ...">
            <a:extLst>
              <a:ext uri="{FF2B5EF4-FFF2-40B4-BE49-F238E27FC236}">
                <a16:creationId xmlns:a16="http://schemas.microsoft.com/office/drawing/2014/main" id="{CAECD847-D3E4-BC5A-2D87-5D43DDBDD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10747" r="11323" b="9027"/>
          <a:stretch/>
        </p:blipFill>
        <p:spPr bwMode="auto">
          <a:xfrm>
            <a:off x="1328057" y="2555862"/>
            <a:ext cx="4378569" cy="35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mium Photo | Microscopic view of gram stain showing rod shape ...">
            <a:extLst>
              <a:ext uri="{FF2B5EF4-FFF2-40B4-BE49-F238E27FC236}">
                <a16:creationId xmlns:a16="http://schemas.microsoft.com/office/drawing/2014/main" id="{1839327F-C6CE-E71D-63DF-7D3F5751F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1" t="18528"/>
          <a:stretch/>
        </p:blipFill>
        <p:spPr bwMode="auto">
          <a:xfrm>
            <a:off x="1295400" y="6362699"/>
            <a:ext cx="4324995" cy="35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otozoos: qué son, características, tipos y ejemplos - Resumen">
            <a:extLst>
              <a:ext uri="{FF2B5EF4-FFF2-40B4-BE49-F238E27FC236}">
                <a16:creationId xmlns:a16="http://schemas.microsoft.com/office/drawing/2014/main" id="{FB0FFACC-4E63-CB53-476C-AA7BBA95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12376" r="20667" b="23624"/>
          <a:stretch/>
        </p:blipFill>
        <p:spPr bwMode="auto">
          <a:xfrm>
            <a:off x="6705600" y="252271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accharomyces cerevisiae: Usos, e Variantes dessa Levedura ...">
            <a:extLst>
              <a:ext uri="{FF2B5EF4-FFF2-40B4-BE49-F238E27FC236}">
                <a16:creationId xmlns:a16="http://schemas.microsoft.com/office/drawing/2014/main" id="{8CF18D01-FBFE-977A-FCB3-3B16623F2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r="15077"/>
          <a:stretch/>
        </p:blipFill>
        <p:spPr bwMode="auto">
          <a:xfrm>
            <a:off x="6582508" y="6286498"/>
            <a:ext cx="4175143" cy="36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98AD03DD-76F8-3B47-B60B-A953B57DFC9B}"/>
              </a:ext>
            </a:extLst>
          </p:cNvPr>
          <p:cNvSpPr txBox="1"/>
          <p:nvPr/>
        </p:nvSpPr>
        <p:spPr>
          <a:xfrm>
            <a:off x="1066144" y="2522710"/>
            <a:ext cx="22925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E19DAAE-A511-FA5C-6798-4764ECB76847}"/>
              </a:ext>
            </a:extLst>
          </p:cNvPr>
          <p:cNvSpPr txBox="1"/>
          <p:nvPr/>
        </p:nvSpPr>
        <p:spPr>
          <a:xfrm>
            <a:off x="940611" y="6318123"/>
            <a:ext cx="24016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B8E704A-8260-8D61-AB42-F34FE9BC38B1}"/>
              </a:ext>
            </a:extLst>
          </p:cNvPr>
          <p:cNvSpPr txBox="1"/>
          <p:nvPr/>
        </p:nvSpPr>
        <p:spPr>
          <a:xfrm>
            <a:off x="6400800" y="2555862"/>
            <a:ext cx="304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1831027-507E-37D4-D9B1-FD2ABA4AD2C6}"/>
              </a:ext>
            </a:extLst>
          </p:cNvPr>
          <p:cNvSpPr txBox="1"/>
          <p:nvPr/>
        </p:nvSpPr>
        <p:spPr>
          <a:xfrm>
            <a:off x="6248400" y="6495367"/>
            <a:ext cx="304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</p:txBody>
      </p:sp>
      <p:pic>
        <p:nvPicPr>
          <p:cNvPr id="2" name="Picture 2" descr="Planárias - vermes achatados - características, fotos, onde vivem ...">
            <a:extLst>
              <a:ext uri="{FF2B5EF4-FFF2-40B4-BE49-F238E27FC236}">
                <a16:creationId xmlns:a16="http://schemas.microsoft.com/office/drawing/2014/main" id="{19916A86-C486-4AD6-4BAA-A8687269F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r="30257"/>
          <a:stretch/>
        </p:blipFill>
        <p:spPr bwMode="auto">
          <a:xfrm rot="5400000">
            <a:off x="12144728" y="3297308"/>
            <a:ext cx="6110154" cy="46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779B159C-15D7-0447-D1F9-C884C595039D}"/>
              </a:ext>
            </a:extLst>
          </p:cNvPr>
          <p:cNvSpPr txBox="1"/>
          <p:nvPr/>
        </p:nvSpPr>
        <p:spPr>
          <a:xfrm>
            <a:off x="12555086" y="2563984"/>
            <a:ext cx="304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74963" y="7810500"/>
            <a:ext cx="1591763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prion es una proteína que tiene alterada su estructura, o sea, tiene un mal plegamiento, haciendo que esta proteína se vuelva infecciosa y afecte a otras proteínas de su mismo tipo.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3240" y="1058465"/>
            <a:ext cx="9765077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Priones</a:t>
            </a:r>
          </a:p>
        </p:txBody>
      </p:sp>
      <p:pic>
        <p:nvPicPr>
          <p:cNvPr id="1026" name="Picture 2" descr="PRIONES – BIOLOGÍA y GEOLOGÍA">
            <a:extLst>
              <a:ext uri="{FF2B5EF4-FFF2-40B4-BE49-F238E27FC236}">
                <a16:creationId xmlns:a16="http://schemas.microsoft.com/office/drawing/2014/main" id="{5D767D9D-5DEC-29D6-2CB6-FB58982D9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6944" r="8511" b="30556"/>
          <a:stretch/>
        </p:blipFill>
        <p:spPr bwMode="auto">
          <a:xfrm>
            <a:off x="4042681" y="1896342"/>
            <a:ext cx="9982200" cy="5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14400" y="7353300"/>
            <a:ext cx="164592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virus tienen de 2 a 3 partes: Material genético, cubierta proteica (cápside), bicapa lipídica (envoltura vírica).</a:t>
            </a:r>
          </a:p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Existen 4 tipos principales de morfología: Compleja, helicoidal, icosaédrica, con envoltura.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624" y="1104900"/>
            <a:ext cx="9765077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Virus</a:t>
            </a:r>
          </a:p>
        </p:txBody>
      </p:sp>
      <p:pic>
        <p:nvPicPr>
          <p:cNvPr id="2" name="Picture 4" descr="Virus">
            <a:extLst>
              <a:ext uri="{FF2B5EF4-FFF2-40B4-BE49-F238E27FC236}">
                <a16:creationId xmlns:a16="http://schemas.microsoft.com/office/drawing/2014/main" id="{4CFE6297-61B5-A406-9D00-C5702E968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17504" r="5495" b="21538"/>
          <a:stretch/>
        </p:blipFill>
        <p:spPr bwMode="auto">
          <a:xfrm>
            <a:off x="2618856" y="1843087"/>
            <a:ext cx="13050288" cy="52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6624" y="1945708"/>
            <a:ext cx="163469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 bacterias presentan una morfología variada, las cuales se pueden agrupar.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624" y="1104900"/>
            <a:ext cx="9765077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Bacterias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2052" name="Picture 4" descr="Morfología bacteriana | Esquemas y mapas conceptuales de Microbiología ...">
            <a:extLst>
              <a:ext uri="{FF2B5EF4-FFF2-40B4-BE49-F238E27FC236}">
                <a16:creationId xmlns:a16="http://schemas.microsoft.com/office/drawing/2014/main" id="{C6E0D50D-BE87-9C56-F611-2CCF5483B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5"/>
          <a:stretch/>
        </p:blipFill>
        <p:spPr bwMode="auto">
          <a:xfrm>
            <a:off x="3124200" y="3543300"/>
            <a:ext cx="12039600" cy="54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5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026624" y="1104900"/>
            <a:ext cx="9765077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Bacterias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2052" name="Picture 4" descr="Morfología bacteriana | Esquemas y mapas conceptuales de Microbiología ...">
            <a:extLst>
              <a:ext uri="{FF2B5EF4-FFF2-40B4-BE49-F238E27FC236}">
                <a16:creationId xmlns:a16="http://schemas.microsoft.com/office/drawing/2014/main" id="{C6E0D50D-BE87-9C56-F611-2CCF5483B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0" b="35796"/>
          <a:stretch/>
        </p:blipFill>
        <p:spPr bwMode="auto">
          <a:xfrm>
            <a:off x="3124200" y="2781300"/>
            <a:ext cx="12039600" cy="4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3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026624" y="1104900"/>
            <a:ext cx="9765077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Bacterias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pic>
        <p:nvPicPr>
          <p:cNvPr id="2052" name="Picture 4" descr="Morfología bacteriana | Esquemas y mapas conceptuales de Microbiología ...">
            <a:extLst>
              <a:ext uri="{FF2B5EF4-FFF2-40B4-BE49-F238E27FC236}">
                <a16:creationId xmlns:a16="http://schemas.microsoft.com/office/drawing/2014/main" id="{C6E0D50D-BE87-9C56-F611-2CCF5483B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3" b="1000"/>
          <a:stretch/>
        </p:blipFill>
        <p:spPr bwMode="auto">
          <a:xfrm>
            <a:off x="3124200" y="2781300"/>
            <a:ext cx="1203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3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026624" y="1104900"/>
            <a:ext cx="9765077" cy="840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S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Bacterias</a:t>
            </a:r>
            <a:endParaRPr lang="es-CL" sz="8000" b="1" dirty="0">
              <a:solidFill>
                <a:srgbClr val="000000"/>
              </a:solidFill>
              <a:latin typeface="Migra Ultra-Bold"/>
              <a:ea typeface="Migra Ultra-Bold"/>
              <a:cs typeface="Migra Ultra-Bold"/>
              <a:sym typeface="Migra Ultra-Bold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2C49C16-C6F4-F214-C101-7DFDDF089009}"/>
              </a:ext>
            </a:extLst>
          </p:cNvPr>
          <p:cNvSpPr txBox="1"/>
          <p:nvPr/>
        </p:nvSpPr>
        <p:spPr>
          <a:xfrm>
            <a:off x="1026624" y="1945708"/>
            <a:ext cx="4764576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Además, las bacterias también se pueden dividir según su capa más externa. Las bacterias </a:t>
            </a:r>
            <a:r>
              <a:rPr lang="es-ES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gram</a:t>
            </a:r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negativas, al tener una membrana externa, esta les confiere una resistencia a los antibióticos</a:t>
            </a:r>
          </a:p>
          <a:p>
            <a:pPr algn="just"/>
            <a:endParaRPr lang="es-ES" sz="4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O Que São Bacterias Gram Negativas - SOLOLEARN">
            <a:extLst>
              <a:ext uri="{FF2B5EF4-FFF2-40B4-BE49-F238E27FC236}">
                <a16:creationId xmlns:a16="http://schemas.microsoft.com/office/drawing/2014/main" id="{5BC407EC-32FE-0982-8E66-8C12F5DA7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3987"/>
          <a:stretch/>
        </p:blipFill>
        <p:spPr bwMode="auto">
          <a:xfrm>
            <a:off x="6172200" y="2713661"/>
            <a:ext cx="11935028" cy="59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3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330</Words>
  <Application>Microsoft Office PowerPoint</Application>
  <PresentationFormat>Personalizado</PresentationFormat>
  <Paragraphs>49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Migra Ultra-Bold</vt:lpstr>
      <vt:lpstr>Montserrat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Diseño13</dc:title>
  <dc:creator>Colegio Sao Paulo</dc:creator>
  <cp:lastModifiedBy>pablo espinosa perez</cp:lastModifiedBy>
  <cp:revision>19</cp:revision>
  <dcterms:created xsi:type="dcterms:W3CDTF">2006-08-16T00:00:00Z</dcterms:created>
  <dcterms:modified xsi:type="dcterms:W3CDTF">2025-04-04T21:03:54Z</dcterms:modified>
  <dc:identifier>DAGVza1kaVc</dc:identifier>
</cp:coreProperties>
</file>