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9" r:id="rId6"/>
    <p:sldId id="270" r:id="rId7"/>
    <p:sldId id="271" r:id="rId8"/>
    <p:sldId id="272" r:id="rId9"/>
    <p:sldId id="273" r:id="rId10"/>
    <p:sldId id="268" r:id="rId11"/>
  </p:sldIdLst>
  <p:sldSz cx="18288000" cy="10287000"/>
  <p:notesSz cx="6858000" cy="9144000"/>
  <p:embeddedFontLst>
    <p:embeddedFont>
      <p:font typeface="Migra Ultra-Bold" panose="020B0604020202020204" charset="0"/>
      <p:regular r:id="rId12"/>
    </p:embeddedFont>
    <p:embeddedFont>
      <p:font typeface="Montserrat" panose="00000500000000000000"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2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694277">
            <a:off x="5633371" y="3032979"/>
            <a:ext cx="15630620" cy="8811762"/>
          </a:xfrm>
          <a:custGeom>
            <a:avLst/>
            <a:gdLst/>
            <a:ahLst/>
            <a:cxnLst/>
            <a:rect l="l" t="t" r="r" b="b"/>
            <a:pathLst>
              <a:path w="15630620" h="8811762">
                <a:moveTo>
                  <a:pt x="0" y="0"/>
                </a:moveTo>
                <a:lnTo>
                  <a:pt x="15630620" y="0"/>
                </a:lnTo>
                <a:lnTo>
                  <a:pt x="15630620" y="8811762"/>
                </a:lnTo>
                <a:lnTo>
                  <a:pt x="0" y="8811762"/>
                </a:lnTo>
                <a:lnTo>
                  <a:pt x="0" y="0"/>
                </a:lnTo>
                <a:close/>
              </a:path>
            </a:pathLst>
          </a:custGeom>
          <a:blipFill>
            <a:blip r:embed="rId2"/>
            <a:stretch>
              <a:fillRect/>
            </a:stretch>
          </a:blipFill>
        </p:spPr>
      </p:sp>
      <p:sp>
        <p:nvSpPr>
          <p:cNvPr id="3" name="TextBox 3"/>
          <p:cNvSpPr txBox="1"/>
          <p:nvPr/>
        </p:nvSpPr>
        <p:spPr>
          <a:xfrm>
            <a:off x="1028700" y="2185149"/>
            <a:ext cx="9867900" cy="3519553"/>
          </a:xfrm>
          <a:prstGeom prst="rect">
            <a:avLst/>
          </a:prstGeom>
        </p:spPr>
        <p:txBody>
          <a:bodyPr wrap="square" lIns="0" tIns="0" rIns="0" bIns="0" rtlCol="0" anchor="t">
            <a:spAutoFit/>
          </a:bodyPr>
          <a:lstStyle/>
          <a:p>
            <a:pPr algn="l">
              <a:lnSpc>
                <a:spcPts val="13999"/>
              </a:lnSpc>
            </a:pPr>
            <a:r>
              <a:rPr lang="es-CL" sz="9999" b="1" dirty="0">
                <a:solidFill>
                  <a:srgbClr val="000000"/>
                </a:solidFill>
                <a:latin typeface="Migra Ultra-Bold"/>
                <a:ea typeface="Migra Ultra-Bold"/>
                <a:cs typeface="Migra Ultra-Bold"/>
                <a:sym typeface="Migra Ultra-Bold"/>
              </a:rPr>
              <a:t>Ciencias para la Ciudadanía</a:t>
            </a:r>
          </a:p>
        </p:txBody>
      </p:sp>
      <p:sp>
        <p:nvSpPr>
          <p:cNvPr id="4" name="TextBox 4"/>
          <p:cNvSpPr txBox="1"/>
          <p:nvPr/>
        </p:nvSpPr>
        <p:spPr>
          <a:xfrm>
            <a:off x="1028700" y="6134100"/>
            <a:ext cx="9262857" cy="642420"/>
          </a:xfrm>
          <a:prstGeom prst="rect">
            <a:avLst/>
          </a:prstGeom>
        </p:spPr>
        <p:txBody>
          <a:bodyPr lIns="0" tIns="0" rIns="0" bIns="0" rtlCol="0" anchor="t">
            <a:spAutoFit/>
          </a:bodyPr>
          <a:lstStyle/>
          <a:p>
            <a:pPr algn="l">
              <a:lnSpc>
                <a:spcPts val="4928"/>
              </a:lnSpc>
            </a:pPr>
            <a:r>
              <a:rPr lang="en-US" sz="5400" dirty="0">
                <a:solidFill>
                  <a:srgbClr val="000000"/>
                </a:solidFill>
                <a:latin typeface="Montserrat"/>
                <a:ea typeface="Montserrat"/>
                <a:cs typeface="Montserrat"/>
                <a:sym typeface="Montserrat"/>
              </a:rPr>
              <a:t>III° Medio.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12571" y="3605557"/>
            <a:ext cx="9262857" cy="1803401"/>
          </a:xfrm>
          <a:prstGeom prst="rect">
            <a:avLst/>
          </a:prstGeom>
        </p:spPr>
        <p:txBody>
          <a:bodyPr lIns="0" tIns="0" rIns="0" bIns="0" rtlCol="0" anchor="t">
            <a:spAutoFit/>
          </a:bodyPr>
          <a:lstStyle/>
          <a:p>
            <a:pPr algn="ctr">
              <a:lnSpc>
                <a:spcPts val="13999"/>
              </a:lnSpc>
            </a:pPr>
            <a:r>
              <a:rPr lang="en-US" sz="9999" b="1">
                <a:solidFill>
                  <a:srgbClr val="000000"/>
                </a:solidFill>
                <a:latin typeface="Migra Ultra-Bold"/>
                <a:ea typeface="Migra Ultra-Bold"/>
                <a:cs typeface="Migra Ultra-Bold"/>
                <a:sym typeface="Migra Ultra-Bold"/>
              </a:rPr>
              <a:t>Gracias.</a:t>
            </a:r>
          </a:p>
        </p:txBody>
      </p:sp>
      <p:sp>
        <p:nvSpPr>
          <p:cNvPr id="4" name="Freeform 4"/>
          <p:cNvSpPr/>
          <p:nvPr/>
        </p:nvSpPr>
        <p:spPr>
          <a:xfrm rot="-8100000">
            <a:off x="11109978" y="-2623339"/>
            <a:ext cx="10629541" cy="7737228"/>
          </a:xfrm>
          <a:custGeom>
            <a:avLst/>
            <a:gdLst/>
            <a:ahLst/>
            <a:cxnLst/>
            <a:rect l="l" t="t" r="r" b="b"/>
            <a:pathLst>
              <a:path w="10629541" h="7737228">
                <a:moveTo>
                  <a:pt x="0" y="0"/>
                </a:moveTo>
                <a:lnTo>
                  <a:pt x="10629541" y="0"/>
                </a:lnTo>
                <a:lnTo>
                  <a:pt x="10629541" y="7737228"/>
                </a:lnTo>
                <a:lnTo>
                  <a:pt x="0" y="7737228"/>
                </a:lnTo>
                <a:lnTo>
                  <a:pt x="0" y="0"/>
                </a:lnTo>
                <a:close/>
              </a:path>
            </a:pathLst>
          </a:custGeom>
          <a:blipFill>
            <a:blip r:embed="rId2"/>
            <a:stretch>
              <a:fillRect l="-14558" r="-14558"/>
            </a:stretch>
          </a:blipFill>
        </p:spPr>
      </p:sp>
      <p:sp>
        <p:nvSpPr>
          <p:cNvPr id="5" name="Freeform 5"/>
          <p:cNvSpPr/>
          <p:nvPr/>
        </p:nvSpPr>
        <p:spPr>
          <a:xfrm rot="-8714033" flipH="1">
            <a:off x="-2687434" y="5714955"/>
            <a:ext cx="11521366" cy="6495170"/>
          </a:xfrm>
          <a:custGeom>
            <a:avLst/>
            <a:gdLst/>
            <a:ahLst/>
            <a:cxnLst/>
            <a:rect l="l" t="t" r="r" b="b"/>
            <a:pathLst>
              <a:path w="11521366" h="6495170">
                <a:moveTo>
                  <a:pt x="11521366" y="0"/>
                </a:moveTo>
                <a:lnTo>
                  <a:pt x="0" y="0"/>
                </a:lnTo>
                <a:lnTo>
                  <a:pt x="0" y="6495170"/>
                </a:lnTo>
                <a:lnTo>
                  <a:pt x="11521366" y="6495170"/>
                </a:lnTo>
                <a:lnTo>
                  <a:pt x="11521366" y="0"/>
                </a:lnTo>
                <a:close/>
              </a:path>
            </a:pathLst>
          </a:custGeom>
          <a:blipFill>
            <a:blip r:embed="rId3"/>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046356" y="1274885"/>
            <a:ext cx="10629541" cy="7737228"/>
          </a:xfrm>
          <a:custGeom>
            <a:avLst/>
            <a:gdLst/>
            <a:ahLst/>
            <a:cxnLst/>
            <a:rect l="l" t="t" r="r" b="b"/>
            <a:pathLst>
              <a:path w="10629541" h="7737228">
                <a:moveTo>
                  <a:pt x="0" y="0"/>
                </a:moveTo>
                <a:lnTo>
                  <a:pt x="10629540" y="0"/>
                </a:lnTo>
                <a:lnTo>
                  <a:pt x="10629540" y="7737228"/>
                </a:lnTo>
                <a:lnTo>
                  <a:pt x="0" y="7737228"/>
                </a:lnTo>
                <a:lnTo>
                  <a:pt x="0" y="0"/>
                </a:lnTo>
                <a:close/>
              </a:path>
            </a:pathLst>
          </a:custGeom>
          <a:blipFill>
            <a:blip r:embed="rId2"/>
            <a:stretch>
              <a:fillRect l="-14558" r="-14558"/>
            </a:stretch>
          </a:blipFill>
        </p:spPr>
      </p:sp>
      <p:sp>
        <p:nvSpPr>
          <p:cNvPr id="9" name="TextBox 9"/>
          <p:cNvSpPr txBox="1"/>
          <p:nvPr/>
        </p:nvSpPr>
        <p:spPr>
          <a:xfrm>
            <a:off x="6137028" y="3210802"/>
            <a:ext cx="11160371" cy="3693319"/>
          </a:xfrm>
          <a:prstGeom prst="rect">
            <a:avLst/>
          </a:prstGeom>
        </p:spPr>
        <p:txBody>
          <a:bodyPr wrap="square" lIns="0" tIns="0" rIns="0" bIns="0" rtlCol="0" anchor="t">
            <a:spAutoFit/>
          </a:bodyPr>
          <a:lstStyle/>
          <a:p>
            <a:pPr marL="0" lvl="0" indent="0" algn="just"/>
            <a:r>
              <a:rPr lang="es-CL" sz="4000" dirty="0">
                <a:solidFill>
                  <a:srgbClr val="000000"/>
                </a:solidFill>
                <a:latin typeface="Montserrat"/>
                <a:ea typeface="Montserrat"/>
                <a:cs typeface="Montserrat"/>
                <a:sym typeface="Montserrat"/>
              </a:rPr>
              <a:t>Ninguno de nosotros esta exento de contagiarse de un agente patógeno, es por esto qué, como tema país se han establecido diferentes estrategias ya sea de prevención, como también de reacción frente a diferentes situaciones.</a:t>
            </a:r>
          </a:p>
        </p:txBody>
      </p:sp>
      <p:sp>
        <p:nvSpPr>
          <p:cNvPr id="15" name="TextBox 15"/>
          <p:cNvSpPr txBox="1"/>
          <p:nvPr/>
        </p:nvSpPr>
        <p:spPr>
          <a:xfrm>
            <a:off x="6137028" y="2334863"/>
            <a:ext cx="6678767" cy="840808"/>
          </a:xfrm>
          <a:prstGeom prst="rect">
            <a:avLst/>
          </a:prstGeom>
        </p:spPr>
        <p:txBody>
          <a:bodyPr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Contexto.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16805" y="952500"/>
            <a:ext cx="9054379" cy="840808"/>
          </a:xfrm>
          <a:prstGeom prst="rect">
            <a:avLst/>
          </a:prstGeom>
        </p:spPr>
        <p:txBody>
          <a:bodyPr wrap="square" lIns="0" tIns="0" rIns="0" bIns="0" rtlCol="0" anchor="t">
            <a:spAutoFit/>
          </a:bodyPr>
          <a:lstStyle/>
          <a:p>
            <a:pPr algn="ctr">
              <a:lnSpc>
                <a:spcPts val="5599"/>
              </a:lnSpc>
            </a:pPr>
            <a:r>
              <a:rPr lang="es-CL" sz="8000" b="1" dirty="0">
                <a:solidFill>
                  <a:srgbClr val="000000"/>
                </a:solidFill>
                <a:latin typeface="Migra Ultra-Bold"/>
                <a:ea typeface="Migra Ultra-Bold"/>
                <a:cs typeface="Migra Ultra-Bold"/>
                <a:sym typeface="Migra Ultra-Bold"/>
              </a:rPr>
              <a:t>Actividad</a:t>
            </a:r>
          </a:p>
        </p:txBody>
      </p:sp>
      <p:sp>
        <p:nvSpPr>
          <p:cNvPr id="4" name="TextBox 4"/>
          <p:cNvSpPr txBox="1"/>
          <p:nvPr/>
        </p:nvSpPr>
        <p:spPr>
          <a:xfrm>
            <a:off x="1304351" y="1793308"/>
            <a:ext cx="15679286" cy="1661993"/>
          </a:xfrm>
          <a:prstGeom prst="rect">
            <a:avLst/>
          </a:prstGeom>
        </p:spPr>
        <p:txBody>
          <a:bodyPr wrap="square" lIns="0" tIns="0" rIns="0" bIns="0" rtlCol="0" anchor="t">
            <a:spAutoFit/>
          </a:bodyPr>
          <a:lstStyle/>
          <a:p>
            <a:pPr algn="just"/>
            <a:r>
              <a:rPr lang="es-CL" sz="3600" dirty="0">
                <a:solidFill>
                  <a:srgbClr val="000000"/>
                </a:solidFill>
                <a:latin typeface="Montserrat"/>
                <a:ea typeface="Montserrat"/>
                <a:cs typeface="Montserrat"/>
                <a:sym typeface="Montserrat"/>
              </a:rPr>
              <a:t>Piensa en métodos de prevención que existen en Chile para la prevención de agentes infecciosos o para la reacción frente a una alza en los contagios.</a:t>
            </a:r>
          </a:p>
        </p:txBody>
      </p:sp>
      <p:sp>
        <p:nvSpPr>
          <p:cNvPr id="14" name="TextBox 4">
            <a:extLst>
              <a:ext uri="{FF2B5EF4-FFF2-40B4-BE49-F238E27FC236}">
                <a16:creationId xmlns:a16="http://schemas.microsoft.com/office/drawing/2014/main" id="{8BB693F9-7C2B-8360-4A4A-2C0DF35F8BF2}"/>
              </a:ext>
            </a:extLst>
          </p:cNvPr>
          <p:cNvSpPr txBox="1"/>
          <p:nvPr/>
        </p:nvSpPr>
        <p:spPr>
          <a:xfrm>
            <a:off x="1304351" y="3924300"/>
            <a:ext cx="15679286" cy="2769989"/>
          </a:xfrm>
          <a:prstGeom prst="rect">
            <a:avLst/>
          </a:prstGeom>
        </p:spPr>
        <p:txBody>
          <a:bodyPr wrap="square" lIns="0" tIns="0" rIns="0" bIns="0" rtlCol="0" anchor="t">
            <a:spAutoFit/>
          </a:bodyPr>
          <a:lstStyle/>
          <a:p>
            <a:pPr algn="just"/>
            <a:r>
              <a:rPr lang="es-CL" sz="3600" dirty="0">
                <a:solidFill>
                  <a:srgbClr val="000000"/>
                </a:solidFill>
                <a:latin typeface="Montserrat"/>
                <a:ea typeface="Montserrat"/>
                <a:cs typeface="Montserrat"/>
                <a:sym typeface="Montserrat"/>
              </a:rPr>
              <a:t>En Chile existen y existieron diferentes medidas frente a diferentes patógenos.</a:t>
            </a:r>
          </a:p>
          <a:p>
            <a:pPr algn="just"/>
            <a:r>
              <a:rPr lang="es-CL" sz="3600" dirty="0">
                <a:solidFill>
                  <a:srgbClr val="000000"/>
                </a:solidFill>
                <a:latin typeface="Montserrat"/>
                <a:ea typeface="Montserrat"/>
                <a:cs typeface="Montserrat"/>
                <a:sym typeface="Montserrat"/>
              </a:rPr>
              <a:t>Cada medida cuenta con una estrategia especifica para ya sea, prevenir contagios masivos (pandemia, epidemia) y para controlar los primeros procesos de contagio.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85181" y="1899273"/>
            <a:ext cx="15917637" cy="7201972"/>
          </a:xfrm>
          <a:prstGeom prst="rect">
            <a:avLst/>
          </a:prstGeom>
        </p:spPr>
        <p:txBody>
          <a:bodyPr wrap="square" lIns="0" tIns="0" rIns="0" bIns="0" rtlCol="0" anchor="t">
            <a:spAutoFit/>
          </a:bodyPr>
          <a:lstStyle/>
          <a:p>
            <a:pPr algn="just"/>
            <a:r>
              <a:rPr lang="es-ES" sz="3600" dirty="0">
                <a:solidFill>
                  <a:srgbClr val="000000"/>
                </a:solidFill>
                <a:latin typeface="Montserrat"/>
                <a:ea typeface="Montserrat"/>
                <a:cs typeface="Montserrat"/>
                <a:sym typeface="Montserrat"/>
              </a:rPr>
              <a:t>El país cuenta desde 1978 con un Programa Nacional de Inmunizaciones. Este ha permitido la disminución de la morbilidad y mortalidad de las enfermedades inmunoprevenibles contribuyendo a la disminución de la mortalidad infantil.</a:t>
            </a:r>
          </a:p>
          <a:p>
            <a:pPr algn="just"/>
            <a:endParaRPr lang="es-ES" sz="3600" dirty="0">
              <a:solidFill>
                <a:srgbClr val="000000"/>
              </a:solidFill>
              <a:latin typeface="Montserrat"/>
              <a:ea typeface="Montserrat"/>
              <a:cs typeface="Montserrat"/>
              <a:sym typeface="Montserrat"/>
            </a:endParaRPr>
          </a:p>
          <a:p>
            <a:pPr algn="just"/>
            <a:r>
              <a:rPr lang="es-ES" sz="3600" dirty="0">
                <a:solidFill>
                  <a:srgbClr val="000000"/>
                </a:solidFill>
                <a:latin typeface="Montserrat"/>
                <a:ea typeface="Montserrat"/>
                <a:cs typeface="Montserrat"/>
                <a:sym typeface="Montserrat"/>
              </a:rPr>
              <a:t>Entre sus logros más destacados se encuentran la erradicación de la Viruela (1950), de la Poliomielitis (1975) y eliminación del Sarampión (1992).</a:t>
            </a:r>
          </a:p>
          <a:p>
            <a:pPr algn="just"/>
            <a:endParaRPr lang="es-ES" sz="3600" dirty="0">
              <a:solidFill>
                <a:srgbClr val="000000"/>
              </a:solidFill>
              <a:latin typeface="Montserrat"/>
              <a:ea typeface="Montserrat"/>
              <a:cs typeface="Montserrat"/>
              <a:sym typeface="Montserrat"/>
            </a:endParaRPr>
          </a:p>
          <a:p>
            <a:pPr algn="just"/>
            <a:r>
              <a:rPr lang="es-ES" sz="3600" dirty="0">
                <a:solidFill>
                  <a:srgbClr val="000000"/>
                </a:solidFill>
                <a:latin typeface="Montserrat"/>
                <a:ea typeface="Montserrat"/>
                <a:cs typeface="Montserrat"/>
                <a:sym typeface="Montserrat"/>
              </a:rPr>
              <a:t>El Programa Nacional de Inmunizaciones posee un enfoque integral y tiene como objetivo prevenir morbilidad, discapacidad y muertes secundarias a enfermedades inmunoprevenibles, a lo largo de todo el ciclo vital.</a:t>
            </a:r>
          </a:p>
        </p:txBody>
      </p:sp>
      <p:sp>
        <p:nvSpPr>
          <p:cNvPr id="14" name="TextBox 14"/>
          <p:cNvSpPr txBox="1"/>
          <p:nvPr/>
        </p:nvSpPr>
        <p:spPr>
          <a:xfrm>
            <a:off x="1063240" y="1058465"/>
            <a:ext cx="9765077" cy="840808"/>
          </a:xfrm>
          <a:prstGeom prst="rect">
            <a:avLst/>
          </a:prstGeom>
        </p:spPr>
        <p:txBody>
          <a:bodyPr wrap="square"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Vacunas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85181" y="1899273"/>
            <a:ext cx="15917637" cy="4985980"/>
          </a:xfrm>
          <a:prstGeom prst="rect">
            <a:avLst/>
          </a:prstGeom>
        </p:spPr>
        <p:txBody>
          <a:bodyPr wrap="square" lIns="0" tIns="0" rIns="0" bIns="0" rtlCol="0" anchor="t">
            <a:spAutoFit/>
          </a:bodyPr>
          <a:lstStyle/>
          <a:p>
            <a:pPr algn="just"/>
            <a:r>
              <a:rPr lang="es-ES" sz="3600" dirty="0">
                <a:solidFill>
                  <a:srgbClr val="000000"/>
                </a:solidFill>
                <a:latin typeface="Montserrat"/>
                <a:ea typeface="Montserrat"/>
                <a:cs typeface="Montserrat"/>
                <a:sym typeface="Montserrat"/>
              </a:rPr>
              <a:t>Las vacunas han sido un gran aliado durante el proceso de prevención de enfermedades, por ejemplo, el proceso de vacunación durante la pandemia del covid-19 ayudó a que los casos de contagio disminuyeran, pero ¿como realmente funcionan las vacunas?</a:t>
            </a:r>
          </a:p>
          <a:p>
            <a:pPr algn="just"/>
            <a:endParaRPr lang="es-ES" sz="3600" dirty="0">
              <a:solidFill>
                <a:srgbClr val="000000"/>
              </a:solidFill>
              <a:latin typeface="Montserrat"/>
              <a:ea typeface="Montserrat"/>
              <a:cs typeface="Montserrat"/>
              <a:sym typeface="Montserrat"/>
            </a:endParaRPr>
          </a:p>
          <a:p>
            <a:pPr algn="just"/>
            <a:r>
              <a:rPr lang="es-ES" sz="3600" dirty="0">
                <a:solidFill>
                  <a:srgbClr val="000000"/>
                </a:solidFill>
                <a:latin typeface="Montserrat"/>
                <a:ea typeface="Montserrat"/>
                <a:cs typeface="Montserrat"/>
                <a:sym typeface="Montserrat"/>
              </a:rPr>
              <a:t>Las vacunas clásicas, compuestas por una parte del patógeno, activando el sistema inmune y creando los anticuerpos necesarios para este patógeno. Básicamente, este patógeno “muerto” es un manual de reacción cuando el patógeno real entre en el cuerpo.</a:t>
            </a:r>
          </a:p>
        </p:txBody>
      </p:sp>
      <p:sp>
        <p:nvSpPr>
          <p:cNvPr id="14" name="TextBox 14"/>
          <p:cNvSpPr txBox="1"/>
          <p:nvPr/>
        </p:nvSpPr>
        <p:spPr>
          <a:xfrm>
            <a:off x="1063240" y="1058465"/>
            <a:ext cx="9765077" cy="840808"/>
          </a:xfrm>
          <a:prstGeom prst="rect">
            <a:avLst/>
          </a:prstGeom>
        </p:spPr>
        <p:txBody>
          <a:bodyPr wrap="square"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Vacunas</a:t>
            </a:r>
          </a:p>
        </p:txBody>
      </p:sp>
    </p:spTree>
    <p:extLst>
      <p:ext uri="{BB962C8B-B14F-4D97-AF65-F5344CB8AC3E}">
        <p14:creationId xmlns:p14="http://schemas.microsoft.com/office/powerpoint/2010/main" val="427259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063240" y="1058465"/>
            <a:ext cx="9765077" cy="840808"/>
          </a:xfrm>
          <a:prstGeom prst="rect">
            <a:avLst/>
          </a:prstGeom>
        </p:spPr>
        <p:txBody>
          <a:bodyPr wrap="square"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Vacunas</a:t>
            </a:r>
          </a:p>
        </p:txBody>
      </p:sp>
      <p:pic>
        <p:nvPicPr>
          <p:cNvPr id="3" name="Imagen 2">
            <a:extLst>
              <a:ext uri="{FF2B5EF4-FFF2-40B4-BE49-F238E27FC236}">
                <a16:creationId xmlns:a16="http://schemas.microsoft.com/office/drawing/2014/main" id="{BFAB59C1-6E60-F0AD-E600-2F271C3CC9FB}"/>
              </a:ext>
            </a:extLst>
          </p:cNvPr>
          <p:cNvPicPr>
            <a:picLocks noChangeAspect="1"/>
          </p:cNvPicPr>
          <p:nvPr/>
        </p:nvPicPr>
        <p:blipFill>
          <a:blip r:embed="rId2"/>
          <a:stretch>
            <a:fillRect/>
          </a:stretch>
        </p:blipFill>
        <p:spPr>
          <a:xfrm>
            <a:off x="655967" y="2019300"/>
            <a:ext cx="16976066" cy="6881312"/>
          </a:xfrm>
          <a:prstGeom prst="rect">
            <a:avLst/>
          </a:prstGeom>
        </p:spPr>
      </p:pic>
    </p:spTree>
    <p:extLst>
      <p:ext uri="{BB962C8B-B14F-4D97-AF65-F5344CB8AC3E}">
        <p14:creationId xmlns:p14="http://schemas.microsoft.com/office/powerpoint/2010/main" val="303689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85181" y="1899273"/>
            <a:ext cx="15917637" cy="7201972"/>
          </a:xfrm>
          <a:prstGeom prst="rect">
            <a:avLst/>
          </a:prstGeom>
        </p:spPr>
        <p:txBody>
          <a:bodyPr wrap="square" lIns="0" tIns="0" rIns="0" bIns="0" rtlCol="0" anchor="t">
            <a:spAutoFit/>
          </a:bodyPr>
          <a:lstStyle/>
          <a:p>
            <a:pPr algn="just"/>
            <a:r>
              <a:rPr lang="es-ES" sz="3600" dirty="0">
                <a:solidFill>
                  <a:srgbClr val="000000"/>
                </a:solidFill>
                <a:latin typeface="Montserrat"/>
                <a:ea typeface="Montserrat"/>
                <a:cs typeface="Montserrat"/>
                <a:sym typeface="Montserrat"/>
              </a:rPr>
              <a:t>Las infecciones intrahospitalarias o infecciones adquiridas en el hospital, son una complicación frecuente de la hospitalización. En Chile, desde 1982 existe un programa nacional dirigido desde el Ministerio de Salud que tiene por objetivos disminuir estas infecciones, en especial aquellas que se asocian a procedimientos invasivos y las que tienen potencial de producir epidemias. Este programa nacional es obligatorio para todos los hospitales y clínicas, sean del sector privado o público.</a:t>
            </a:r>
          </a:p>
          <a:p>
            <a:pPr algn="just"/>
            <a:endParaRPr lang="es-ES" sz="3600" dirty="0">
              <a:solidFill>
                <a:srgbClr val="000000"/>
              </a:solidFill>
              <a:latin typeface="Montserrat"/>
              <a:ea typeface="Montserrat"/>
              <a:cs typeface="Montserrat"/>
              <a:sym typeface="Montserrat"/>
            </a:endParaRPr>
          </a:p>
          <a:p>
            <a:pPr algn="just"/>
            <a:r>
              <a:rPr lang="es-ES" sz="3600" dirty="0">
                <a:solidFill>
                  <a:srgbClr val="000000"/>
                </a:solidFill>
                <a:latin typeface="Montserrat"/>
                <a:ea typeface="Montserrat"/>
                <a:cs typeface="Montserrat"/>
                <a:sym typeface="Montserrat"/>
              </a:rPr>
              <a:t>El programa consiste en normas y regulaciones, un sistema permanente para detectar las infecciones (vigilancia epidemiológica) y procesos de supervisión de las prácticas de atención destinadas a prevenirlas.</a:t>
            </a:r>
          </a:p>
        </p:txBody>
      </p:sp>
      <p:sp>
        <p:nvSpPr>
          <p:cNvPr id="14" name="TextBox 14"/>
          <p:cNvSpPr txBox="1"/>
          <p:nvPr/>
        </p:nvSpPr>
        <p:spPr>
          <a:xfrm>
            <a:off x="1063240" y="1058465"/>
            <a:ext cx="10442960" cy="840808"/>
          </a:xfrm>
          <a:prstGeom prst="rect">
            <a:avLst/>
          </a:prstGeom>
        </p:spPr>
        <p:txBody>
          <a:bodyPr wrap="square"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Medidas de prevención</a:t>
            </a:r>
          </a:p>
        </p:txBody>
      </p:sp>
    </p:spTree>
    <p:extLst>
      <p:ext uri="{BB962C8B-B14F-4D97-AF65-F5344CB8AC3E}">
        <p14:creationId xmlns:p14="http://schemas.microsoft.com/office/powerpoint/2010/main" val="11104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85181" y="1899273"/>
            <a:ext cx="15917637" cy="8309967"/>
          </a:xfrm>
          <a:prstGeom prst="rect">
            <a:avLst/>
          </a:prstGeom>
        </p:spPr>
        <p:txBody>
          <a:bodyPr wrap="square" lIns="0" tIns="0" rIns="0" bIns="0" rtlCol="0" anchor="t">
            <a:spAutoFit/>
          </a:bodyPr>
          <a:lstStyle/>
          <a:p>
            <a:pPr algn="just"/>
            <a:r>
              <a:rPr lang="es-ES" sz="3600" dirty="0">
                <a:solidFill>
                  <a:srgbClr val="000000"/>
                </a:solidFill>
                <a:latin typeface="Montserrat"/>
                <a:ea typeface="Montserrat"/>
                <a:cs typeface="Montserrat"/>
                <a:sym typeface="Montserrat"/>
              </a:rPr>
              <a:t>También en Chile existe el “Plan nacional contra la resistencia a los antimicrobianos” es un plan estratégico con su implementación desde el año 2021 hasta al 2025, en donde ocurrieron hitos para ir monitoreando el plan.</a:t>
            </a:r>
          </a:p>
          <a:p>
            <a:pPr algn="just"/>
            <a:r>
              <a:rPr lang="es-ES" sz="3600" dirty="0">
                <a:solidFill>
                  <a:srgbClr val="000000"/>
                </a:solidFill>
                <a:latin typeface="Montserrat"/>
                <a:ea typeface="Montserrat"/>
                <a:cs typeface="Montserrat"/>
                <a:sym typeface="Montserrat"/>
              </a:rPr>
              <a:t>Las estrategias utilizadas fueron:</a:t>
            </a:r>
          </a:p>
          <a:p>
            <a:pPr marL="571500" indent="-571500" algn="just">
              <a:buFontTx/>
              <a:buChar char="-"/>
            </a:pPr>
            <a:r>
              <a:rPr lang="es-ES" sz="3600" dirty="0">
                <a:solidFill>
                  <a:srgbClr val="000000"/>
                </a:solidFill>
                <a:latin typeface="Montserrat"/>
                <a:ea typeface="Montserrat"/>
                <a:cs typeface="Montserrat"/>
                <a:sym typeface="Montserrat"/>
              </a:rPr>
              <a:t>Desarrollar e implementar estrategias comunicacionales educativas dirigidas a la comunidad.</a:t>
            </a:r>
          </a:p>
          <a:p>
            <a:pPr marL="571500" indent="-571500" algn="just">
              <a:buFontTx/>
              <a:buChar char="-"/>
            </a:pPr>
            <a:r>
              <a:rPr lang="es-ES" sz="3600" dirty="0">
                <a:solidFill>
                  <a:srgbClr val="000000"/>
                </a:solidFill>
                <a:latin typeface="Montserrat"/>
                <a:ea typeface="Montserrat"/>
                <a:cs typeface="Montserrat"/>
                <a:sym typeface="Montserrat"/>
              </a:rPr>
              <a:t> Promover en las y los docentes la incorporación de las temáticas de resistencia y uso prudente  y responsable de los antimicrobianos en ámbitos educacionales.</a:t>
            </a:r>
          </a:p>
          <a:p>
            <a:pPr marL="571500" indent="-571500" algn="just">
              <a:buFontTx/>
              <a:buChar char="-"/>
            </a:pPr>
            <a:r>
              <a:rPr lang="es-ES" sz="3600" dirty="0">
                <a:solidFill>
                  <a:srgbClr val="000000"/>
                </a:solidFill>
                <a:latin typeface="Montserrat"/>
                <a:ea typeface="Montserrat"/>
                <a:cs typeface="Montserrat"/>
                <a:sym typeface="Montserrat"/>
              </a:rPr>
              <a:t>Generar instancias de capacitación locales para profesionales de la salud en relación al uso de antimicrobianos y la RAM.</a:t>
            </a:r>
          </a:p>
          <a:p>
            <a:pPr marL="571500" indent="-571500" algn="just">
              <a:buFontTx/>
              <a:buChar char="-"/>
            </a:pPr>
            <a:r>
              <a:rPr lang="es-ES" sz="3600" dirty="0">
                <a:solidFill>
                  <a:srgbClr val="000000"/>
                </a:solidFill>
                <a:latin typeface="Montserrat"/>
                <a:ea typeface="Montserrat"/>
                <a:cs typeface="Montserrat"/>
                <a:sym typeface="Montserrat"/>
              </a:rPr>
              <a:t>Generar instancias para la creación, actualización y perfeccionamiento de conocimientos y competencias sobre RAM en prescriptores y otros profesionales.</a:t>
            </a:r>
          </a:p>
        </p:txBody>
      </p:sp>
      <p:sp>
        <p:nvSpPr>
          <p:cNvPr id="14" name="TextBox 14"/>
          <p:cNvSpPr txBox="1"/>
          <p:nvPr/>
        </p:nvSpPr>
        <p:spPr>
          <a:xfrm>
            <a:off x="1063240" y="1058465"/>
            <a:ext cx="10442960" cy="840808"/>
          </a:xfrm>
          <a:prstGeom prst="rect">
            <a:avLst/>
          </a:prstGeom>
        </p:spPr>
        <p:txBody>
          <a:bodyPr wrap="square"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Medidas de prevención</a:t>
            </a:r>
          </a:p>
        </p:txBody>
      </p:sp>
    </p:spTree>
    <p:extLst>
      <p:ext uri="{BB962C8B-B14F-4D97-AF65-F5344CB8AC3E}">
        <p14:creationId xmlns:p14="http://schemas.microsoft.com/office/powerpoint/2010/main" val="243648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85181" y="2095500"/>
            <a:ext cx="15917637" cy="4431983"/>
          </a:xfrm>
          <a:prstGeom prst="rect">
            <a:avLst/>
          </a:prstGeom>
        </p:spPr>
        <p:txBody>
          <a:bodyPr wrap="square" lIns="0" tIns="0" rIns="0" bIns="0" rtlCol="0" anchor="t">
            <a:spAutoFit/>
          </a:bodyPr>
          <a:lstStyle/>
          <a:p>
            <a:pPr marL="571500" indent="-571500" algn="just">
              <a:buFontTx/>
              <a:buChar char="-"/>
            </a:pPr>
            <a:r>
              <a:rPr lang="es-ES" sz="3600" dirty="0">
                <a:solidFill>
                  <a:srgbClr val="000000"/>
                </a:solidFill>
                <a:latin typeface="Montserrat"/>
                <a:ea typeface="Montserrat"/>
                <a:cs typeface="Montserrat"/>
                <a:sym typeface="Montserrat"/>
              </a:rPr>
              <a:t>Desarrollar un sistema de vigilancia integrada sobre RAM en microorganismos seleccionados.</a:t>
            </a:r>
          </a:p>
          <a:p>
            <a:pPr marL="571500" indent="-571500" algn="just">
              <a:buFontTx/>
              <a:buChar char="-"/>
            </a:pPr>
            <a:r>
              <a:rPr lang="es-ES" sz="3600" dirty="0">
                <a:solidFill>
                  <a:srgbClr val="000000"/>
                </a:solidFill>
                <a:latin typeface="Montserrat"/>
                <a:ea typeface="Montserrat"/>
                <a:cs typeface="Montserrat"/>
                <a:sym typeface="Montserrat"/>
              </a:rPr>
              <a:t>Fortalecer la vigilancia de la tuberculosis resistente.</a:t>
            </a:r>
          </a:p>
          <a:p>
            <a:pPr marL="571500" indent="-571500" algn="just">
              <a:buFontTx/>
              <a:buChar char="-"/>
            </a:pPr>
            <a:r>
              <a:rPr lang="es-ES" sz="3600" dirty="0">
                <a:solidFill>
                  <a:srgbClr val="000000"/>
                </a:solidFill>
                <a:latin typeface="Montserrat"/>
                <a:ea typeface="Montserrat"/>
                <a:cs typeface="Montserrat"/>
                <a:sym typeface="Montserrat"/>
              </a:rPr>
              <a:t>Fortalecer la vigilancia de la resistencia en microorganismos causantes de infecciones de transmisión sexual.</a:t>
            </a:r>
          </a:p>
          <a:p>
            <a:pPr marL="571500" indent="-571500" algn="just">
              <a:buFontTx/>
              <a:buChar char="-"/>
            </a:pPr>
            <a:r>
              <a:rPr lang="es-ES" sz="3600" dirty="0">
                <a:solidFill>
                  <a:srgbClr val="000000"/>
                </a:solidFill>
                <a:latin typeface="Montserrat"/>
                <a:ea typeface="Montserrat"/>
                <a:cs typeface="Montserrat"/>
                <a:sym typeface="Montserrat"/>
              </a:rPr>
              <a:t>Fortalecer la vigilancia de la resistencia a los antimicrobianos en microorganismos patógenos de animales de producción de alimentos.</a:t>
            </a:r>
          </a:p>
        </p:txBody>
      </p:sp>
      <p:sp>
        <p:nvSpPr>
          <p:cNvPr id="14" name="TextBox 14"/>
          <p:cNvSpPr txBox="1"/>
          <p:nvPr/>
        </p:nvSpPr>
        <p:spPr>
          <a:xfrm>
            <a:off x="1063240" y="1058465"/>
            <a:ext cx="10442960" cy="840808"/>
          </a:xfrm>
          <a:prstGeom prst="rect">
            <a:avLst/>
          </a:prstGeom>
        </p:spPr>
        <p:txBody>
          <a:bodyPr wrap="square" lIns="0" tIns="0" rIns="0" bIns="0" rtlCol="0" anchor="t">
            <a:spAutoFit/>
          </a:bodyPr>
          <a:lstStyle/>
          <a:p>
            <a:pPr algn="l">
              <a:lnSpc>
                <a:spcPts val="5599"/>
              </a:lnSpc>
            </a:pPr>
            <a:r>
              <a:rPr lang="es-CL" sz="8000" b="1" dirty="0">
                <a:solidFill>
                  <a:srgbClr val="000000"/>
                </a:solidFill>
                <a:latin typeface="Migra Ultra-Bold"/>
                <a:ea typeface="Migra Ultra-Bold"/>
                <a:cs typeface="Migra Ultra-Bold"/>
                <a:sym typeface="Migra Ultra-Bold"/>
              </a:rPr>
              <a:t>Medidas de prevención</a:t>
            </a:r>
          </a:p>
        </p:txBody>
      </p:sp>
    </p:spTree>
    <p:extLst>
      <p:ext uri="{BB962C8B-B14F-4D97-AF65-F5344CB8AC3E}">
        <p14:creationId xmlns:p14="http://schemas.microsoft.com/office/powerpoint/2010/main" val="254828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603</Words>
  <Application>Microsoft Office PowerPoint</Application>
  <PresentationFormat>Personalizado</PresentationFormat>
  <Paragraphs>36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Migra Ultra-Bold</vt:lpstr>
      <vt:lpstr>Montserrat</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Diseño13</dc:title>
  <dc:creator>Colegio Sao Paulo</dc:creator>
  <cp:lastModifiedBy>pablo espinosa perez</cp:lastModifiedBy>
  <cp:revision>21</cp:revision>
  <dcterms:created xsi:type="dcterms:W3CDTF">2006-08-16T00:00:00Z</dcterms:created>
  <dcterms:modified xsi:type="dcterms:W3CDTF">2025-04-04T21:04:25Z</dcterms:modified>
  <dc:identifier>DAGVza1kaVc</dc:identifier>
</cp:coreProperties>
</file>