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Montserrat" panose="00000500000000000000" pitchFamily="2" charset="0"/>
      <p:regular r:id="rId13"/>
    </p:embeddedFont>
    <p:embeddedFont>
      <p:font typeface="Montserrat Bold" panose="00000800000000000000" charset="0"/>
      <p:regular r:id="rId14"/>
    </p:embeddedFont>
    <p:embeddedFont>
      <p:font typeface="Open Sans" panose="020B0606030504020204" pitchFamily="34" charset="0"/>
      <p:regular r:id="rId15"/>
    </p:embeddedFont>
    <p:embeddedFont>
      <p:font typeface="Open Sans Bold" panose="020B0806030504020204" charset="0"/>
      <p:regular r:id="rId16"/>
    </p:embeddedFont>
    <p:embeddedFont>
      <p:font typeface="TS Deniz" panose="020B0604020202020204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1009650"/>
            <a:ext cx="12867103" cy="0"/>
          </a:xfrm>
          <a:prstGeom prst="line">
            <a:avLst/>
          </a:prstGeom>
          <a:ln w="85725" cap="flat">
            <a:solidFill>
              <a:srgbClr val="B8BB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3185427" y="8404843"/>
            <a:ext cx="7715406" cy="3535431"/>
            <a:chOff x="0" y="0"/>
            <a:chExt cx="886891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4081410" y="-1868588"/>
            <a:ext cx="7426906" cy="3737176"/>
            <a:chOff x="0" y="0"/>
            <a:chExt cx="80764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15751254" y="2375175"/>
            <a:ext cx="959812" cy="95981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4168622" y="9301162"/>
            <a:ext cx="13090678" cy="0"/>
          </a:xfrm>
          <a:prstGeom prst="line">
            <a:avLst/>
          </a:prstGeom>
          <a:ln w="85725" cap="flat">
            <a:solidFill>
              <a:srgbClr val="B8BB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13" name="Group 13"/>
          <p:cNvGrpSpPr/>
          <p:nvPr/>
        </p:nvGrpSpPr>
        <p:grpSpPr>
          <a:xfrm>
            <a:off x="643702" y="8715761"/>
            <a:ext cx="3524919" cy="35249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7849" y="6229506"/>
            <a:ext cx="1212142" cy="1165796"/>
            <a:chOff x="0" y="0"/>
            <a:chExt cx="1616189" cy="155439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554394" cy="155439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F7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07634" y="45839"/>
              <a:ext cx="1508555" cy="1508555"/>
            </a:xfrm>
            <a:custGeom>
              <a:avLst/>
              <a:gdLst/>
              <a:ahLst/>
              <a:cxnLst/>
              <a:rect l="l" t="t" r="r" b="b"/>
              <a:pathLst>
                <a:path w="1508555" h="1508555">
                  <a:moveTo>
                    <a:pt x="0" y="0"/>
                  </a:moveTo>
                  <a:lnTo>
                    <a:pt x="1508555" y="0"/>
                  </a:lnTo>
                  <a:lnTo>
                    <a:pt x="1508555" y="1508555"/>
                  </a:lnTo>
                  <a:lnTo>
                    <a:pt x="0" y="150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13895803" y="-2200160"/>
            <a:ext cx="3899060" cy="3899060"/>
          </a:xfrm>
          <a:custGeom>
            <a:avLst/>
            <a:gdLst/>
            <a:ahLst/>
            <a:cxnLst/>
            <a:rect l="l" t="t" r="r" b="b"/>
            <a:pathLst>
              <a:path w="3899060" h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2" name="Freeform 22"/>
          <p:cNvSpPr/>
          <p:nvPr/>
        </p:nvSpPr>
        <p:spPr>
          <a:xfrm>
            <a:off x="12363327" y="6057759"/>
            <a:ext cx="5431536" cy="4114800"/>
          </a:xfrm>
          <a:custGeom>
            <a:avLst/>
            <a:gdLst/>
            <a:ahLst/>
            <a:cxnLst/>
            <a:rect l="l" t="t" r="r" b="b"/>
            <a:pathLst>
              <a:path w="5431536" h="4114800">
                <a:moveTo>
                  <a:pt x="0" y="0"/>
                </a:moveTo>
                <a:lnTo>
                  <a:pt x="5431536" y="0"/>
                </a:lnTo>
                <a:lnTo>
                  <a:pt x="5431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3" name="TextBox 23"/>
          <p:cNvSpPr txBox="1"/>
          <p:nvPr/>
        </p:nvSpPr>
        <p:spPr>
          <a:xfrm>
            <a:off x="1636262" y="3801914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spc="-470">
                <a:solidFill>
                  <a:srgbClr val="4D4C4C"/>
                </a:solidFill>
                <a:latin typeface="TS Deniz"/>
                <a:ea typeface="TS Deniz"/>
                <a:cs typeface="TS Deniz"/>
                <a:sym typeface="TS Deniz"/>
              </a:rPr>
              <a:t>DÍA DEL LIBRO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68622" y="8578850"/>
            <a:ext cx="18132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D4C4C"/>
                </a:solidFill>
                <a:latin typeface="Open Sans"/>
                <a:ea typeface="Open Sans"/>
                <a:cs typeface="Open Sans"/>
                <a:sym typeface="Open Sans"/>
              </a:rPr>
              <a:t>Clase 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1009650"/>
            <a:ext cx="12867103" cy="0"/>
          </a:xfrm>
          <a:prstGeom prst="line">
            <a:avLst/>
          </a:prstGeom>
          <a:ln w="85725" cap="flat">
            <a:solidFill>
              <a:srgbClr val="B8BB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3185427" y="8404843"/>
            <a:ext cx="7715406" cy="3535431"/>
            <a:chOff x="0" y="0"/>
            <a:chExt cx="886891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4081410" y="-1868588"/>
            <a:ext cx="7426906" cy="3737176"/>
            <a:chOff x="0" y="0"/>
            <a:chExt cx="80764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15751254" y="2375175"/>
            <a:ext cx="959812" cy="95981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4168622" y="9301162"/>
            <a:ext cx="13090678" cy="0"/>
          </a:xfrm>
          <a:prstGeom prst="line">
            <a:avLst/>
          </a:prstGeom>
          <a:ln w="85725" cap="flat">
            <a:solidFill>
              <a:srgbClr val="B8BB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13" name="Group 13"/>
          <p:cNvGrpSpPr/>
          <p:nvPr/>
        </p:nvGrpSpPr>
        <p:grpSpPr>
          <a:xfrm>
            <a:off x="643702" y="8715761"/>
            <a:ext cx="3524919" cy="35249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7849" y="6229506"/>
            <a:ext cx="1212142" cy="1165796"/>
            <a:chOff x="0" y="0"/>
            <a:chExt cx="1616189" cy="155439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554394" cy="155439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DF7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07634" y="45839"/>
              <a:ext cx="1508555" cy="1508555"/>
            </a:xfrm>
            <a:custGeom>
              <a:avLst/>
              <a:gdLst/>
              <a:ahLst/>
              <a:cxnLst/>
              <a:rect l="l" t="t" r="r" b="b"/>
              <a:pathLst>
                <a:path w="1508555" h="1508555">
                  <a:moveTo>
                    <a:pt x="0" y="0"/>
                  </a:moveTo>
                  <a:lnTo>
                    <a:pt x="1508555" y="0"/>
                  </a:lnTo>
                  <a:lnTo>
                    <a:pt x="1508555" y="1508555"/>
                  </a:lnTo>
                  <a:lnTo>
                    <a:pt x="0" y="150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13895803" y="-2200160"/>
            <a:ext cx="3899060" cy="3899060"/>
          </a:xfrm>
          <a:custGeom>
            <a:avLst/>
            <a:gdLst/>
            <a:ahLst/>
            <a:cxnLst/>
            <a:rect l="l" t="t" r="r" b="b"/>
            <a:pathLst>
              <a:path w="3899060" h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2" name="Freeform 22"/>
          <p:cNvSpPr/>
          <p:nvPr/>
        </p:nvSpPr>
        <p:spPr>
          <a:xfrm>
            <a:off x="12363327" y="6057759"/>
            <a:ext cx="5431536" cy="4114800"/>
          </a:xfrm>
          <a:custGeom>
            <a:avLst/>
            <a:gdLst/>
            <a:ahLst/>
            <a:cxnLst/>
            <a:rect l="l" t="t" r="r" b="b"/>
            <a:pathLst>
              <a:path w="5431536" h="4114800">
                <a:moveTo>
                  <a:pt x="0" y="0"/>
                </a:moveTo>
                <a:lnTo>
                  <a:pt x="5431536" y="0"/>
                </a:lnTo>
                <a:lnTo>
                  <a:pt x="5431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3" name="TextBox 23"/>
          <p:cNvSpPr txBox="1"/>
          <p:nvPr/>
        </p:nvSpPr>
        <p:spPr>
          <a:xfrm>
            <a:off x="1636262" y="3801914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spc="-470">
                <a:solidFill>
                  <a:srgbClr val="4D4C4C"/>
                </a:solidFill>
                <a:latin typeface="TS Deniz"/>
                <a:ea typeface="TS Deniz"/>
                <a:cs typeface="TS Deniz"/>
                <a:sym typeface="TS Deniz"/>
              </a:rPr>
              <a:t>DÍA DEL LIBRO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68622" y="8578850"/>
            <a:ext cx="181324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D4C4C"/>
                </a:solidFill>
                <a:latin typeface="Open Sans"/>
                <a:ea typeface="Open Sans"/>
                <a:cs typeface="Open Sans"/>
                <a:sym typeface="Open Sans"/>
              </a:rPr>
              <a:t>Clase 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2461682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80527" y="8216864"/>
            <a:ext cx="8227978" cy="4140271"/>
            <a:chOff x="0" y="0"/>
            <a:chExt cx="8076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368250" y="-2004346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1766407" y="1058615"/>
            <a:ext cx="14755186" cy="184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3"/>
              </a:lnSpc>
              <a:spcBef>
                <a:spcPct val="0"/>
              </a:spcBef>
            </a:pPr>
            <a:r>
              <a:rPr lang="en-US" sz="107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¿Qué haremos hoy?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631729" y="7589293"/>
            <a:ext cx="1255142" cy="125514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96838" y="3461125"/>
            <a:ext cx="13694323" cy="535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8"/>
              </a:lnSpc>
            </a:pPr>
            <a:r>
              <a:rPr lang="en-US" sz="507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Planificaré mi texto para presentarlo en la Feria del Libro del colegio: </a:t>
            </a:r>
          </a:p>
          <a:p>
            <a:pPr algn="l">
              <a:lnSpc>
                <a:spcPts val="8568"/>
              </a:lnSpc>
            </a:pPr>
            <a:r>
              <a:rPr lang="en-US" sz="507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✔ Elegiré un tema</a:t>
            </a:r>
          </a:p>
          <a:p>
            <a:pPr algn="l">
              <a:lnSpc>
                <a:spcPts val="8568"/>
              </a:lnSpc>
            </a:pPr>
            <a:r>
              <a:rPr lang="en-US" sz="507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✔ Definiré mi propósito y destinatario</a:t>
            </a:r>
          </a:p>
          <a:p>
            <a:pPr algn="l">
              <a:lnSpc>
                <a:spcPts val="8568"/>
              </a:lnSpc>
            </a:pPr>
            <a:r>
              <a:rPr lang="en-US" sz="507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✔ Organizaré mis ideas con un esquema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2461682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368250" y="-2004346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1766407" y="1077665"/>
            <a:ext cx="15492893" cy="169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3"/>
              </a:lnSpc>
              <a:spcBef>
                <a:spcPct val="0"/>
              </a:spcBef>
            </a:pPr>
            <a:r>
              <a:rPr lang="en-US" sz="99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Información importante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6407" y="3090345"/>
            <a:ext cx="15224761" cy="611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6"/>
              </a:lnSpc>
            </a:pP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Anota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tu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cuaderno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1008929" lvl="1" indent="-504464" algn="l">
              <a:lnSpc>
                <a:spcPts val="6916"/>
              </a:lnSpc>
              <a:buFont typeface="Arial"/>
              <a:buChar char="•"/>
            </a:pP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4673" b="1" dirty="0" err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entrega</a:t>
            </a:r>
            <a:r>
              <a:rPr lang="en-US" sz="4673" b="1" dirty="0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final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miércoles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16 de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abril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clases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1008929" lvl="1" indent="-504464" algn="l">
              <a:lnSpc>
                <a:spcPts val="6916"/>
              </a:lnSpc>
              <a:buFont typeface="Arial"/>
              <a:buChar char="•"/>
            </a:pP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La Feria es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martes 23 de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abril</a:t>
            </a:r>
            <a:r>
              <a:rPr lang="en-US" sz="4673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de 11:30 a 13:00 horas.</a:t>
            </a:r>
          </a:p>
          <a:p>
            <a:pPr marL="1008929" lvl="1" indent="-504464" algn="l">
              <a:lnSpc>
                <a:spcPts val="6916"/>
              </a:lnSpc>
              <a:buFont typeface="Arial"/>
              <a:buChar char="•"/>
            </a:pP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Tu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será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parte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de un </a:t>
            </a:r>
            <a:r>
              <a:rPr lang="en-US" sz="4673" dirty="0" err="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libro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del colegio.</a:t>
            </a:r>
          </a:p>
          <a:p>
            <a:pPr marL="1008929" lvl="1" indent="-504464" algn="l">
              <a:lnSpc>
                <a:spcPts val="6916"/>
              </a:lnSpc>
              <a:buFont typeface="Arial"/>
              <a:buChar char="•"/>
            </a:pP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Es un </a:t>
            </a:r>
            <a:r>
              <a:rPr lang="en-US" sz="4673" b="1" dirty="0" err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trabajo</a:t>
            </a:r>
            <a:r>
              <a:rPr lang="en-US" sz="4673" b="1" dirty="0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individual con nota </a:t>
            </a:r>
            <a:r>
              <a:rPr lang="en-US" sz="4673" b="1" dirty="0" err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acumulativa</a:t>
            </a:r>
            <a:r>
              <a:rPr lang="en-US" sz="4673" b="1" dirty="0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r>
              <a:rPr lang="en-US" sz="4673" dirty="0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627384" y="-2382359"/>
            <a:ext cx="8227978" cy="4140271"/>
            <a:chOff x="0" y="0"/>
            <a:chExt cx="8076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5936505" y="1188018"/>
            <a:ext cx="1139788" cy="11397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66407" y="1866641"/>
            <a:ext cx="14755186" cy="132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4"/>
              </a:lnSpc>
              <a:spcBef>
                <a:spcPct val="0"/>
              </a:spcBef>
            </a:pPr>
            <a:r>
              <a:rPr lang="en-US" sz="77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¿Qué tipo de texto puedo crear?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9867" y="3568112"/>
            <a:ext cx="15168266" cy="605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0673" lvl="1" indent="-470336" algn="just">
              <a:lnSpc>
                <a:spcPts val="8060"/>
              </a:lnSpc>
              <a:buFont typeface="Arial"/>
              <a:buChar char="•"/>
            </a:pPr>
            <a:r>
              <a:rPr lang="en-US" sz="4356" b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Opción A</a:t>
            </a:r>
            <a:r>
              <a:rPr lang="en-US" sz="4356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: Cuento o microcuento + dibujo + reflexión sobre personaje.</a:t>
            </a:r>
          </a:p>
          <a:p>
            <a:pPr marL="940673" lvl="1" indent="-470336" algn="just">
              <a:lnSpc>
                <a:spcPts val="8060"/>
              </a:lnSpc>
              <a:buFont typeface="Arial"/>
              <a:buChar char="•"/>
            </a:pPr>
            <a:r>
              <a:rPr lang="en-US" sz="4356" b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Opción B</a:t>
            </a:r>
            <a:r>
              <a:rPr lang="en-US" sz="4356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: Exposición informativa sobre autor/a latinoamericano/a + una reseña de una de sus obras.</a:t>
            </a:r>
          </a:p>
          <a:p>
            <a:pPr marL="940673" lvl="1" indent="-470336" algn="just">
              <a:lnSpc>
                <a:spcPts val="8060"/>
              </a:lnSpc>
              <a:buFont typeface="Arial"/>
              <a:buChar char="•"/>
            </a:pPr>
            <a:r>
              <a:rPr lang="en-US" sz="4356" b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Opción C</a:t>
            </a:r>
            <a:r>
              <a:rPr lang="en-US" sz="4356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: Poema con dibujo + una reflexión sobre el poema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8978" y="-3111571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24723" y="-1837642"/>
            <a:ext cx="4126554" cy="4126554"/>
          </a:xfrm>
          <a:custGeom>
            <a:avLst/>
            <a:gdLst/>
            <a:ahLst/>
            <a:cxnLst/>
            <a:rect l="l" t="t" r="r" b="b"/>
            <a:pathLst>
              <a:path w="4126554" h="4126554">
                <a:moveTo>
                  <a:pt x="0" y="0"/>
                </a:moveTo>
                <a:lnTo>
                  <a:pt x="4126554" y="0"/>
                </a:lnTo>
                <a:lnTo>
                  <a:pt x="4126554" y="4126554"/>
                </a:lnTo>
                <a:lnTo>
                  <a:pt x="0" y="4126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6" name="Group 6"/>
          <p:cNvGrpSpPr/>
          <p:nvPr/>
        </p:nvGrpSpPr>
        <p:grpSpPr>
          <a:xfrm>
            <a:off x="-2438492" y="9126123"/>
            <a:ext cx="8227978" cy="4140271"/>
            <a:chOff x="0" y="0"/>
            <a:chExt cx="80764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779027" y="8556229"/>
            <a:ext cx="1139788" cy="11397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BB8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718164" y="3945736"/>
            <a:ext cx="5541136" cy="5312564"/>
          </a:xfrm>
          <a:custGeom>
            <a:avLst/>
            <a:gdLst/>
            <a:ahLst/>
            <a:cxnLst/>
            <a:rect l="l" t="t" r="r" b="b"/>
            <a:pathLst>
              <a:path w="5541136" h="5312564">
                <a:moveTo>
                  <a:pt x="0" y="0"/>
                </a:moveTo>
                <a:lnTo>
                  <a:pt x="5541136" y="0"/>
                </a:lnTo>
                <a:lnTo>
                  <a:pt x="5541136" y="5312564"/>
                </a:lnTo>
                <a:lnTo>
                  <a:pt x="0" y="53125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TextBox 13"/>
          <p:cNvSpPr txBox="1"/>
          <p:nvPr/>
        </p:nvSpPr>
        <p:spPr>
          <a:xfrm>
            <a:off x="1766407" y="1058615"/>
            <a:ext cx="14755186" cy="184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3"/>
              </a:lnSpc>
              <a:spcBef>
                <a:spcPct val="0"/>
              </a:spcBef>
            </a:pPr>
            <a:r>
              <a:rPr lang="en-US" sz="107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Lluvia de ideas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454886"/>
            <a:ext cx="10689464" cy="630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80"/>
              </a:lnSpc>
            </a:pPr>
            <a:r>
              <a:rPr lang="en-US" sz="4378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Responde las siguientes preguntas en tu cuaderno:</a:t>
            </a:r>
          </a:p>
          <a:p>
            <a:pPr marL="945247" lvl="1" indent="-472623" algn="just">
              <a:lnSpc>
                <a:spcPts val="7180"/>
              </a:lnSpc>
              <a:buFont typeface="Arial"/>
              <a:buChar char="•"/>
            </a:pPr>
            <a:r>
              <a:rPr lang="en-US" sz="4378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¿Qué te gustaría escribir?</a:t>
            </a:r>
          </a:p>
          <a:p>
            <a:pPr marL="945247" lvl="1" indent="-472623" algn="just">
              <a:lnSpc>
                <a:spcPts val="7180"/>
              </a:lnSpc>
              <a:buFont typeface="Arial"/>
              <a:buChar char="•"/>
            </a:pPr>
            <a:r>
              <a:rPr lang="en-US" sz="4378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¿Qué temas conoces bien?</a:t>
            </a:r>
          </a:p>
          <a:p>
            <a:pPr marL="945247" lvl="1" indent="-472623" algn="just">
              <a:lnSpc>
                <a:spcPts val="7180"/>
              </a:lnSpc>
              <a:buFont typeface="Arial"/>
              <a:buChar char="•"/>
            </a:pPr>
            <a:r>
              <a:rPr lang="en-US" sz="4378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¿Qué personajes te gustaría que aparecieran en tu creación?</a:t>
            </a:r>
          </a:p>
          <a:p>
            <a:pPr algn="ctr">
              <a:lnSpc>
                <a:spcPts val="7180"/>
              </a:lnSpc>
            </a:pPr>
            <a:endParaRPr lang="en-US" sz="4378">
              <a:solidFill>
                <a:srgbClr val="717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8978" y="-3111571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24723" y="-1837642"/>
            <a:ext cx="4126554" cy="4126554"/>
          </a:xfrm>
          <a:custGeom>
            <a:avLst/>
            <a:gdLst/>
            <a:ahLst/>
            <a:cxnLst/>
            <a:rect l="l" t="t" r="r" b="b"/>
            <a:pathLst>
              <a:path w="4126554" h="4126554">
                <a:moveTo>
                  <a:pt x="0" y="0"/>
                </a:moveTo>
                <a:lnTo>
                  <a:pt x="4126554" y="0"/>
                </a:lnTo>
                <a:lnTo>
                  <a:pt x="4126554" y="4126554"/>
                </a:lnTo>
                <a:lnTo>
                  <a:pt x="0" y="4126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14393605" y="2061515"/>
            <a:ext cx="3662236" cy="3511169"/>
          </a:xfrm>
          <a:custGeom>
            <a:avLst/>
            <a:gdLst/>
            <a:ahLst/>
            <a:cxnLst/>
            <a:rect l="l" t="t" r="r" b="b"/>
            <a:pathLst>
              <a:path w="3662236" h="3511169">
                <a:moveTo>
                  <a:pt x="0" y="0"/>
                </a:moveTo>
                <a:lnTo>
                  <a:pt x="3662236" y="0"/>
                </a:lnTo>
                <a:lnTo>
                  <a:pt x="3662236" y="3511169"/>
                </a:lnTo>
                <a:lnTo>
                  <a:pt x="0" y="351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1766407" y="608089"/>
            <a:ext cx="14755186" cy="184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53"/>
              </a:lnSpc>
              <a:spcBef>
                <a:spcPct val="0"/>
              </a:spcBef>
            </a:pPr>
            <a:r>
              <a:rPr lang="en-US" sz="107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Lluvia de ideas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287610"/>
            <a:ext cx="16230600" cy="817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65"/>
              </a:lnSpc>
            </a:pPr>
            <a:r>
              <a:rPr lang="en-US" sz="399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Escribe en tu cuaderno:</a:t>
            </a:r>
          </a:p>
          <a:p>
            <a:pPr marL="861663" lvl="1" indent="-430831" algn="just">
              <a:lnSpc>
                <a:spcPts val="6465"/>
              </a:lnSpc>
              <a:buFont typeface="Arial"/>
              <a:buChar char="•"/>
            </a:pPr>
            <a:r>
              <a:rPr lang="en-US" sz="399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Tipo de texto elegido</a:t>
            </a:r>
          </a:p>
          <a:p>
            <a:pPr marL="861663" lvl="1" indent="-430831" algn="just">
              <a:lnSpc>
                <a:spcPts val="6465"/>
              </a:lnSpc>
              <a:buFont typeface="Arial"/>
              <a:buChar char="•"/>
            </a:pPr>
            <a:r>
              <a:rPr lang="en-US" sz="399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Tema</a:t>
            </a:r>
          </a:p>
          <a:p>
            <a:pPr marL="861663" lvl="1" indent="-430831" algn="just">
              <a:lnSpc>
                <a:spcPts val="6465"/>
              </a:lnSpc>
              <a:buFont typeface="Arial"/>
              <a:buChar char="•"/>
            </a:pPr>
            <a:r>
              <a:rPr lang="en-US" sz="399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Propósito (¿Para qué?): para la Feria del Libro.</a:t>
            </a:r>
          </a:p>
          <a:p>
            <a:pPr marL="861663" lvl="1" indent="-430831" algn="just">
              <a:lnSpc>
                <a:spcPts val="6465"/>
              </a:lnSpc>
              <a:buFont typeface="Arial"/>
              <a:buChar char="•"/>
            </a:pPr>
            <a:r>
              <a:rPr lang="en-US" sz="399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Destinatario (¿Para quién?): para la comunidad Sao Paulo. </a:t>
            </a:r>
          </a:p>
          <a:p>
            <a:pPr algn="just">
              <a:lnSpc>
                <a:spcPts val="6465"/>
              </a:lnSpc>
            </a:pPr>
            <a:endParaRPr lang="en-US" sz="3991">
              <a:solidFill>
                <a:srgbClr val="71743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6465"/>
              </a:lnSpc>
            </a:pPr>
            <a:r>
              <a:rPr lang="en-US" sz="3991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Por ejemplo: </a:t>
            </a:r>
            <a:r>
              <a:rPr lang="en-US" sz="3991" b="1">
                <a:solidFill>
                  <a:srgbClr val="71743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“Voy a escribir un cuento sobre un dragón tímido que quiere cantar. Es para la comunidad Sao Paulo y quiero que lo lean en la Feria del Libro del colegio.”</a:t>
            </a:r>
          </a:p>
          <a:p>
            <a:pPr algn="just">
              <a:lnSpc>
                <a:spcPts val="6465"/>
              </a:lnSpc>
            </a:pPr>
            <a:endParaRPr lang="en-US" sz="3991" b="1">
              <a:solidFill>
                <a:srgbClr val="71743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49653" y="1616038"/>
          <a:ext cx="16412322" cy="8237248"/>
        </p:xfrm>
        <a:graphic>
          <a:graphicData uri="http://schemas.openxmlformats.org/drawingml/2006/table">
            <a:tbl>
              <a:tblPr/>
              <a:tblGrid>
                <a:gridCol w="481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757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Elemento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Responde en tu cuaderno: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344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Personajes principales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0881" lvl="1" indent="-345440" algn="l">
                        <a:lnSpc>
                          <a:spcPts val="4480"/>
                        </a:lnSpc>
                        <a:buAutoNum type="arabicPeriod"/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¿Quién es el personaje principal? </a:t>
                      </a:r>
                      <a:endParaRPr lang="en-US" sz="1100"/>
                    </a:p>
                    <a:p>
                      <a:pPr marL="690881" lvl="1" indent="-345440" algn="l">
                        <a:lnSpc>
                          <a:spcPts val="4480"/>
                        </a:lnSpc>
                        <a:buAutoNum type="arabicPeriod"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¿Hay un personaje secundario importante?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757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Lugar y tiempo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3. ¿Dónde y cuándo ocurre la historia?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344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Problema o conflicto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4. ¿Qué le pasa al personaje? </a:t>
                      </a:r>
                      <a:endParaRPr lang="en-US" sz="1100"/>
                    </a:p>
                    <a:p>
                      <a:pPr algn="l">
                        <a:lnSpc>
                          <a:spcPts val="448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5. ¿Qué debe resolver o enfrentar?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702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Desarrollo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6. ¿Qué cosas suceden hasta que se resuelve el problema?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344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7. ¿Cómo termina la historia? </a:t>
                      </a:r>
                      <a:endParaRPr lang="en-US" sz="1100"/>
                    </a:p>
                    <a:p>
                      <a:pPr algn="l">
                        <a:lnSpc>
                          <a:spcPts val="448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8. ¿Qué aprende el personaje?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284334" y="288962"/>
            <a:ext cx="15974966" cy="132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4"/>
              </a:lnSpc>
              <a:spcBef>
                <a:spcPct val="0"/>
              </a:spcBef>
            </a:pPr>
            <a:r>
              <a:rPr lang="en-US" sz="77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Si el texto que elegí es un cuento...</a:t>
            </a:r>
          </a:p>
        </p:txBody>
      </p:sp>
      <p:sp>
        <p:nvSpPr>
          <p:cNvPr id="4" name="Freeform 4"/>
          <p:cNvSpPr/>
          <p:nvPr/>
        </p:nvSpPr>
        <p:spPr>
          <a:xfrm>
            <a:off x="13095201" y="4158369"/>
            <a:ext cx="5192799" cy="3152585"/>
          </a:xfrm>
          <a:custGeom>
            <a:avLst/>
            <a:gdLst/>
            <a:ahLst/>
            <a:cxnLst/>
            <a:rect l="l" t="t" r="r" b="b"/>
            <a:pathLst>
              <a:path w="5192799" h="3152585">
                <a:moveTo>
                  <a:pt x="0" y="0"/>
                </a:moveTo>
                <a:lnTo>
                  <a:pt x="5192799" y="0"/>
                </a:lnTo>
                <a:lnTo>
                  <a:pt x="5192799" y="3152586"/>
                </a:lnTo>
                <a:lnTo>
                  <a:pt x="0" y="3152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8" t="-24314" b="-1381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5"/>
          <p:cNvSpPr txBox="1"/>
          <p:nvPr/>
        </p:nvSpPr>
        <p:spPr>
          <a:xfrm>
            <a:off x="13192573" y="4437357"/>
            <a:ext cx="5095427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3599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Para ver un ejemplo revisa el cuento leído la clase anterior, páginas 9 a 14 del libro.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99594" y="1616038"/>
          <a:ext cx="17688811" cy="7406695"/>
        </p:xfrm>
        <a:graphic>
          <a:graphicData uri="http://schemas.openxmlformats.org/drawingml/2006/table">
            <a:tbl>
              <a:tblPr/>
              <a:tblGrid>
                <a:gridCol w="501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32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Elemento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Responde en tu cuaderno: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068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Tema o emoción central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1. ¿Sobre qué tratará tu poema? </a:t>
                      </a:r>
                      <a:endParaRPr lang="en-US" sz="1100"/>
                    </a:p>
                    <a:p>
                      <a:pPr algn="l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2. ¿Qué quieres transmitir?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919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Palabras o imágenes clave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3. ¿Qué palabras, colores, comparaciones puedes usar?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5068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4. ¿Tendrá rima o no? </a:t>
                      </a:r>
                      <a:endParaRPr lang="en-US" sz="1100"/>
                    </a:p>
                    <a:p>
                      <a:pPr algn="l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5. ¿Cuántas estrofas?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32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Ilustración o símbolo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6. ¿Qué dibujo representaría lo que dice tu poema?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284334" y="288962"/>
            <a:ext cx="15974966" cy="132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4"/>
              </a:lnSpc>
              <a:spcBef>
                <a:spcPct val="0"/>
              </a:spcBef>
            </a:pPr>
            <a:r>
              <a:rPr lang="en-US" sz="7752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Si el texto que elegí es un poema...</a:t>
            </a:r>
          </a:p>
        </p:txBody>
      </p:sp>
      <p:sp>
        <p:nvSpPr>
          <p:cNvPr id="4" name="Freeform 4"/>
          <p:cNvSpPr/>
          <p:nvPr/>
        </p:nvSpPr>
        <p:spPr>
          <a:xfrm>
            <a:off x="2342659" y="9022733"/>
            <a:ext cx="13527522" cy="899957"/>
          </a:xfrm>
          <a:custGeom>
            <a:avLst/>
            <a:gdLst/>
            <a:ahLst/>
            <a:cxnLst/>
            <a:rect l="l" t="t" r="r" b="b"/>
            <a:pathLst>
              <a:path w="13527522" h="899957">
                <a:moveTo>
                  <a:pt x="0" y="0"/>
                </a:moveTo>
                <a:lnTo>
                  <a:pt x="13527522" y="0"/>
                </a:lnTo>
                <a:lnTo>
                  <a:pt x="13527522" y="899958"/>
                </a:lnTo>
                <a:lnTo>
                  <a:pt x="0" y="89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8" t="-771329" b="-27572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TextBox 5"/>
          <p:cNvSpPr txBox="1"/>
          <p:nvPr/>
        </p:nvSpPr>
        <p:spPr>
          <a:xfrm>
            <a:off x="2470476" y="9149180"/>
            <a:ext cx="1373049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Para ver un ejemplo revisa la página 103 de tu libro de Lenguaje.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99594" y="1917971"/>
          <a:ext cx="17688811" cy="8502070"/>
        </p:xfrm>
        <a:graphic>
          <a:graphicData uri="http://schemas.openxmlformats.org/drawingml/2006/table">
            <a:tbl>
              <a:tblPr/>
              <a:tblGrid>
                <a:gridCol w="501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531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Elemento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Responde en tu cuaderno: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531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Nombre del autor/a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1. ¿A quién investigarás?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06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Lugar y época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2. ¿Dónde y cuándo vivió?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946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Obras importantes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3. ¿Qué libros escribió?</a:t>
                      </a:r>
                      <a:endParaRPr lang="en-US" sz="1100"/>
                    </a:p>
                    <a:p>
                      <a:pPr algn="l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4. ¿Cuál vas a comentar?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3946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Reseña corta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5. ¿De qué trata esa obra? </a:t>
                      </a:r>
                      <a:endParaRPr lang="en-US" sz="1100"/>
                    </a:p>
                    <a:p>
                      <a:pPr algn="l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6. ¿Qué te pareció?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481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Fuente de información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7. ¿Dónde encontraste los datos? (libro, internet, etc.)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00831" y="22898"/>
            <a:ext cx="17787575" cy="191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4"/>
              </a:lnSpc>
              <a:spcBef>
                <a:spcPct val="0"/>
              </a:spcBef>
            </a:pPr>
            <a:r>
              <a:rPr lang="en-US" sz="5553">
                <a:solidFill>
                  <a:srgbClr val="71743C"/>
                </a:solidFill>
                <a:latin typeface="Open Sans"/>
                <a:ea typeface="Open Sans"/>
                <a:cs typeface="Open Sans"/>
                <a:sym typeface="Open Sans"/>
              </a:rPr>
              <a:t>Si el texto que elegí es una exposición de un escritor latinoamericano...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Personalizado</PresentationFormat>
  <Paragraphs>78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Montserrat</vt:lpstr>
      <vt:lpstr>Calibri</vt:lpstr>
      <vt:lpstr>Open Sans</vt:lpstr>
      <vt:lpstr>Open Sans Bold</vt:lpstr>
      <vt:lpstr>TS Deniz</vt:lpstr>
      <vt:lpstr>Arial</vt:lpstr>
      <vt:lpstr>Montserrat Bold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Día del libro 6°</dc:title>
  <dc:creator>Colegio Sao Paulo</dc:creator>
  <cp:lastModifiedBy>pablo espinosa perez</cp:lastModifiedBy>
  <cp:revision>2</cp:revision>
  <dcterms:created xsi:type="dcterms:W3CDTF">2006-08-16T00:00:00Z</dcterms:created>
  <dcterms:modified xsi:type="dcterms:W3CDTF">2025-04-11T12:50:11Z</dcterms:modified>
  <dc:identifier>DAGkTKAipXg</dc:identifier>
</cp:coreProperties>
</file>