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8" r:id="rId3"/>
    <p:sldId id="279" r:id="rId4"/>
    <p:sldId id="280" r:id="rId5"/>
    <p:sldId id="258" r:id="rId6"/>
    <p:sldId id="259" r:id="rId7"/>
    <p:sldId id="260" r:id="rId8"/>
    <p:sldId id="261" r:id="rId9"/>
    <p:sldId id="281" r:id="rId10"/>
    <p:sldId id="263" r:id="rId11"/>
    <p:sldId id="282" r:id="rId12"/>
    <p:sldId id="262" r:id="rId13"/>
    <p:sldId id="283" r:id="rId14"/>
    <p:sldId id="264" r:id="rId15"/>
    <p:sldId id="265" r:id="rId16"/>
    <p:sldId id="266" r:id="rId17"/>
    <p:sldId id="267" r:id="rId18"/>
    <p:sldId id="268" r:id="rId19"/>
    <p:sldId id="269" r:id="rId20"/>
    <p:sldId id="270" r:id="rId21"/>
    <p:sldId id="284" r:id="rId22"/>
    <p:sldId id="271" r:id="rId23"/>
    <p:sldId id="272" r:id="rId24"/>
    <p:sldId id="273" r:id="rId25"/>
    <p:sldId id="274" r:id="rId26"/>
    <p:sldId id="285" r:id="rId27"/>
    <p:sldId id="275" r:id="rId28"/>
    <p:sldId id="286" r:id="rId29"/>
    <p:sldId id="276" r:id="rId30"/>
    <p:sldId id="287" r:id="rId31"/>
    <p:sldId id="27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4/10/2025</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4/10/2025</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4/10/2025</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4/10/2025</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4/10/2025</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C97CCC-12FC-FB2E-9ABC-41640E2D10C3}"/>
              </a:ext>
            </a:extLst>
          </p:cNvPr>
          <p:cNvSpPr>
            <a:spLocks noGrp="1"/>
          </p:cNvSpPr>
          <p:nvPr>
            <p:ph type="ctrTitle"/>
          </p:nvPr>
        </p:nvSpPr>
        <p:spPr/>
        <p:txBody>
          <a:bodyPr/>
          <a:lstStyle/>
          <a:p>
            <a:r>
              <a:rPr lang="es-ES" dirty="0"/>
              <a:t>Liquidación de sueldo</a:t>
            </a:r>
            <a:endParaRPr lang="es-CL" dirty="0"/>
          </a:p>
        </p:txBody>
      </p:sp>
      <p:sp>
        <p:nvSpPr>
          <p:cNvPr id="3" name="Subtítulo 2">
            <a:extLst>
              <a:ext uri="{FF2B5EF4-FFF2-40B4-BE49-F238E27FC236}">
                <a16:creationId xmlns:a16="http://schemas.microsoft.com/office/drawing/2014/main" id="{908F2874-1630-26E1-CD59-3CB93F748FFE}"/>
              </a:ext>
            </a:extLst>
          </p:cNvPr>
          <p:cNvSpPr>
            <a:spLocks noGrp="1"/>
          </p:cNvSpPr>
          <p:nvPr>
            <p:ph type="subTitle" idx="1"/>
          </p:nvPr>
        </p:nvSpPr>
        <p:spPr/>
        <p:txBody>
          <a:bodyPr>
            <a:normAutofit lnSpcReduction="10000"/>
          </a:bodyPr>
          <a:lstStyle/>
          <a:p>
            <a:r>
              <a:rPr lang="es-ES" dirty="0"/>
              <a:t>Profesor: Doris Aravena</a:t>
            </a:r>
          </a:p>
          <a:p>
            <a:r>
              <a:rPr lang="es-ES" dirty="0"/>
              <a:t>Curso: 4°Medio Común</a:t>
            </a:r>
          </a:p>
        </p:txBody>
      </p:sp>
    </p:spTree>
    <p:extLst>
      <p:ext uri="{BB962C8B-B14F-4D97-AF65-F5344CB8AC3E}">
        <p14:creationId xmlns:p14="http://schemas.microsoft.com/office/powerpoint/2010/main" val="3754593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1E070F-4BC0-0EC5-F1BB-08CE639357DC}"/>
              </a:ext>
            </a:extLst>
          </p:cNvPr>
          <p:cNvSpPr>
            <a:spLocks noGrp="1"/>
          </p:cNvSpPr>
          <p:nvPr>
            <p:ph type="title"/>
          </p:nvPr>
        </p:nvSpPr>
        <p:spPr/>
        <p:txBody>
          <a:bodyPr/>
          <a:lstStyle/>
          <a:p>
            <a:r>
              <a:rPr lang="es-ES" dirty="0"/>
              <a:t>¿qué es sueldo bruto?</a:t>
            </a:r>
            <a:endParaRPr lang="es-CL" dirty="0"/>
          </a:p>
        </p:txBody>
      </p:sp>
      <p:sp>
        <p:nvSpPr>
          <p:cNvPr id="5" name="Marcador de contenido 4">
            <a:extLst>
              <a:ext uri="{FF2B5EF4-FFF2-40B4-BE49-F238E27FC236}">
                <a16:creationId xmlns:a16="http://schemas.microsoft.com/office/drawing/2014/main" id="{55DD3D2E-0271-2DB9-B444-EA74D74645DF}"/>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230085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C578A-F969-A8BE-43A6-F2B9180DA80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F5749AC-FFCD-7AE3-A7A7-9D48A68BD7FD}"/>
              </a:ext>
            </a:extLst>
          </p:cNvPr>
          <p:cNvSpPr>
            <a:spLocks noGrp="1"/>
          </p:cNvSpPr>
          <p:nvPr>
            <p:ph type="title"/>
          </p:nvPr>
        </p:nvSpPr>
        <p:spPr/>
        <p:txBody>
          <a:bodyPr/>
          <a:lstStyle/>
          <a:p>
            <a:r>
              <a:rPr lang="es-ES" dirty="0"/>
              <a:t>¿qué es sueldo bruto?</a:t>
            </a:r>
            <a:endParaRPr lang="es-CL" dirty="0"/>
          </a:p>
        </p:txBody>
      </p:sp>
      <p:sp>
        <p:nvSpPr>
          <p:cNvPr id="3" name="Marcador de contenido 2">
            <a:extLst>
              <a:ext uri="{FF2B5EF4-FFF2-40B4-BE49-F238E27FC236}">
                <a16:creationId xmlns:a16="http://schemas.microsoft.com/office/drawing/2014/main" id="{C1E44CFA-7511-A0F7-13B5-25A501DCE76E}"/>
              </a:ext>
            </a:extLst>
          </p:cNvPr>
          <p:cNvSpPr>
            <a:spLocks noGrp="1"/>
          </p:cNvSpPr>
          <p:nvPr>
            <p:ph idx="1"/>
          </p:nvPr>
        </p:nvSpPr>
        <p:spPr/>
        <p:txBody>
          <a:bodyPr>
            <a:normAutofit/>
          </a:bodyPr>
          <a:lstStyle/>
          <a:p>
            <a:r>
              <a:rPr lang="es-ES" sz="3600" dirty="0"/>
              <a:t>Es la cantidad de dinero que se le establece a un trabajador, ello sin que se apliquen los descuentos provisionales</a:t>
            </a:r>
            <a:endParaRPr lang="es-CL" sz="3600" dirty="0"/>
          </a:p>
        </p:txBody>
      </p:sp>
    </p:spTree>
    <p:extLst>
      <p:ext uri="{BB962C8B-B14F-4D97-AF65-F5344CB8AC3E}">
        <p14:creationId xmlns:p14="http://schemas.microsoft.com/office/powerpoint/2010/main" val="738188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95DFA4-0B76-A0FD-6B83-E31BD145DEF6}"/>
              </a:ext>
            </a:extLst>
          </p:cNvPr>
          <p:cNvSpPr>
            <a:spLocks noGrp="1"/>
          </p:cNvSpPr>
          <p:nvPr>
            <p:ph type="title"/>
          </p:nvPr>
        </p:nvSpPr>
        <p:spPr/>
        <p:txBody>
          <a:bodyPr/>
          <a:lstStyle/>
          <a:p>
            <a:r>
              <a:rPr lang="es-ES" dirty="0"/>
              <a:t>¿qué es el sueldo líquido?</a:t>
            </a:r>
            <a:endParaRPr lang="es-CL" dirty="0"/>
          </a:p>
        </p:txBody>
      </p:sp>
      <p:sp>
        <p:nvSpPr>
          <p:cNvPr id="5" name="Marcador de contenido 4">
            <a:extLst>
              <a:ext uri="{FF2B5EF4-FFF2-40B4-BE49-F238E27FC236}">
                <a16:creationId xmlns:a16="http://schemas.microsoft.com/office/drawing/2014/main" id="{F59ED187-6370-DE50-B91F-F308C2D0A56F}"/>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2385836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85132-6D34-BB56-F4C4-7CCB2B0E0B2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D81C31F-37CB-1FCB-2812-B17A65CF7EA9}"/>
              </a:ext>
            </a:extLst>
          </p:cNvPr>
          <p:cNvSpPr>
            <a:spLocks noGrp="1"/>
          </p:cNvSpPr>
          <p:nvPr>
            <p:ph type="title"/>
          </p:nvPr>
        </p:nvSpPr>
        <p:spPr/>
        <p:txBody>
          <a:bodyPr/>
          <a:lstStyle/>
          <a:p>
            <a:r>
              <a:rPr lang="es-ES" dirty="0"/>
              <a:t>¿qué es el sueldo líquido?</a:t>
            </a:r>
            <a:endParaRPr lang="es-CL" dirty="0"/>
          </a:p>
        </p:txBody>
      </p:sp>
      <p:sp>
        <p:nvSpPr>
          <p:cNvPr id="3" name="Marcador de contenido 2">
            <a:extLst>
              <a:ext uri="{FF2B5EF4-FFF2-40B4-BE49-F238E27FC236}">
                <a16:creationId xmlns:a16="http://schemas.microsoft.com/office/drawing/2014/main" id="{26524DE1-CEFC-90A3-9412-475059D8B9DA}"/>
              </a:ext>
            </a:extLst>
          </p:cNvPr>
          <p:cNvSpPr>
            <a:spLocks noGrp="1"/>
          </p:cNvSpPr>
          <p:nvPr>
            <p:ph idx="1"/>
          </p:nvPr>
        </p:nvSpPr>
        <p:spPr/>
        <p:txBody>
          <a:bodyPr>
            <a:normAutofit/>
          </a:bodyPr>
          <a:lstStyle/>
          <a:p>
            <a:r>
              <a:rPr lang="es-ES" sz="3600" dirty="0"/>
              <a:t>El sueldo líquido es el monto final que se paga al trabajador, luego de realizar los descuentos establecidos.</a:t>
            </a:r>
            <a:endParaRPr lang="es-CL" sz="3600" dirty="0"/>
          </a:p>
        </p:txBody>
      </p:sp>
    </p:spTree>
    <p:extLst>
      <p:ext uri="{BB962C8B-B14F-4D97-AF65-F5344CB8AC3E}">
        <p14:creationId xmlns:p14="http://schemas.microsoft.com/office/powerpoint/2010/main" val="4155205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651E77-BA62-55E4-F6B2-34A7D32660CE}"/>
              </a:ext>
            </a:extLst>
          </p:cNvPr>
          <p:cNvSpPr>
            <a:spLocks noGrp="1"/>
          </p:cNvSpPr>
          <p:nvPr>
            <p:ph type="title"/>
          </p:nvPr>
        </p:nvSpPr>
        <p:spPr/>
        <p:txBody>
          <a:bodyPr/>
          <a:lstStyle/>
          <a:p>
            <a:r>
              <a:rPr lang="es-ES" dirty="0"/>
              <a:t>Descuentos legales</a:t>
            </a:r>
            <a:endParaRPr lang="es-CL" dirty="0"/>
          </a:p>
        </p:txBody>
      </p:sp>
      <p:sp>
        <p:nvSpPr>
          <p:cNvPr id="3" name="Marcador de contenido 2">
            <a:extLst>
              <a:ext uri="{FF2B5EF4-FFF2-40B4-BE49-F238E27FC236}">
                <a16:creationId xmlns:a16="http://schemas.microsoft.com/office/drawing/2014/main" id="{8F2446F0-7EF5-2B5F-2967-6E7DEDCC1CC3}"/>
              </a:ext>
            </a:extLst>
          </p:cNvPr>
          <p:cNvSpPr>
            <a:spLocks noGrp="1"/>
          </p:cNvSpPr>
          <p:nvPr>
            <p:ph idx="1"/>
          </p:nvPr>
        </p:nvSpPr>
        <p:spPr/>
        <p:txBody>
          <a:bodyPr>
            <a:normAutofit lnSpcReduction="10000"/>
          </a:bodyPr>
          <a:lstStyle/>
          <a:p>
            <a:r>
              <a:rPr lang="es-ES" dirty="0"/>
              <a:t>Existen varios descuentos legales que se deben considerar al pagar una remuneración :</a:t>
            </a:r>
          </a:p>
          <a:p>
            <a:endParaRPr lang="es-ES" dirty="0"/>
          </a:p>
          <a:p>
            <a:r>
              <a:rPr lang="es-ES" sz="2400" dirty="0"/>
              <a:t>Cotización Previsional AFP (Sistema de Pensiones)</a:t>
            </a:r>
          </a:p>
          <a:p>
            <a:r>
              <a:rPr lang="es-ES" sz="2400" dirty="0"/>
              <a:t>Cotización del plan de Salud </a:t>
            </a:r>
          </a:p>
          <a:p>
            <a:r>
              <a:rPr lang="es-ES" sz="2400" dirty="0"/>
              <a:t>Seguro de Cesantía (AFC)</a:t>
            </a:r>
          </a:p>
          <a:p>
            <a:r>
              <a:rPr lang="es-ES" sz="2400" dirty="0"/>
              <a:t>Cuenta de Ahorro Voluntario y Ahorro Previsional Voluntario (“Cuenta Dos y APV)</a:t>
            </a:r>
          </a:p>
          <a:p>
            <a:r>
              <a:rPr lang="es-ES" sz="2400" dirty="0"/>
              <a:t>Impuesto sobre la renta o descuentos tributarios </a:t>
            </a:r>
            <a:endParaRPr lang="es-CL" sz="2400" dirty="0"/>
          </a:p>
        </p:txBody>
      </p:sp>
    </p:spTree>
    <p:extLst>
      <p:ext uri="{BB962C8B-B14F-4D97-AF65-F5344CB8AC3E}">
        <p14:creationId xmlns:p14="http://schemas.microsoft.com/office/powerpoint/2010/main" val="356725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592096-5BAB-0687-F9CE-D74F04FEEAA8}"/>
              </a:ext>
            </a:extLst>
          </p:cNvPr>
          <p:cNvSpPr>
            <a:spLocks noGrp="1"/>
          </p:cNvSpPr>
          <p:nvPr>
            <p:ph type="title"/>
          </p:nvPr>
        </p:nvSpPr>
        <p:spPr/>
        <p:txBody>
          <a:bodyPr/>
          <a:lstStyle/>
          <a:p>
            <a:r>
              <a:rPr lang="es-ES" dirty="0"/>
              <a:t>Cotización previsional afp</a:t>
            </a:r>
            <a:endParaRPr lang="es-CL" dirty="0"/>
          </a:p>
        </p:txBody>
      </p:sp>
      <p:sp>
        <p:nvSpPr>
          <p:cNvPr id="3" name="Marcador de contenido 2">
            <a:extLst>
              <a:ext uri="{FF2B5EF4-FFF2-40B4-BE49-F238E27FC236}">
                <a16:creationId xmlns:a16="http://schemas.microsoft.com/office/drawing/2014/main" id="{94B737D0-C037-8C80-870C-16DD54B1BCA4}"/>
              </a:ext>
            </a:extLst>
          </p:cNvPr>
          <p:cNvSpPr>
            <a:spLocks noGrp="1"/>
          </p:cNvSpPr>
          <p:nvPr>
            <p:ph idx="1"/>
          </p:nvPr>
        </p:nvSpPr>
        <p:spPr/>
        <p:txBody>
          <a:bodyPr/>
          <a:lstStyle/>
          <a:p>
            <a:r>
              <a:rPr lang="es-ES" sz="2800" dirty="0"/>
              <a:t>Esta cotización al 13% de la remuneración imponible. Por el contrario, cada administradora, escogida por el trabajador, puede fijar una cotización adicional</a:t>
            </a:r>
          </a:p>
          <a:p>
            <a:pPr marL="0" indent="0">
              <a:buNone/>
            </a:pPr>
            <a:endParaRPr lang="es-CL" dirty="0"/>
          </a:p>
        </p:txBody>
      </p:sp>
    </p:spTree>
    <p:extLst>
      <p:ext uri="{BB962C8B-B14F-4D97-AF65-F5344CB8AC3E}">
        <p14:creationId xmlns:p14="http://schemas.microsoft.com/office/powerpoint/2010/main" val="3418492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5A6185-2CF0-4EC0-EBB7-C47D9DD34D47}"/>
              </a:ext>
            </a:extLst>
          </p:cNvPr>
          <p:cNvSpPr>
            <a:spLocks noGrp="1"/>
          </p:cNvSpPr>
          <p:nvPr>
            <p:ph type="title"/>
          </p:nvPr>
        </p:nvSpPr>
        <p:spPr/>
        <p:txBody>
          <a:bodyPr/>
          <a:lstStyle/>
          <a:p>
            <a:r>
              <a:rPr lang="es-ES" dirty="0"/>
              <a:t>Cotización del plan de salud </a:t>
            </a:r>
            <a:endParaRPr lang="es-CL" dirty="0"/>
          </a:p>
        </p:txBody>
      </p:sp>
      <p:sp>
        <p:nvSpPr>
          <p:cNvPr id="3" name="Marcador de contenido 2">
            <a:extLst>
              <a:ext uri="{FF2B5EF4-FFF2-40B4-BE49-F238E27FC236}">
                <a16:creationId xmlns:a16="http://schemas.microsoft.com/office/drawing/2014/main" id="{47F86214-355E-BD07-89AB-A9879CD6A16A}"/>
              </a:ext>
            </a:extLst>
          </p:cNvPr>
          <p:cNvSpPr>
            <a:spLocks noGrp="1"/>
          </p:cNvSpPr>
          <p:nvPr>
            <p:ph idx="1"/>
          </p:nvPr>
        </p:nvSpPr>
        <p:spPr/>
        <p:txBody>
          <a:bodyPr>
            <a:normAutofit/>
          </a:bodyPr>
          <a:lstStyle/>
          <a:p>
            <a:r>
              <a:rPr lang="es-ES" sz="3200" dirty="0"/>
              <a:t>La cotización del Plan de Salud, establecido por Ley, el porcentaje mínimo a descontar es de 7% de la remuneración imponible. Dependiendo de lo que elija el trabajador, el seguro de salud será publico o privado.</a:t>
            </a:r>
            <a:endParaRPr lang="es-CL" sz="3200" dirty="0"/>
          </a:p>
        </p:txBody>
      </p:sp>
    </p:spTree>
    <p:extLst>
      <p:ext uri="{BB962C8B-B14F-4D97-AF65-F5344CB8AC3E}">
        <p14:creationId xmlns:p14="http://schemas.microsoft.com/office/powerpoint/2010/main" val="308189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F0FBEC-9AD7-7250-EC62-CB780CF8BBD2}"/>
              </a:ext>
            </a:extLst>
          </p:cNvPr>
          <p:cNvSpPr>
            <a:spLocks noGrp="1"/>
          </p:cNvSpPr>
          <p:nvPr>
            <p:ph type="title"/>
          </p:nvPr>
        </p:nvSpPr>
        <p:spPr/>
        <p:txBody>
          <a:bodyPr>
            <a:normAutofit/>
          </a:bodyPr>
          <a:lstStyle/>
          <a:p>
            <a:r>
              <a:rPr lang="es-ES" sz="4000" dirty="0"/>
              <a:t>Cuenta de ahorro voluntario “cuenta dos” y ahorro previsional voluntario</a:t>
            </a:r>
            <a:endParaRPr lang="es-CL" sz="4000" dirty="0"/>
          </a:p>
        </p:txBody>
      </p:sp>
      <p:sp>
        <p:nvSpPr>
          <p:cNvPr id="3" name="Marcador de contenido 2">
            <a:extLst>
              <a:ext uri="{FF2B5EF4-FFF2-40B4-BE49-F238E27FC236}">
                <a16:creationId xmlns:a16="http://schemas.microsoft.com/office/drawing/2014/main" id="{105286E8-A34E-8204-B888-88BE5A6C797F}"/>
              </a:ext>
            </a:extLst>
          </p:cNvPr>
          <p:cNvSpPr>
            <a:spLocks noGrp="1"/>
          </p:cNvSpPr>
          <p:nvPr>
            <p:ph idx="1"/>
          </p:nvPr>
        </p:nvSpPr>
        <p:spPr/>
        <p:txBody>
          <a:bodyPr>
            <a:normAutofit/>
          </a:bodyPr>
          <a:lstStyle/>
          <a:p>
            <a:r>
              <a:rPr lang="es-ES" sz="3200" dirty="0"/>
              <a:t>Conocida como un complemento de la cuenta obligatoria de la AFP, la “Cuenta Dos” es una fuente de ahorro adicional para los afiliados</a:t>
            </a:r>
          </a:p>
          <a:p>
            <a:r>
              <a:rPr lang="es-ES" sz="3200" dirty="0"/>
              <a:t>También existe la APV, independiente de la cuenta de capitalización individual obligatoria, que aumenta el monto de la pensión o compensa periodos no cotizados </a:t>
            </a:r>
            <a:endParaRPr lang="es-CL" sz="3200" dirty="0"/>
          </a:p>
        </p:txBody>
      </p:sp>
    </p:spTree>
    <p:extLst>
      <p:ext uri="{BB962C8B-B14F-4D97-AF65-F5344CB8AC3E}">
        <p14:creationId xmlns:p14="http://schemas.microsoft.com/office/powerpoint/2010/main" val="3751100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97367-41AE-87C0-C8D1-A2C86D4505D9}"/>
              </a:ext>
            </a:extLst>
          </p:cNvPr>
          <p:cNvSpPr>
            <a:spLocks noGrp="1"/>
          </p:cNvSpPr>
          <p:nvPr>
            <p:ph type="title"/>
          </p:nvPr>
        </p:nvSpPr>
        <p:spPr/>
        <p:txBody>
          <a:bodyPr/>
          <a:lstStyle/>
          <a:p>
            <a:r>
              <a:rPr lang="es-ES" dirty="0"/>
              <a:t>Seguro de cesantía </a:t>
            </a:r>
            <a:endParaRPr lang="es-CL" dirty="0"/>
          </a:p>
        </p:txBody>
      </p:sp>
      <p:sp>
        <p:nvSpPr>
          <p:cNvPr id="3" name="Marcador de contenido 2">
            <a:extLst>
              <a:ext uri="{FF2B5EF4-FFF2-40B4-BE49-F238E27FC236}">
                <a16:creationId xmlns:a16="http://schemas.microsoft.com/office/drawing/2014/main" id="{178B80C7-1C0F-F6BA-B77D-E35FB25678AF}"/>
              </a:ext>
            </a:extLst>
          </p:cNvPr>
          <p:cNvSpPr>
            <a:spLocks noGrp="1"/>
          </p:cNvSpPr>
          <p:nvPr>
            <p:ph idx="1"/>
          </p:nvPr>
        </p:nvSpPr>
        <p:spPr/>
        <p:txBody>
          <a:bodyPr>
            <a:normAutofit/>
          </a:bodyPr>
          <a:lstStyle/>
          <a:p>
            <a:r>
              <a:rPr lang="es-ES" sz="3200" dirty="0"/>
              <a:t>Se trata de un fondo de protección económica en caso de situación de desempleo.</a:t>
            </a:r>
          </a:p>
          <a:p>
            <a:r>
              <a:rPr lang="es-ES" sz="3200" dirty="0"/>
              <a:t>Corresponde al 0,6% de la base imponible.</a:t>
            </a:r>
            <a:endParaRPr lang="es-CL" sz="3200" dirty="0"/>
          </a:p>
        </p:txBody>
      </p:sp>
    </p:spTree>
    <p:extLst>
      <p:ext uri="{BB962C8B-B14F-4D97-AF65-F5344CB8AC3E}">
        <p14:creationId xmlns:p14="http://schemas.microsoft.com/office/powerpoint/2010/main" val="3033234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6552A-24C8-E262-C51F-8D543CE38CEB}"/>
              </a:ext>
            </a:extLst>
          </p:cNvPr>
          <p:cNvSpPr>
            <a:spLocks noGrp="1"/>
          </p:cNvSpPr>
          <p:nvPr>
            <p:ph type="title"/>
          </p:nvPr>
        </p:nvSpPr>
        <p:spPr/>
        <p:txBody>
          <a:bodyPr/>
          <a:lstStyle/>
          <a:p>
            <a:r>
              <a:rPr lang="es-ES" dirty="0"/>
              <a:t>Impuesto sobre la renta o descuentos tributarios</a:t>
            </a:r>
            <a:endParaRPr lang="es-CL" dirty="0"/>
          </a:p>
        </p:txBody>
      </p:sp>
      <p:sp>
        <p:nvSpPr>
          <p:cNvPr id="3" name="Marcador de contenido 2">
            <a:extLst>
              <a:ext uri="{FF2B5EF4-FFF2-40B4-BE49-F238E27FC236}">
                <a16:creationId xmlns:a16="http://schemas.microsoft.com/office/drawing/2014/main" id="{B5ACBF30-51A3-FCBE-F9B4-E3E7842E3A35}"/>
              </a:ext>
            </a:extLst>
          </p:cNvPr>
          <p:cNvSpPr>
            <a:spLocks noGrp="1"/>
          </p:cNvSpPr>
          <p:nvPr>
            <p:ph idx="1"/>
          </p:nvPr>
        </p:nvSpPr>
        <p:spPr/>
        <p:txBody>
          <a:bodyPr>
            <a:normAutofit/>
          </a:bodyPr>
          <a:lstStyle/>
          <a:p>
            <a:r>
              <a:rPr lang="es-ES" sz="3200" dirty="0"/>
              <a:t>Este descuento solo corresponde a los trabajadores que perciben mas de 13,5 UTM.</a:t>
            </a:r>
          </a:p>
          <a:p>
            <a:r>
              <a:rPr lang="es-ES" sz="3200" dirty="0"/>
              <a:t>Se aplica una vez descontadas las cotizaciones de AFP,  Salud y cualquier ingreso considerado “no remunerable”</a:t>
            </a:r>
            <a:endParaRPr lang="es-CL" sz="3200" dirty="0"/>
          </a:p>
        </p:txBody>
      </p:sp>
    </p:spTree>
    <p:extLst>
      <p:ext uri="{BB962C8B-B14F-4D97-AF65-F5344CB8AC3E}">
        <p14:creationId xmlns:p14="http://schemas.microsoft.com/office/powerpoint/2010/main" val="241831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F5B3E-785B-28B2-AFDF-85B447FFDF1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F6228E7-20D8-ED24-36BC-8C018EAA7C1E}"/>
              </a:ext>
            </a:extLst>
          </p:cNvPr>
          <p:cNvSpPr>
            <a:spLocks noGrp="1"/>
          </p:cNvSpPr>
          <p:nvPr>
            <p:ph type="title"/>
          </p:nvPr>
        </p:nvSpPr>
        <p:spPr/>
        <p:txBody>
          <a:bodyPr/>
          <a:lstStyle/>
          <a:p>
            <a:pPr algn="ctr"/>
            <a:r>
              <a:rPr lang="es-ES" dirty="0"/>
              <a:t>¿Qué es una liquidación de sueldo?</a:t>
            </a:r>
            <a:endParaRPr lang="es-CL" dirty="0"/>
          </a:p>
        </p:txBody>
      </p:sp>
      <p:sp>
        <p:nvSpPr>
          <p:cNvPr id="5" name="Marcador de contenido 4">
            <a:extLst>
              <a:ext uri="{FF2B5EF4-FFF2-40B4-BE49-F238E27FC236}">
                <a16:creationId xmlns:a16="http://schemas.microsoft.com/office/drawing/2014/main" id="{91B8EB90-1D57-DE79-2986-746DBD346DB8}"/>
              </a:ext>
            </a:extLst>
          </p:cNvPr>
          <p:cNvSpPr>
            <a:spLocks noGrp="1"/>
          </p:cNvSpPr>
          <p:nvPr>
            <p:ph idx="1"/>
          </p:nvPr>
        </p:nvSpPr>
        <p:spPr/>
        <p:txBody>
          <a:bodyPr/>
          <a:lstStyle/>
          <a:p>
            <a:endParaRPr lang="es-CL" dirty="0"/>
          </a:p>
        </p:txBody>
      </p:sp>
    </p:spTree>
    <p:extLst>
      <p:ext uri="{BB962C8B-B14F-4D97-AF65-F5344CB8AC3E}">
        <p14:creationId xmlns:p14="http://schemas.microsoft.com/office/powerpoint/2010/main" val="3593099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C87CE-FA2F-434D-B896-923209E244AE}"/>
              </a:ext>
            </a:extLst>
          </p:cNvPr>
          <p:cNvSpPr>
            <a:spLocks noGrp="1"/>
          </p:cNvSpPr>
          <p:nvPr>
            <p:ph type="title"/>
          </p:nvPr>
        </p:nvSpPr>
        <p:spPr/>
        <p:txBody>
          <a:bodyPr/>
          <a:lstStyle/>
          <a:p>
            <a:r>
              <a:rPr lang="es-ES" dirty="0"/>
              <a:t>¿cómo calcular la liquidación de sueldo?</a:t>
            </a:r>
            <a:endParaRPr lang="es-CL" dirty="0"/>
          </a:p>
        </p:txBody>
      </p:sp>
      <p:sp>
        <p:nvSpPr>
          <p:cNvPr id="5" name="Marcador de contenido 4">
            <a:extLst>
              <a:ext uri="{FF2B5EF4-FFF2-40B4-BE49-F238E27FC236}">
                <a16:creationId xmlns:a16="http://schemas.microsoft.com/office/drawing/2014/main" id="{AC33C0EC-8694-299E-CF1D-F325AA360C50}"/>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3825261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8639C-FFA0-A328-D095-41F43F441BF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B23C813-4CE4-B74B-DFA4-78DF0F5A99BB}"/>
              </a:ext>
            </a:extLst>
          </p:cNvPr>
          <p:cNvSpPr>
            <a:spLocks noGrp="1"/>
          </p:cNvSpPr>
          <p:nvPr>
            <p:ph type="title"/>
          </p:nvPr>
        </p:nvSpPr>
        <p:spPr/>
        <p:txBody>
          <a:bodyPr/>
          <a:lstStyle/>
          <a:p>
            <a:r>
              <a:rPr lang="es-ES" dirty="0"/>
              <a:t>¿cómo calcular la liquidación de sueldo?</a:t>
            </a:r>
            <a:endParaRPr lang="es-CL" dirty="0"/>
          </a:p>
        </p:txBody>
      </p:sp>
      <p:sp>
        <p:nvSpPr>
          <p:cNvPr id="3" name="Marcador de contenido 2">
            <a:extLst>
              <a:ext uri="{FF2B5EF4-FFF2-40B4-BE49-F238E27FC236}">
                <a16:creationId xmlns:a16="http://schemas.microsoft.com/office/drawing/2014/main" id="{F70F7D3A-5DD5-24AA-943D-0097CB03A043}"/>
              </a:ext>
            </a:extLst>
          </p:cNvPr>
          <p:cNvSpPr>
            <a:spLocks noGrp="1"/>
          </p:cNvSpPr>
          <p:nvPr>
            <p:ph idx="1"/>
          </p:nvPr>
        </p:nvSpPr>
        <p:spPr/>
        <p:txBody>
          <a:bodyPr>
            <a:normAutofit/>
          </a:bodyPr>
          <a:lstStyle/>
          <a:p>
            <a:r>
              <a:rPr lang="es-ES" sz="3600" dirty="0"/>
              <a:t>Para calcular la liquidación de sueldo se debe hacer lo siguiente:</a:t>
            </a:r>
          </a:p>
          <a:p>
            <a:r>
              <a:rPr lang="es-ES" sz="3600" dirty="0"/>
              <a:t>Totaliza los haberes percibidos por el trabajador </a:t>
            </a:r>
          </a:p>
          <a:p>
            <a:r>
              <a:rPr lang="es-ES" sz="3600" dirty="0"/>
              <a:t>Aplica las deducciones de ley </a:t>
            </a:r>
          </a:p>
          <a:p>
            <a:r>
              <a:rPr lang="es-ES" sz="3600" dirty="0"/>
              <a:t>Aplica los descuentos adicionales </a:t>
            </a:r>
            <a:endParaRPr lang="es-CL" sz="3600" dirty="0"/>
          </a:p>
        </p:txBody>
      </p:sp>
    </p:spTree>
    <p:extLst>
      <p:ext uri="{BB962C8B-B14F-4D97-AF65-F5344CB8AC3E}">
        <p14:creationId xmlns:p14="http://schemas.microsoft.com/office/powerpoint/2010/main" val="2133375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692D12-70E4-04D5-57E6-B37960EB31DA}"/>
              </a:ext>
            </a:extLst>
          </p:cNvPr>
          <p:cNvSpPr>
            <a:spLocks noGrp="1"/>
          </p:cNvSpPr>
          <p:nvPr>
            <p:ph type="title"/>
          </p:nvPr>
        </p:nvSpPr>
        <p:spPr/>
        <p:txBody>
          <a:bodyPr/>
          <a:lstStyle/>
          <a:p>
            <a:r>
              <a:rPr lang="es-ES" dirty="0"/>
              <a:t>Haberes percibidos por el trabajador</a:t>
            </a:r>
            <a:endParaRPr lang="es-CL" dirty="0"/>
          </a:p>
        </p:txBody>
      </p:sp>
      <p:sp>
        <p:nvSpPr>
          <p:cNvPr id="3" name="Marcador de contenido 2">
            <a:extLst>
              <a:ext uri="{FF2B5EF4-FFF2-40B4-BE49-F238E27FC236}">
                <a16:creationId xmlns:a16="http://schemas.microsoft.com/office/drawing/2014/main" id="{187FD167-6295-1053-A957-256E071E3836}"/>
              </a:ext>
            </a:extLst>
          </p:cNvPr>
          <p:cNvSpPr>
            <a:spLocks noGrp="1"/>
          </p:cNvSpPr>
          <p:nvPr>
            <p:ph idx="1"/>
          </p:nvPr>
        </p:nvSpPr>
        <p:spPr/>
        <p:txBody>
          <a:bodyPr>
            <a:normAutofit/>
          </a:bodyPr>
          <a:lstStyle/>
          <a:p>
            <a:r>
              <a:rPr lang="es-ES" sz="3600" dirty="0"/>
              <a:t>Determina los ingresos imponibles y no imponibles que percibieron los empleados durante el periodo a liquidar</a:t>
            </a:r>
            <a:endParaRPr lang="es-CL" sz="3600" dirty="0"/>
          </a:p>
        </p:txBody>
      </p:sp>
    </p:spTree>
    <p:extLst>
      <p:ext uri="{BB962C8B-B14F-4D97-AF65-F5344CB8AC3E}">
        <p14:creationId xmlns:p14="http://schemas.microsoft.com/office/powerpoint/2010/main" val="1810991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A2B5D2-12AE-ED37-EBF4-3FCCEA172B2F}"/>
              </a:ext>
            </a:extLst>
          </p:cNvPr>
          <p:cNvSpPr>
            <a:spLocks noGrp="1"/>
          </p:cNvSpPr>
          <p:nvPr>
            <p:ph type="title"/>
          </p:nvPr>
        </p:nvSpPr>
        <p:spPr/>
        <p:txBody>
          <a:bodyPr/>
          <a:lstStyle/>
          <a:p>
            <a:r>
              <a:rPr lang="es-ES" dirty="0"/>
              <a:t>Aplica las deducciones de ley</a:t>
            </a:r>
            <a:endParaRPr lang="es-CL" dirty="0"/>
          </a:p>
        </p:txBody>
      </p:sp>
      <p:sp>
        <p:nvSpPr>
          <p:cNvPr id="3" name="Marcador de contenido 2">
            <a:extLst>
              <a:ext uri="{FF2B5EF4-FFF2-40B4-BE49-F238E27FC236}">
                <a16:creationId xmlns:a16="http://schemas.microsoft.com/office/drawing/2014/main" id="{F874D97D-D3D5-26FC-D2C8-34F095CFFD8D}"/>
              </a:ext>
            </a:extLst>
          </p:cNvPr>
          <p:cNvSpPr>
            <a:spLocks noGrp="1"/>
          </p:cNvSpPr>
          <p:nvPr>
            <p:ph idx="1"/>
          </p:nvPr>
        </p:nvSpPr>
        <p:spPr/>
        <p:txBody>
          <a:bodyPr>
            <a:normAutofit/>
          </a:bodyPr>
          <a:lstStyle/>
          <a:p>
            <a:r>
              <a:rPr lang="es-ES" sz="3600" dirty="0"/>
              <a:t>Deducir de los haberes imponibles, los impuestos que los graven y las cotizaciones previsionales </a:t>
            </a:r>
            <a:endParaRPr lang="es-CL" sz="3600" dirty="0"/>
          </a:p>
        </p:txBody>
      </p:sp>
    </p:spTree>
    <p:extLst>
      <p:ext uri="{BB962C8B-B14F-4D97-AF65-F5344CB8AC3E}">
        <p14:creationId xmlns:p14="http://schemas.microsoft.com/office/powerpoint/2010/main" val="229590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B6D79E-F5DC-1FAA-CDB5-10385346CC91}"/>
              </a:ext>
            </a:extLst>
          </p:cNvPr>
          <p:cNvSpPr>
            <a:spLocks noGrp="1"/>
          </p:cNvSpPr>
          <p:nvPr>
            <p:ph type="title"/>
          </p:nvPr>
        </p:nvSpPr>
        <p:spPr/>
        <p:txBody>
          <a:bodyPr/>
          <a:lstStyle/>
          <a:p>
            <a:r>
              <a:rPr lang="es-ES" dirty="0"/>
              <a:t>Aplica los descuentos adicionales </a:t>
            </a:r>
            <a:endParaRPr lang="es-CL" dirty="0"/>
          </a:p>
        </p:txBody>
      </p:sp>
      <p:sp>
        <p:nvSpPr>
          <p:cNvPr id="3" name="Marcador de contenido 2">
            <a:extLst>
              <a:ext uri="{FF2B5EF4-FFF2-40B4-BE49-F238E27FC236}">
                <a16:creationId xmlns:a16="http://schemas.microsoft.com/office/drawing/2014/main" id="{60BC0E57-8BBA-3538-23FD-5E2D5A472E48}"/>
              </a:ext>
            </a:extLst>
          </p:cNvPr>
          <p:cNvSpPr>
            <a:spLocks noGrp="1"/>
          </p:cNvSpPr>
          <p:nvPr>
            <p:ph idx="1"/>
          </p:nvPr>
        </p:nvSpPr>
        <p:spPr/>
        <p:txBody>
          <a:bodyPr>
            <a:normAutofit/>
          </a:bodyPr>
          <a:lstStyle/>
          <a:p>
            <a:r>
              <a:rPr lang="es-ES" sz="2800" dirty="0"/>
              <a:t>Una vez realizadas las deducciones de ley a los haberes imponibles, debes sumarles el total de los haberes no imponibles. Al monto obtenido le aplicas los descuentos pertinentes, como los relacionados con prestamos.</a:t>
            </a:r>
            <a:endParaRPr lang="es-CL" sz="2800" dirty="0"/>
          </a:p>
        </p:txBody>
      </p:sp>
    </p:spTree>
    <p:extLst>
      <p:ext uri="{BB962C8B-B14F-4D97-AF65-F5344CB8AC3E}">
        <p14:creationId xmlns:p14="http://schemas.microsoft.com/office/powerpoint/2010/main" val="4071640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33AF5E-66D2-4106-F4CD-A879795ADC3A}"/>
              </a:ext>
            </a:extLst>
          </p:cNvPr>
          <p:cNvSpPr>
            <a:spLocks noGrp="1"/>
          </p:cNvSpPr>
          <p:nvPr>
            <p:ph type="title"/>
          </p:nvPr>
        </p:nvSpPr>
        <p:spPr/>
        <p:txBody>
          <a:bodyPr/>
          <a:lstStyle/>
          <a:p>
            <a:r>
              <a:rPr lang="es-ES" dirty="0"/>
              <a:t>¿Qué son los haberes imponibles?</a:t>
            </a:r>
            <a:endParaRPr lang="es-CL" dirty="0"/>
          </a:p>
        </p:txBody>
      </p:sp>
      <p:sp>
        <p:nvSpPr>
          <p:cNvPr id="5" name="Marcador de contenido 4">
            <a:extLst>
              <a:ext uri="{FF2B5EF4-FFF2-40B4-BE49-F238E27FC236}">
                <a16:creationId xmlns:a16="http://schemas.microsoft.com/office/drawing/2014/main" id="{3CA83F2F-9E52-752C-9954-04B22E57848E}"/>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2148365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4965A-38C1-D0CE-8B92-01F7C6AAE77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FFDA4B0-CBF8-8A15-748C-64F231F43DFA}"/>
              </a:ext>
            </a:extLst>
          </p:cNvPr>
          <p:cNvSpPr>
            <a:spLocks noGrp="1"/>
          </p:cNvSpPr>
          <p:nvPr>
            <p:ph type="title"/>
          </p:nvPr>
        </p:nvSpPr>
        <p:spPr/>
        <p:txBody>
          <a:bodyPr/>
          <a:lstStyle/>
          <a:p>
            <a:r>
              <a:rPr lang="es-ES" dirty="0"/>
              <a:t>¿Qué son los haberes imponibles?</a:t>
            </a:r>
            <a:endParaRPr lang="es-CL" dirty="0"/>
          </a:p>
        </p:txBody>
      </p:sp>
      <p:sp>
        <p:nvSpPr>
          <p:cNvPr id="3" name="Marcador de contenido 2">
            <a:extLst>
              <a:ext uri="{FF2B5EF4-FFF2-40B4-BE49-F238E27FC236}">
                <a16:creationId xmlns:a16="http://schemas.microsoft.com/office/drawing/2014/main" id="{F672B39A-E024-91F5-D3B6-E5B098B0EA7D}"/>
              </a:ext>
            </a:extLst>
          </p:cNvPr>
          <p:cNvSpPr>
            <a:spLocks noGrp="1"/>
          </p:cNvSpPr>
          <p:nvPr>
            <p:ph idx="1"/>
          </p:nvPr>
        </p:nvSpPr>
        <p:spPr>
          <a:xfrm>
            <a:off x="1251678" y="2035277"/>
            <a:ext cx="10178322" cy="4440338"/>
          </a:xfrm>
        </p:spPr>
        <p:txBody>
          <a:bodyPr>
            <a:normAutofit/>
          </a:bodyPr>
          <a:lstStyle/>
          <a:p>
            <a:r>
              <a:rPr lang="es-ES" dirty="0"/>
              <a:t>Los haberes imponibles son aquellos ingresos que están sujetos al pago de impuestos, en este caso, el impuesto a la renta. En otras palabras, son las remuneraciones que los trabajadores reciben por su trabajo y que se consideran como renta gravada por el estado. Para efectos tributarios, se consideran haberes imponibles todos los ingresos percibidos por el trabajador, entre ellos se encuentran:</a:t>
            </a:r>
          </a:p>
          <a:p>
            <a:r>
              <a:rPr lang="es-ES" dirty="0"/>
              <a:t>Sueldo </a:t>
            </a:r>
          </a:p>
          <a:p>
            <a:r>
              <a:rPr lang="es-ES" dirty="0"/>
              <a:t>Sobresueldo u horas extraordinarias </a:t>
            </a:r>
          </a:p>
          <a:p>
            <a:r>
              <a:rPr lang="es-ES" dirty="0"/>
              <a:t>Comisiones</a:t>
            </a:r>
          </a:p>
          <a:p>
            <a:r>
              <a:rPr lang="es-ES" dirty="0"/>
              <a:t>Gratificaciones </a:t>
            </a:r>
          </a:p>
          <a:p>
            <a:r>
              <a:rPr lang="es-ES" dirty="0"/>
              <a:t>Bonos </a:t>
            </a:r>
          </a:p>
          <a:p>
            <a:r>
              <a:rPr lang="es-ES" dirty="0"/>
              <a:t>Semana corrida</a:t>
            </a:r>
            <a:endParaRPr lang="es-CL" dirty="0"/>
          </a:p>
        </p:txBody>
      </p:sp>
    </p:spTree>
    <p:extLst>
      <p:ext uri="{BB962C8B-B14F-4D97-AF65-F5344CB8AC3E}">
        <p14:creationId xmlns:p14="http://schemas.microsoft.com/office/powerpoint/2010/main" val="2582874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69FFFB-5CD5-3664-6978-F19762872AB0}"/>
              </a:ext>
            </a:extLst>
          </p:cNvPr>
          <p:cNvSpPr>
            <a:spLocks noGrp="1"/>
          </p:cNvSpPr>
          <p:nvPr>
            <p:ph type="title"/>
          </p:nvPr>
        </p:nvSpPr>
        <p:spPr/>
        <p:txBody>
          <a:bodyPr/>
          <a:lstStyle/>
          <a:p>
            <a:r>
              <a:rPr lang="es-ES" dirty="0"/>
              <a:t>¿qué son haberes imponibles?</a:t>
            </a:r>
            <a:endParaRPr lang="es-CL" dirty="0"/>
          </a:p>
        </p:txBody>
      </p:sp>
      <p:sp>
        <p:nvSpPr>
          <p:cNvPr id="5" name="Marcador de contenido 4">
            <a:extLst>
              <a:ext uri="{FF2B5EF4-FFF2-40B4-BE49-F238E27FC236}">
                <a16:creationId xmlns:a16="http://schemas.microsoft.com/office/drawing/2014/main" id="{506FCF84-6E53-F4E9-39E6-8C1FE3208715}"/>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666789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69393-BA05-ACA7-AB77-046583AE4B3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FC4C7E3-63DE-D5B4-BAD5-28B26F5E4812}"/>
              </a:ext>
            </a:extLst>
          </p:cNvPr>
          <p:cNvSpPr>
            <a:spLocks noGrp="1"/>
          </p:cNvSpPr>
          <p:nvPr>
            <p:ph type="title"/>
          </p:nvPr>
        </p:nvSpPr>
        <p:spPr/>
        <p:txBody>
          <a:bodyPr/>
          <a:lstStyle/>
          <a:p>
            <a:r>
              <a:rPr lang="es-ES" dirty="0"/>
              <a:t>¿qué son haberes imponibles?</a:t>
            </a:r>
            <a:endParaRPr lang="es-CL" dirty="0"/>
          </a:p>
        </p:txBody>
      </p:sp>
      <p:sp>
        <p:nvSpPr>
          <p:cNvPr id="3" name="Marcador de contenido 2">
            <a:extLst>
              <a:ext uri="{FF2B5EF4-FFF2-40B4-BE49-F238E27FC236}">
                <a16:creationId xmlns:a16="http://schemas.microsoft.com/office/drawing/2014/main" id="{4A71E3D1-2B5D-7191-2BFB-249F84057406}"/>
              </a:ext>
            </a:extLst>
          </p:cNvPr>
          <p:cNvSpPr>
            <a:spLocks noGrp="1"/>
          </p:cNvSpPr>
          <p:nvPr>
            <p:ph idx="1"/>
          </p:nvPr>
        </p:nvSpPr>
        <p:spPr/>
        <p:txBody>
          <a:bodyPr>
            <a:normAutofit/>
          </a:bodyPr>
          <a:lstStyle/>
          <a:p>
            <a:r>
              <a:rPr lang="es-ES" sz="3600" dirty="0"/>
              <a:t>Estas remuneraciones son afectos a cotizaciones previsionales: AFP, Salud y Seguro de Cesantía.</a:t>
            </a:r>
          </a:p>
          <a:p>
            <a:r>
              <a:rPr lang="es-ES" sz="3600" dirty="0"/>
              <a:t>Los cuales serán importantes a la hora de hacer el cálculo final de los haberes imponibles </a:t>
            </a:r>
            <a:endParaRPr lang="es-CL" sz="3600" dirty="0"/>
          </a:p>
        </p:txBody>
      </p:sp>
    </p:spTree>
    <p:extLst>
      <p:ext uri="{BB962C8B-B14F-4D97-AF65-F5344CB8AC3E}">
        <p14:creationId xmlns:p14="http://schemas.microsoft.com/office/powerpoint/2010/main" val="2952728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284A29-374F-18BC-A57C-20115E424BDF}"/>
              </a:ext>
            </a:extLst>
          </p:cNvPr>
          <p:cNvSpPr>
            <a:spLocks noGrp="1"/>
          </p:cNvSpPr>
          <p:nvPr>
            <p:ph type="title"/>
          </p:nvPr>
        </p:nvSpPr>
        <p:spPr/>
        <p:txBody>
          <a:bodyPr/>
          <a:lstStyle/>
          <a:p>
            <a:r>
              <a:rPr lang="es-ES" dirty="0"/>
              <a:t>¿qué son los haberes no imponibles? </a:t>
            </a:r>
            <a:endParaRPr lang="es-CL" dirty="0"/>
          </a:p>
        </p:txBody>
      </p:sp>
      <p:sp>
        <p:nvSpPr>
          <p:cNvPr id="5" name="Marcador de contenido 4">
            <a:extLst>
              <a:ext uri="{FF2B5EF4-FFF2-40B4-BE49-F238E27FC236}">
                <a16:creationId xmlns:a16="http://schemas.microsoft.com/office/drawing/2014/main" id="{B6B9B48C-2370-6718-926B-2CCC2ECEF457}"/>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248211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10DFB-1A93-3F45-0915-E64ADFD83EC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48C4BAE-ADF5-4490-E04B-C21A82039EDA}"/>
              </a:ext>
            </a:extLst>
          </p:cNvPr>
          <p:cNvSpPr>
            <a:spLocks noGrp="1"/>
          </p:cNvSpPr>
          <p:nvPr>
            <p:ph type="title"/>
          </p:nvPr>
        </p:nvSpPr>
        <p:spPr/>
        <p:txBody>
          <a:bodyPr/>
          <a:lstStyle/>
          <a:p>
            <a:pPr algn="ctr"/>
            <a:r>
              <a:rPr lang="es-ES" dirty="0"/>
              <a:t>¿Qué es una liquidación de sueldo?</a:t>
            </a:r>
            <a:endParaRPr lang="es-CL" dirty="0"/>
          </a:p>
        </p:txBody>
      </p:sp>
      <p:sp>
        <p:nvSpPr>
          <p:cNvPr id="3" name="Marcador de contenido 2">
            <a:extLst>
              <a:ext uri="{FF2B5EF4-FFF2-40B4-BE49-F238E27FC236}">
                <a16:creationId xmlns:a16="http://schemas.microsoft.com/office/drawing/2014/main" id="{520FDE9F-96E1-0EB6-74B2-C70B7C6FEEE1}"/>
              </a:ext>
            </a:extLst>
          </p:cNvPr>
          <p:cNvSpPr>
            <a:spLocks noGrp="1"/>
          </p:cNvSpPr>
          <p:nvPr>
            <p:ph idx="1"/>
          </p:nvPr>
        </p:nvSpPr>
        <p:spPr/>
        <p:txBody>
          <a:bodyPr>
            <a:normAutofit/>
          </a:bodyPr>
          <a:lstStyle/>
          <a:p>
            <a:r>
              <a:rPr lang="es-ES" sz="3200" dirty="0"/>
              <a:t>Una liquidación de sueldo es un documento que detalla los ingresos y descuentos de un trabajador, y que acredita el pago de su sueldo. También se le conoce como recibo de sueldo, recibo de nomina o desprendible de nomina </a:t>
            </a:r>
            <a:endParaRPr lang="es-CL" sz="3200" dirty="0"/>
          </a:p>
        </p:txBody>
      </p:sp>
    </p:spTree>
    <p:extLst>
      <p:ext uri="{BB962C8B-B14F-4D97-AF65-F5344CB8AC3E}">
        <p14:creationId xmlns:p14="http://schemas.microsoft.com/office/powerpoint/2010/main" val="2459679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D0F6C-4E29-8884-59C0-0ABC5F0E4FE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D898281-A72F-D956-3496-EAEFFCDCF885}"/>
              </a:ext>
            </a:extLst>
          </p:cNvPr>
          <p:cNvSpPr>
            <a:spLocks noGrp="1"/>
          </p:cNvSpPr>
          <p:nvPr>
            <p:ph type="title"/>
          </p:nvPr>
        </p:nvSpPr>
        <p:spPr/>
        <p:txBody>
          <a:bodyPr/>
          <a:lstStyle/>
          <a:p>
            <a:r>
              <a:rPr lang="es-ES" dirty="0"/>
              <a:t>¿qué son los haberes no imponibles? </a:t>
            </a:r>
            <a:endParaRPr lang="es-CL" dirty="0"/>
          </a:p>
        </p:txBody>
      </p:sp>
      <p:sp>
        <p:nvSpPr>
          <p:cNvPr id="3" name="Marcador de contenido 2">
            <a:extLst>
              <a:ext uri="{FF2B5EF4-FFF2-40B4-BE49-F238E27FC236}">
                <a16:creationId xmlns:a16="http://schemas.microsoft.com/office/drawing/2014/main" id="{8656A27F-400E-2F75-2D25-E8542A41026B}"/>
              </a:ext>
            </a:extLst>
          </p:cNvPr>
          <p:cNvSpPr>
            <a:spLocks noGrp="1"/>
          </p:cNvSpPr>
          <p:nvPr>
            <p:ph idx="1"/>
          </p:nvPr>
        </p:nvSpPr>
        <p:spPr/>
        <p:txBody>
          <a:bodyPr>
            <a:noAutofit/>
          </a:bodyPr>
          <a:lstStyle/>
          <a:p>
            <a:r>
              <a:rPr lang="es-ES" sz="2400" dirty="0"/>
              <a:t>Los haberes no imponibles son aquellos ingresos que no están sujetos al pago de impuestos. Es decir, no son considerados como renta para efectos tributarios y, por lo tanto, no se incluyen en la base imponible del trabajador. Existen cuatro tipos de haberes no imponibles:</a:t>
            </a:r>
          </a:p>
          <a:p>
            <a:r>
              <a:rPr lang="es-ES" sz="2400" dirty="0"/>
              <a:t>Compensaciones </a:t>
            </a:r>
          </a:p>
          <a:p>
            <a:r>
              <a:rPr lang="es-ES" sz="2400" dirty="0"/>
              <a:t>Prestaciones de seguridad social</a:t>
            </a:r>
          </a:p>
          <a:p>
            <a:r>
              <a:rPr lang="es-ES" sz="2400" dirty="0"/>
              <a:t>Indemnizaciones </a:t>
            </a:r>
          </a:p>
          <a:p>
            <a:r>
              <a:rPr lang="es-ES" sz="2400" dirty="0"/>
              <a:t>Indemnizaciones por termino de contrato de trabajo</a:t>
            </a:r>
            <a:endParaRPr lang="es-CL" sz="2400" dirty="0"/>
          </a:p>
        </p:txBody>
      </p:sp>
    </p:spTree>
    <p:extLst>
      <p:ext uri="{BB962C8B-B14F-4D97-AF65-F5344CB8AC3E}">
        <p14:creationId xmlns:p14="http://schemas.microsoft.com/office/powerpoint/2010/main" val="1772342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CF1D7-C0B1-5E2A-CD1D-547B0EB21FED}"/>
              </a:ext>
            </a:extLst>
          </p:cNvPr>
          <p:cNvSpPr>
            <a:spLocks noGrp="1"/>
          </p:cNvSpPr>
          <p:nvPr>
            <p:ph type="title"/>
          </p:nvPr>
        </p:nvSpPr>
        <p:spPr/>
        <p:txBody>
          <a:bodyPr/>
          <a:lstStyle/>
          <a:p>
            <a:r>
              <a:rPr lang="es-ES" dirty="0"/>
              <a:t>Formato de liquidación de sueldo</a:t>
            </a:r>
            <a:endParaRPr lang="es-CL" dirty="0"/>
          </a:p>
        </p:txBody>
      </p:sp>
      <p:pic>
        <p:nvPicPr>
          <p:cNvPr id="5" name="Marcador de contenido 4">
            <a:extLst>
              <a:ext uri="{FF2B5EF4-FFF2-40B4-BE49-F238E27FC236}">
                <a16:creationId xmlns:a16="http://schemas.microsoft.com/office/drawing/2014/main" id="{91E24EF6-E63F-C7F3-5CC5-50C8BC20BDB7}"/>
              </a:ext>
            </a:extLst>
          </p:cNvPr>
          <p:cNvPicPr>
            <a:picLocks noGrp="1" noChangeAspect="1"/>
          </p:cNvPicPr>
          <p:nvPr>
            <p:ph idx="1"/>
          </p:nvPr>
        </p:nvPicPr>
        <p:blipFill>
          <a:blip r:embed="rId2"/>
          <a:stretch>
            <a:fillRect/>
          </a:stretch>
        </p:blipFill>
        <p:spPr>
          <a:xfrm>
            <a:off x="1917290" y="1874517"/>
            <a:ext cx="7831394" cy="4201818"/>
          </a:xfrm>
        </p:spPr>
      </p:pic>
    </p:spTree>
    <p:extLst>
      <p:ext uri="{BB962C8B-B14F-4D97-AF65-F5344CB8AC3E}">
        <p14:creationId xmlns:p14="http://schemas.microsoft.com/office/powerpoint/2010/main" val="381046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6DCF6-0D0D-8F8D-0CAB-3AA4164DDB5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CB3258F-DEFC-70A0-ED43-778CB8173CDC}"/>
              </a:ext>
            </a:extLst>
          </p:cNvPr>
          <p:cNvSpPr>
            <a:spLocks noGrp="1"/>
          </p:cNvSpPr>
          <p:nvPr>
            <p:ph type="title"/>
          </p:nvPr>
        </p:nvSpPr>
        <p:spPr/>
        <p:txBody>
          <a:bodyPr/>
          <a:lstStyle/>
          <a:p>
            <a:r>
              <a:rPr lang="es-ES" dirty="0"/>
              <a:t>Liquidación de sueldo </a:t>
            </a:r>
            <a:endParaRPr lang="es-CL" dirty="0"/>
          </a:p>
        </p:txBody>
      </p:sp>
      <p:sp>
        <p:nvSpPr>
          <p:cNvPr id="3" name="Marcador de contenido 2">
            <a:extLst>
              <a:ext uri="{FF2B5EF4-FFF2-40B4-BE49-F238E27FC236}">
                <a16:creationId xmlns:a16="http://schemas.microsoft.com/office/drawing/2014/main" id="{7AE97B0F-5E44-1D52-83D2-B799E4246F42}"/>
              </a:ext>
            </a:extLst>
          </p:cNvPr>
          <p:cNvSpPr>
            <a:spLocks noGrp="1"/>
          </p:cNvSpPr>
          <p:nvPr>
            <p:ph idx="1"/>
          </p:nvPr>
        </p:nvSpPr>
        <p:spPr/>
        <p:txBody>
          <a:bodyPr>
            <a:normAutofit/>
          </a:bodyPr>
          <a:lstStyle/>
          <a:p>
            <a:r>
              <a:rPr lang="es-ES" sz="2400" dirty="0"/>
              <a:t>¿Qué es? </a:t>
            </a:r>
          </a:p>
          <a:p>
            <a:r>
              <a:rPr lang="es-ES" sz="2400" dirty="0"/>
              <a:t>¿Qué incluye? </a:t>
            </a:r>
          </a:p>
          <a:p>
            <a:r>
              <a:rPr lang="es-ES" sz="2400" dirty="0"/>
              <a:t>¿Quién lo emite? </a:t>
            </a:r>
          </a:p>
          <a:p>
            <a:r>
              <a:rPr lang="es-ES" sz="2400" dirty="0"/>
              <a:t>¿Quién lo recibe? </a:t>
            </a:r>
          </a:p>
          <a:p>
            <a:r>
              <a:rPr lang="es-ES" sz="2400" dirty="0"/>
              <a:t>¿Para qué sirve? </a:t>
            </a:r>
            <a:endParaRPr lang="es-CL" sz="2400" dirty="0"/>
          </a:p>
        </p:txBody>
      </p:sp>
    </p:spTree>
    <p:extLst>
      <p:ext uri="{BB962C8B-B14F-4D97-AF65-F5344CB8AC3E}">
        <p14:creationId xmlns:p14="http://schemas.microsoft.com/office/powerpoint/2010/main" val="332109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370705-BE6D-35F1-C061-88D3F088DB52}"/>
              </a:ext>
            </a:extLst>
          </p:cNvPr>
          <p:cNvSpPr>
            <a:spLocks noGrp="1"/>
          </p:cNvSpPr>
          <p:nvPr>
            <p:ph type="title"/>
          </p:nvPr>
        </p:nvSpPr>
        <p:spPr/>
        <p:txBody>
          <a:bodyPr/>
          <a:lstStyle/>
          <a:p>
            <a:r>
              <a:rPr lang="es-ES" dirty="0"/>
              <a:t>Liquidación de sueldo </a:t>
            </a:r>
            <a:endParaRPr lang="es-CL" dirty="0"/>
          </a:p>
        </p:txBody>
      </p:sp>
      <p:sp>
        <p:nvSpPr>
          <p:cNvPr id="3" name="Marcador de contenido 2">
            <a:extLst>
              <a:ext uri="{FF2B5EF4-FFF2-40B4-BE49-F238E27FC236}">
                <a16:creationId xmlns:a16="http://schemas.microsoft.com/office/drawing/2014/main" id="{CBB46B1B-2988-B55D-46EE-17CFDE79EEB9}"/>
              </a:ext>
            </a:extLst>
          </p:cNvPr>
          <p:cNvSpPr>
            <a:spLocks noGrp="1"/>
          </p:cNvSpPr>
          <p:nvPr>
            <p:ph idx="1"/>
          </p:nvPr>
        </p:nvSpPr>
        <p:spPr/>
        <p:txBody>
          <a:bodyPr>
            <a:normAutofit/>
          </a:bodyPr>
          <a:lstStyle/>
          <a:p>
            <a:r>
              <a:rPr lang="es-ES" sz="2400" dirty="0"/>
              <a:t>¿Qué es?  Documento que acredita el pago del sueldo de un trabajador </a:t>
            </a:r>
          </a:p>
          <a:p>
            <a:r>
              <a:rPr lang="es-ES" sz="2400" dirty="0"/>
              <a:t>¿Qué incluye? Ingresos, descuentos legales, datos personales y de la empresa</a:t>
            </a:r>
          </a:p>
          <a:p>
            <a:r>
              <a:rPr lang="es-ES" sz="2400" dirty="0"/>
              <a:t>¿Quién lo emite? El empleador </a:t>
            </a:r>
          </a:p>
          <a:p>
            <a:r>
              <a:rPr lang="es-ES" sz="2400" dirty="0"/>
              <a:t>¿Quién lo recibe? El trabajador</a:t>
            </a:r>
          </a:p>
          <a:p>
            <a:r>
              <a:rPr lang="es-ES" sz="2400" dirty="0"/>
              <a:t>¿Para qué sirve? Certificar el cumplimiento de las obligaciones laborales y legales</a:t>
            </a:r>
            <a:endParaRPr lang="es-CL" sz="2400" dirty="0"/>
          </a:p>
        </p:txBody>
      </p:sp>
    </p:spTree>
    <p:extLst>
      <p:ext uri="{BB962C8B-B14F-4D97-AF65-F5344CB8AC3E}">
        <p14:creationId xmlns:p14="http://schemas.microsoft.com/office/powerpoint/2010/main" val="2736287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4DCC2-2365-EBA9-C7D5-E8D8C572784B}"/>
              </a:ext>
            </a:extLst>
          </p:cNvPr>
          <p:cNvSpPr>
            <a:spLocks noGrp="1"/>
          </p:cNvSpPr>
          <p:nvPr>
            <p:ph type="title"/>
          </p:nvPr>
        </p:nvSpPr>
        <p:spPr/>
        <p:txBody>
          <a:bodyPr/>
          <a:lstStyle/>
          <a:p>
            <a:r>
              <a:rPr lang="es-ES" dirty="0"/>
              <a:t>La liquidación de sueldo es fundamental para</a:t>
            </a:r>
            <a:endParaRPr lang="es-CL" dirty="0"/>
          </a:p>
        </p:txBody>
      </p:sp>
      <p:sp>
        <p:nvSpPr>
          <p:cNvPr id="3" name="Marcador de contenido 2">
            <a:extLst>
              <a:ext uri="{FF2B5EF4-FFF2-40B4-BE49-F238E27FC236}">
                <a16:creationId xmlns:a16="http://schemas.microsoft.com/office/drawing/2014/main" id="{7E5540CD-2EE4-433B-18AA-FC778C2D5D71}"/>
              </a:ext>
            </a:extLst>
          </p:cNvPr>
          <p:cNvSpPr>
            <a:spLocks noGrp="1"/>
          </p:cNvSpPr>
          <p:nvPr>
            <p:ph idx="1"/>
          </p:nvPr>
        </p:nvSpPr>
        <p:spPr/>
        <p:txBody>
          <a:bodyPr>
            <a:normAutofit/>
          </a:bodyPr>
          <a:lstStyle/>
          <a:p>
            <a:r>
              <a:rPr lang="es-ES" sz="2800" dirty="0"/>
              <a:t>Entender cuánto dinero se recibirá al final de cada mes </a:t>
            </a:r>
          </a:p>
          <a:p>
            <a:r>
              <a:rPr lang="es-ES" sz="2800" dirty="0"/>
              <a:t>Saber de qué se trata los pagos por concepto de remuneración </a:t>
            </a:r>
          </a:p>
          <a:p>
            <a:r>
              <a:rPr lang="es-ES" sz="2800" dirty="0"/>
              <a:t>Certificar el cumplimiento de las obligaciones contractuales y legales</a:t>
            </a:r>
          </a:p>
          <a:p>
            <a:r>
              <a:rPr lang="es-ES" sz="2800" dirty="0"/>
              <a:t>Tener un orden en la organización </a:t>
            </a:r>
          </a:p>
          <a:p>
            <a:r>
              <a:rPr lang="es-ES" sz="2800" dirty="0"/>
              <a:t>Dejar constancia del sueldo que se paga cada mes </a:t>
            </a:r>
            <a:endParaRPr lang="es-CL" sz="2800" dirty="0"/>
          </a:p>
        </p:txBody>
      </p:sp>
    </p:spTree>
    <p:extLst>
      <p:ext uri="{BB962C8B-B14F-4D97-AF65-F5344CB8AC3E}">
        <p14:creationId xmlns:p14="http://schemas.microsoft.com/office/powerpoint/2010/main" val="121892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DC3A81-EE45-CC58-16CC-2F50CF197338}"/>
              </a:ext>
            </a:extLst>
          </p:cNvPr>
          <p:cNvSpPr>
            <a:spLocks noGrp="1"/>
          </p:cNvSpPr>
          <p:nvPr>
            <p:ph type="title"/>
          </p:nvPr>
        </p:nvSpPr>
        <p:spPr/>
        <p:txBody>
          <a:bodyPr/>
          <a:lstStyle/>
          <a:p>
            <a:r>
              <a:rPr lang="es-ES" dirty="0"/>
              <a:t>Para calcular la liquidación de sueldo se deben considerar</a:t>
            </a:r>
            <a:endParaRPr lang="es-CL" dirty="0"/>
          </a:p>
        </p:txBody>
      </p:sp>
      <p:sp>
        <p:nvSpPr>
          <p:cNvPr id="3" name="Marcador de contenido 2">
            <a:extLst>
              <a:ext uri="{FF2B5EF4-FFF2-40B4-BE49-F238E27FC236}">
                <a16:creationId xmlns:a16="http://schemas.microsoft.com/office/drawing/2014/main" id="{C0CD5E85-EA3F-74E1-2DE5-EEA70A8C0083}"/>
              </a:ext>
            </a:extLst>
          </p:cNvPr>
          <p:cNvSpPr>
            <a:spLocks noGrp="1"/>
          </p:cNvSpPr>
          <p:nvPr>
            <p:ph idx="1"/>
          </p:nvPr>
        </p:nvSpPr>
        <p:spPr/>
        <p:txBody>
          <a:bodyPr>
            <a:normAutofit/>
          </a:bodyPr>
          <a:lstStyle/>
          <a:p>
            <a:r>
              <a:rPr lang="es-ES" sz="2800" dirty="0"/>
              <a:t>Datos personales y laborales del trabajador </a:t>
            </a:r>
          </a:p>
          <a:p>
            <a:r>
              <a:rPr lang="es-ES" sz="2800" dirty="0"/>
              <a:t>Datos de la empresa </a:t>
            </a:r>
          </a:p>
          <a:p>
            <a:r>
              <a:rPr lang="es-ES" sz="2800" dirty="0"/>
              <a:t>Datos contractuales </a:t>
            </a:r>
          </a:p>
          <a:p>
            <a:r>
              <a:rPr lang="es-ES" sz="2800" dirty="0"/>
              <a:t>Datos previsionales del trabajador </a:t>
            </a:r>
          </a:p>
          <a:p>
            <a:r>
              <a:rPr lang="es-ES" sz="2800" dirty="0"/>
              <a:t>Descuentos legales</a:t>
            </a:r>
          </a:p>
          <a:p>
            <a:r>
              <a:rPr lang="es-ES" sz="2800" dirty="0"/>
              <a:t>Otros descuentos </a:t>
            </a:r>
            <a:endParaRPr lang="es-CL" sz="2800" dirty="0"/>
          </a:p>
        </p:txBody>
      </p:sp>
    </p:spTree>
    <p:extLst>
      <p:ext uri="{BB962C8B-B14F-4D97-AF65-F5344CB8AC3E}">
        <p14:creationId xmlns:p14="http://schemas.microsoft.com/office/powerpoint/2010/main" val="179878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C70919-E4CF-959C-28AC-10EA3AFB113E}"/>
              </a:ext>
            </a:extLst>
          </p:cNvPr>
          <p:cNvSpPr>
            <a:spLocks noGrp="1"/>
          </p:cNvSpPr>
          <p:nvPr>
            <p:ph type="title"/>
          </p:nvPr>
        </p:nvSpPr>
        <p:spPr/>
        <p:txBody>
          <a:bodyPr/>
          <a:lstStyle/>
          <a:p>
            <a:r>
              <a:rPr lang="es-ES" dirty="0"/>
              <a:t>¿qué compone la liquidación de sueldo?</a:t>
            </a:r>
            <a:endParaRPr lang="es-CL" dirty="0"/>
          </a:p>
        </p:txBody>
      </p:sp>
    </p:spTree>
    <p:extLst>
      <p:ext uri="{BB962C8B-B14F-4D97-AF65-F5344CB8AC3E}">
        <p14:creationId xmlns:p14="http://schemas.microsoft.com/office/powerpoint/2010/main" val="477705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CE539-58B7-B44E-D0C4-29F7FC71C16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32504F0-C9D2-6B59-2CC6-619200EECA0B}"/>
              </a:ext>
            </a:extLst>
          </p:cNvPr>
          <p:cNvSpPr>
            <a:spLocks noGrp="1"/>
          </p:cNvSpPr>
          <p:nvPr>
            <p:ph type="title"/>
          </p:nvPr>
        </p:nvSpPr>
        <p:spPr/>
        <p:txBody>
          <a:bodyPr/>
          <a:lstStyle/>
          <a:p>
            <a:r>
              <a:rPr lang="es-ES" dirty="0"/>
              <a:t>¿qué compone la liquidación de sueldo?</a:t>
            </a:r>
            <a:endParaRPr lang="es-CL" dirty="0"/>
          </a:p>
        </p:txBody>
      </p:sp>
      <p:sp>
        <p:nvSpPr>
          <p:cNvPr id="3" name="Marcador de contenido 2">
            <a:extLst>
              <a:ext uri="{FF2B5EF4-FFF2-40B4-BE49-F238E27FC236}">
                <a16:creationId xmlns:a16="http://schemas.microsoft.com/office/drawing/2014/main" id="{FF326422-7E9F-F2DB-FF93-A777D499AD94}"/>
              </a:ext>
            </a:extLst>
          </p:cNvPr>
          <p:cNvSpPr>
            <a:spLocks noGrp="1"/>
          </p:cNvSpPr>
          <p:nvPr>
            <p:ph idx="1"/>
          </p:nvPr>
        </p:nvSpPr>
        <p:spPr/>
        <p:txBody>
          <a:bodyPr/>
          <a:lstStyle/>
          <a:p>
            <a:r>
              <a:rPr lang="es-ES" dirty="0"/>
              <a:t>Sueldo o sueldo base : Esto es lo que recibe el trabajador por la prestación de sus servicios en una jornada ordinaria de trabajo. El sueldo no podrá ser inferior a un ingreso mínimo mensual.</a:t>
            </a:r>
          </a:p>
          <a:p>
            <a:r>
              <a:rPr lang="es-ES" dirty="0"/>
              <a:t>Sobresueldo : Consiste en la remuneración de horas extraordinarias de trabajo</a:t>
            </a:r>
          </a:p>
          <a:p>
            <a:r>
              <a:rPr lang="es-ES" dirty="0"/>
              <a:t>Comisión : Es el porcentaje sobre el precio de las ventas o compras, sobre el monto de otras operaciones, que el empleador efectúa con la colaboración del trabajador</a:t>
            </a:r>
          </a:p>
          <a:p>
            <a:r>
              <a:rPr lang="es-ES" dirty="0"/>
              <a:t>Participación : Es la proporción en las utilidades de un negocio o de una empresa</a:t>
            </a:r>
          </a:p>
          <a:p>
            <a:r>
              <a:rPr lang="es-ES" dirty="0"/>
              <a:t>Gratificación : Corresponde a la parte de utilidades con que el empleador beneficia el sueldo del trabajador</a:t>
            </a:r>
            <a:endParaRPr lang="es-CL" dirty="0"/>
          </a:p>
        </p:txBody>
      </p:sp>
    </p:spTree>
    <p:extLst>
      <p:ext uri="{BB962C8B-B14F-4D97-AF65-F5344CB8AC3E}">
        <p14:creationId xmlns:p14="http://schemas.microsoft.com/office/powerpoint/2010/main" val="2025155761"/>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212</TotalTime>
  <Words>1043</Words>
  <Application>Microsoft Office PowerPoint</Application>
  <PresentationFormat>Panorámica</PresentationFormat>
  <Paragraphs>98</Paragraphs>
  <Slides>31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Gill Sans MT</vt:lpstr>
      <vt:lpstr>Impact</vt:lpstr>
      <vt:lpstr>Distintivo</vt:lpstr>
      <vt:lpstr>Liquidación de sueldo</vt:lpstr>
      <vt:lpstr>¿Qué es una liquidación de sueldo?</vt:lpstr>
      <vt:lpstr>¿Qué es una liquidación de sueldo?</vt:lpstr>
      <vt:lpstr>Liquidación de sueldo </vt:lpstr>
      <vt:lpstr>Liquidación de sueldo </vt:lpstr>
      <vt:lpstr>La liquidación de sueldo es fundamental para</vt:lpstr>
      <vt:lpstr>Para calcular la liquidación de sueldo se deben considerar</vt:lpstr>
      <vt:lpstr>¿qué compone la liquidación de sueldo?</vt:lpstr>
      <vt:lpstr>¿qué compone la liquidación de sueldo?</vt:lpstr>
      <vt:lpstr>¿qué es sueldo bruto?</vt:lpstr>
      <vt:lpstr>¿qué es sueldo bruto?</vt:lpstr>
      <vt:lpstr>¿qué es el sueldo líquido?</vt:lpstr>
      <vt:lpstr>¿qué es el sueldo líquido?</vt:lpstr>
      <vt:lpstr>Descuentos legales</vt:lpstr>
      <vt:lpstr>Cotización previsional afp</vt:lpstr>
      <vt:lpstr>Cotización del plan de salud </vt:lpstr>
      <vt:lpstr>Cuenta de ahorro voluntario “cuenta dos” y ahorro previsional voluntario</vt:lpstr>
      <vt:lpstr>Seguro de cesantía </vt:lpstr>
      <vt:lpstr>Impuesto sobre la renta o descuentos tributarios</vt:lpstr>
      <vt:lpstr>¿cómo calcular la liquidación de sueldo?</vt:lpstr>
      <vt:lpstr>¿cómo calcular la liquidación de sueldo?</vt:lpstr>
      <vt:lpstr>Haberes percibidos por el trabajador</vt:lpstr>
      <vt:lpstr>Aplica las deducciones de ley</vt:lpstr>
      <vt:lpstr>Aplica los descuentos adicionales </vt:lpstr>
      <vt:lpstr>¿Qué son los haberes imponibles?</vt:lpstr>
      <vt:lpstr>¿Qué son los haberes imponibles?</vt:lpstr>
      <vt:lpstr>¿qué son haberes imponibles?</vt:lpstr>
      <vt:lpstr>¿qué son haberes imponibles?</vt:lpstr>
      <vt:lpstr>¿qué son los haberes no imponibles? </vt:lpstr>
      <vt:lpstr>¿qué son los haberes no imponibles? </vt:lpstr>
      <vt:lpstr>Formato de liquidación de sueldo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dorelena</dc:creator>
  <cp:lastModifiedBy>pablo espinosa perez</cp:lastModifiedBy>
  <cp:revision>6</cp:revision>
  <dcterms:created xsi:type="dcterms:W3CDTF">2025-04-05T00:41:32Z</dcterms:created>
  <dcterms:modified xsi:type="dcterms:W3CDTF">2025-04-10T16:26:55Z</dcterms:modified>
</cp:coreProperties>
</file>