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62"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Lst>
  <p:sldSz cx="18288000" cy="10287000"/>
  <p:notesSz cx="6858000" cy="9144000"/>
  <p:embeddedFontLst>
    <p:embeddedFont>
      <p:font typeface="Bree Serif" panose="020B0604020202020204" charset="0"/>
      <p:regular r:id="rId24"/>
    </p:embeddedFont>
    <p:embeddedFont>
      <p:font typeface="Genty San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20FF8-85B1-4175-8362-777E993B48AB}" type="datetimeFigureOut">
              <a:rPr lang="es-CL" smtClean="0"/>
              <a:t>13-05-2025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1BD0E-54BF-4B24-9FF5-24311FEB8B6E}" type="slidenum">
              <a:rPr lang="es-CL" smtClean="0"/>
              <a:t>‹Nº›</a:t>
            </a:fld>
            <a:endParaRPr lang="es-CL"/>
          </a:p>
        </p:txBody>
      </p:sp>
    </p:spTree>
    <p:extLst>
      <p:ext uri="{BB962C8B-B14F-4D97-AF65-F5344CB8AC3E}">
        <p14:creationId xmlns:p14="http://schemas.microsoft.com/office/powerpoint/2010/main" val="163175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253083" y="7407138"/>
            <a:ext cx="18714154" cy="3215404"/>
            <a:chOff x="0" y="0"/>
            <a:chExt cx="7706489" cy="1324103"/>
          </a:xfrm>
        </p:grpSpPr>
        <p:sp>
          <p:nvSpPr>
            <p:cNvPr id="3" name="Freeform 3"/>
            <p:cNvSpPr/>
            <p:nvPr/>
          </p:nvSpPr>
          <p:spPr>
            <a:xfrm>
              <a:off x="0" y="0"/>
              <a:ext cx="7706489" cy="1324103"/>
            </a:xfrm>
            <a:custGeom>
              <a:avLst/>
              <a:gdLst/>
              <a:ahLst/>
              <a:cxnLst/>
              <a:rect l="l" t="t" r="r" b="b"/>
              <a:pathLst>
                <a:path w="7706489" h="1324103">
                  <a:moveTo>
                    <a:pt x="0" y="0"/>
                  </a:moveTo>
                  <a:lnTo>
                    <a:pt x="7706489" y="0"/>
                  </a:lnTo>
                  <a:lnTo>
                    <a:pt x="7706489" y="1324103"/>
                  </a:lnTo>
                  <a:lnTo>
                    <a:pt x="0" y="1324103"/>
                  </a:lnTo>
                  <a:close/>
                </a:path>
              </a:pathLst>
            </a:custGeom>
            <a:solidFill>
              <a:srgbClr val="4B2D05"/>
            </a:solidFill>
          </p:spPr>
          <p:txBody>
            <a:bodyPr/>
            <a:lstStyle/>
            <a:p>
              <a:endParaRPr lang="es-CL"/>
            </a:p>
          </p:txBody>
        </p:sp>
        <p:sp>
          <p:nvSpPr>
            <p:cNvPr id="4" name="TextBox 4"/>
            <p:cNvSpPr txBox="1"/>
            <p:nvPr/>
          </p:nvSpPr>
          <p:spPr>
            <a:xfrm>
              <a:off x="0" y="-47625"/>
              <a:ext cx="7706489" cy="1371728"/>
            </a:xfrm>
            <a:prstGeom prst="rect">
              <a:avLst/>
            </a:prstGeom>
          </p:spPr>
          <p:txBody>
            <a:bodyPr lIns="24524" tIns="24524" rIns="24524" bIns="24524" rtlCol="0" anchor="ctr"/>
            <a:lstStyle/>
            <a:p>
              <a:pPr algn="ctr">
                <a:lnSpc>
                  <a:spcPts val="2756"/>
                </a:lnSpc>
              </a:pPr>
              <a:endParaRPr/>
            </a:p>
          </p:txBody>
        </p:sp>
      </p:grpSp>
      <p:sp>
        <p:nvSpPr>
          <p:cNvPr id="6" name="Freeform 6"/>
          <p:cNvSpPr/>
          <p:nvPr/>
        </p:nvSpPr>
        <p:spPr>
          <a:xfrm>
            <a:off x="11381015" y="695298"/>
            <a:ext cx="7099106" cy="10089168"/>
          </a:xfrm>
          <a:custGeom>
            <a:avLst/>
            <a:gdLst/>
            <a:ahLst/>
            <a:cxnLst/>
            <a:rect l="l" t="t" r="r" b="b"/>
            <a:pathLst>
              <a:path w="7099106" h="10089168">
                <a:moveTo>
                  <a:pt x="0" y="0"/>
                </a:moveTo>
                <a:lnTo>
                  <a:pt x="7099106" y="0"/>
                </a:lnTo>
                <a:lnTo>
                  <a:pt x="7099106" y="10089169"/>
                </a:lnTo>
                <a:lnTo>
                  <a:pt x="0" y="1008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7" name="TextBox 7"/>
          <p:cNvSpPr txBox="1"/>
          <p:nvPr/>
        </p:nvSpPr>
        <p:spPr>
          <a:xfrm>
            <a:off x="1085850" y="7776654"/>
            <a:ext cx="10045894" cy="742950"/>
          </a:xfrm>
          <a:prstGeom prst="rect">
            <a:avLst/>
          </a:prstGeom>
        </p:spPr>
        <p:txBody>
          <a:bodyPr lIns="0" tIns="0" rIns="0" bIns="0" rtlCol="0" anchor="t">
            <a:spAutoFit/>
          </a:bodyPr>
          <a:lstStyle/>
          <a:p>
            <a:pPr algn="ctr">
              <a:lnSpc>
                <a:spcPts val="5999"/>
              </a:lnSpc>
            </a:pPr>
            <a:r>
              <a:rPr lang="es-CL" sz="4999" spc="2019">
                <a:solidFill>
                  <a:srgbClr val="FFFDEB"/>
                </a:solidFill>
                <a:latin typeface="Bree Serif Bold"/>
              </a:rPr>
              <a:t>8°Básico</a:t>
            </a:r>
          </a:p>
        </p:txBody>
      </p:sp>
      <p:sp>
        <p:nvSpPr>
          <p:cNvPr id="8" name="TextBox 8"/>
          <p:cNvSpPr txBox="1"/>
          <p:nvPr/>
        </p:nvSpPr>
        <p:spPr>
          <a:xfrm>
            <a:off x="685800" y="4434917"/>
            <a:ext cx="10160194" cy="3283912"/>
          </a:xfrm>
          <a:prstGeom prst="rect">
            <a:avLst/>
          </a:prstGeom>
        </p:spPr>
        <p:txBody>
          <a:bodyPr lIns="0" tIns="0" rIns="0" bIns="0" rtlCol="0" anchor="t">
            <a:spAutoFit/>
          </a:bodyPr>
          <a:lstStyle/>
          <a:p>
            <a:pPr algn="ctr">
              <a:lnSpc>
                <a:spcPts val="12829"/>
              </a:lnSpc>
            </a:pPr>
            <a:r>
              <a:rPr lang="es-CL" sz="12829" dirty="0">
                <a:solidFill>
                  <a:srgbClr val="397004"/>
                </a:solidFill>
                <a:latin typeface="Genty Sans Bold"/>
              </a:rPr>
              <a:t>Ciencias Naturales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6" name="Imagen 5">
            <a:extLst>
              <a:ext uri="{FF2B5EF4-FFF2-40B4-BE49-F238E27FC236}">
                <a16:creationId xmlns:a16="http://schemas.microsoft.com/office/drawing/2014/main" id="{8891BB65-56E2-D9BC-FB7E-09CC6AED8E21}"/>
              </a:ext>
            </a:extLst>
          </p:cNvPr>
          <p:cNvPicPr>
            <a:picLocks noChangeAspect="1"/>
          </p:cNvPicPr>
          <p:nvPr/>
        </p:nvPicPr>
        <p:blipFill>
          <a:blip r:embed="rId2"/>
          <a:stretch>
            <a:fillRect/>
          </a:stretch>
        </p:blipFill>
        <p:spPr>
          <a:xfrm>
            <a:off x="595645" y="2705100"/>
            <a:ext cx="17096706" cy="3429000"/>
          </a:xfrm>
          <a:prstGeom prst="rect">
            <a:avLst/>
          </a:prstGeom>
        </p:spPr>
      </p:pic>
    </p:spTree>
    <p:extLst>
      <p:ext uri="{BB962C8B-B14F-4D97-AF65-F5344CB8AC3E}">
        <p14:creationId xmlns:p14="http://schemas.microsoft.com/office/powerpoint/2010/main" val="165244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1107996"/>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En las plantas, encontramos una estructura denominada estoma, el cual es un poro conformado por células, permitiendo así el intercambio gaseoso. </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376501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7" name="Imagen 6">
            <a:extLst>
              <a:ext uri="{FF2B5EF4-FFF2-40B4-BE49-F238E27FC236}">
                <a16:creationId xmlns:a16="http://schemas.microsoft.com/office/drawing/2014/main" id="{6E2AE800-C24B-826B-C3E8-845613AC6560}"/>
              </a:ext>
            </a:extLst>
          </p:cNvPr>
          <p:cNvPicPr>
            <a:picLocks noChangeAspect="1"/>
          </p:cNvPicPr>
          <p:nvPr/>
        </p:nvPicPr>
        <p:blipFill>
          <a:blip r:embed="rId2"/>
          <a:stretch>
            <a:fillRect/>
          </a:stretch>
        </p:blipFill>
        <p:spPr>
          <a:xfrm>
            <a:off x="3314698" y="268490"/>
            <a:ext cx="11658600" cy="8888570"/>
          </a:xfrm>
          <a:prstGeom prst="rect">
            <a:avLst/>
          </a:prstGeom>
        </p:spPr>
      </p:pic>
    </p:spTree>
    <p:extLst>
      <p:ext uri="{BB962C8B-B14F-4D97-AF65-F5344CB8AC3E}">
        <p14:creationId xmlns:p14="http://schemas.microsoft.com/office/powerpoint/2010/main" val="69540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6093976"/>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A través de los estomas la planta absorbe dióxido de carbono, el cual es necesario para el proceso de fotosíntesis.</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El proceso de transpiración se caracteriza por la planta liberando vapor de agua hacia el ambiente.</a:t>
            </a:r>
          </a:p>
          <a:p>
            <a:pPr marL="0" lvl="0" indent="0" algn="just">
              <a:spcBef>
                <a:spcPct val="0"/>
              </a:spcBef>
            </a:pPr>
            <a:r>
              <a:rPr lang="es-CL" sz="3600" dirty="0">
                <a:solidFill>
                  <a:srgbClr val="000000"/>
                </a:solidFill>
                <a:latin typeface="Bree Serif"/>
              </a:rPr>
              <a:t>Cuando la temperatura y humedad ambiental es baja la planta comienza a liberar vapor de agua.</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En caso contrario, cuando la humedad ambiental es alta, la planta empieza el proceso de gutación, en donde libera gotas de agua al ambiente a través de los estomas.</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220988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6" name="Imagen 5">
            <a:extLst>
              <a:ext uri="{FF2B5EF4-FFF2-40B4-BE49-F238E27FC236}">
                <a16:creationId xmlns:a16="http://schemas.microsoft.com/office/drawing/2014/main" id="{51B9BBC8-0EB2-E904-0CCC-646C5E387825}"/>
              </a:ext>
            </a:extLst>
          </p:cNvPr>
          <p:cNvPicPr>
            <a:picLocks noChangeAspect="1"/>
          </p:cNvPicPr>
          <p:nvPr/>
        </p:nvPicPr>
        <p:blipFill>
          <a:blip r:embed="rId2"/>
          <a:stretch>
            <a:fillRect/>
          </a:stretch>
        </p:blipFill>
        <p:spPr>
          <a:xfrm>
            <a:off x="3052948" y="495300"/>
            <a:ext cx="11924892" cy="2895600"/>
          </a:xfrm>
          <a:prstGeom prst="rect">
            <a:avLst/>
          </a:prstGeom>
        </p:spPr>
      </p:pic>
      <p:pic>
        <p:nvPicPr>
          <p:cNvPr id="9" name="Imagen 8">
            <a:extLst>
              <a:ext uri="{FF2B5EF4-FFF2-40B4-BE49-F238E27FC236}">
                <a16:creationId xmlns:a16="http://schemas.microsoft.com/office/drawing/2014/main" id="{87BCC7BB-220A-1E18-5BA0-85AE44674C0D}"/>
              </a:ext>
            </a:extLst>
          </p:cNvPr>
          <p:cNvPicPr>
            <a:picLocks noChangeAspect="1"/>
          </p:cNvPicPr>
          <p:nvPr/>
        </p:nvPicPr>
        <p:blipFill>
          <a:blip r:embed="rId3"/>
          <a:stretch>
            <a:fillRect/>
          </a:stretch>
        </p:blipFill>
        <p:spPr>
          <a:xfrm>
            <a:off x="3052948" y="3390900"/>
            <a:ext cx="12227530" cy="2895600"/>
          </a:xfrm>
          <a:prstGeom prst="rect">
            <a:avLst/>
          </a:prstGeom>
        </p:spPr>
      </p:pic>
      <p:pic>
        <p:nvPicPr>
          <p:cNvPr id="11" name="Imagen 10">
            <a:extLst>
              <a:ext uri="{FF2B5EF4-FFF2-40B4-BE49-F238E27FC236}">
                <a16:creationId xmlns:a16="http://schemas.microsoft.com/office/drawing/2014/main" id="{C9F77892-FAB8-14A0-EA25-72740383269C}"/>
              </a:ext>
            </a:extLst>
          </p:cNvPr>
          <p:cNvPicPr>
            <a:picLocks noChangeAspect="1"/>
          </p:cNvPicPr>
          <p:nvPr/>
        </p:nvPicPr>
        <p:blipFill>
          <a:blip r:embed="rId4"/>
          <a:stretch>
            <a:fillRect/>
          </a:stretch>
        </p:blipFill>
        <p:spPr>
          <a:xfrm>
            <a:off x="2667000" y="6057900"/>
            <a:ext cx="13312707" cy="2514900"/>
          </a:xfrm>
          <a:prstGeom prst="rect">
            <a:avLst/>
          </a:prstGeom>
        </p:spPr>
      </p:pic>
    </p:spTree>
    <p:extLst>
      <p:ext uri="{BB962C8B-B14F-4D97-AF65-F5344CB8AC3E}">
        <p14:creationId xmlns:p14="http://schemas.microsoft.com/office/powerpoint/2010/main" val="40318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4431983"/>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El xilema se caracteriza por el transporte de agua y sales minerales dentro de una planta y, por otro lado, el floema se encarga de transportar los diferentes nutrientes generados y absorbidos por la planta.</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A nivel estructural, el xilema no cuenta con paredes que dividen el tubo en diferentes secciones, mientras qué, el floema si cuenta con paredes que dividen cada parte.</a:t>
            </a:r>
          </a:p>
          <a:p>
            <a:pPr marL="0" lvl="0" indent="0" algn="just">
              <a:spcBef>
                <a:spcPct val="0"/>
              </a:spcBef>
            </a:pPr>
            <a:endParaRPr lang="es-CL" sz="3600" dirty="0">
              <a:solidFill>
                <a:srgbClr val="000000"/>
              </a:solidFill>
              <a:latin typeface="Bree Serif"/>
            </a:endParaRP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314849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7" name="Imagen 6">
            <a:extLst>
              <a:ext uri="{FF2B5EF4-FFF2-40B4-BE49-F238E27FC236}">
                <a16:creationId xmlns:a16="http://schemas.microsoft.com/office/drawing/2014/main" id="{2B15E3A1-0E53-3FC1-4F83-B7AD5F04BFDC}"/>
              </a:ext>
            </a:extLst>
          </p:cNvPr>
          <p:cNvPicPr>
            <a:picLocks noChangeAspect="1"/>
          </p:cNvPicPr>
          <p:nvPr/>
        </p:nvPicPr>
        <p:blipFill>
          <a:blip r:embed="rId2"/>
          <a:stretch>
            <a:fillRect/>
          </a:stretch>
        </p:blipFill>
        <p:spPr>
          <a:xfrm>
            <a:off x="2209800" y="495300"/>
            <a:ext cx="14360238" cy="8640483"/>
          </a:xfrm>
          <a:prstGeom prst="rect">
            <a:avLst/>
          </a:prstGeom>
        </p:spPr>
      </p:pic>
    </p:spTree>
    <p:extLst>
      <p:ext uri="{BB962C8B-B14F-4D97-AF65-F5344CB8AC3E}">
        <p14:creationId xmlns:p14="http://schemas.microsoft.com/office/powerpoint/2010/main" val="111028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4431983"/>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Cuando observamos células gruesas en una planta, sabemos que estas raíces se utilizan para almacenar sustancias.</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Mientras que, si encontramos raíces más largas y delgadas en una planta, significa que son para buscar más.</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Los pelos radicales en las raíces han sido una adaptación que encontraron las plantas para poder tener más contacto con la tierra y abarcar más agua.</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310474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6" name="Imagen 5">
            <a:extLst>
              <a:ext uri="{FF2B5EF4-FFF2-40B4-BE49-F238E27FC236}">
                <a16:creationId xmlns:a16="http://schemas.microsoft.com/office/drawing/2014/main" id="{F56A444D-1A9B-C935-C206-86F82221BCE6}"/>
              </a:ext>
            </a:extLst>
          </p:cNvPr>
          <p:cNvPicPr>
            <a:picLocks noChangeAspect="1"/>
          </p:cNvPicPr>
          <p:nvPr/>
        </p:nvPicPr>
        <p:blipFill>
          <a:blip r:embed="rId2"/>
          <a:srcRect b="42576"/>
          <a:stretch/>
        </p:blipFill>
        <p:spPr>
          <a:xfrm>
            <a:off x="1828800" y="800100"/>
            <a:ext cx="14325599" cy="7162801"/>
          </a:xfrm>
          <a:prstGeom prst="rect">
            <a:avLst/>
          </a:prstGeom>
        </p:spPr>
      </p:pic>
    </p:spTree>
    <p:extLst>
      <p:ext uri="{BB962C8B-B14F-4D97-AF65-F5344CB8AC3E}">
        <p14:creationId xmlns:p14="http://schemas.microsoft.com/office/powerpoint/2010/main" val="65428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4985980"/>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En el proceso normal de la fotosíntesis se utilizan 6 moléculas de dióxido de carbono y 6 moléculas de agua, con esto, se forma una sola molécula de agua y 6 moléculas de oxígeno.</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En el ejemplo donde se inicia con 12 moléculas de dióxido de carbono y 12 moléculas de agua, al ser el doble, se espera entonces que resulten 2 moléculas de glucosa y 12 moléculas de oxígeno.</a:t>
            </a:r>
          </a:p>
          <a:p>
            <a:pPr marL="0" lvl="0" indent="0" algn="just">
              <a:spcBef>
                <a:spcPct val="0"/>
              </a:spcBef>
            </a:pPr>
            <a:endParaRPr lang="es-CL" sz="3600" dirty="0">
              <a:solidFill>
                <a:srgbClr val="000000"/>
              </a:solidFill>
              <a:latin typeface="Bree Serif"/>
            </a:endParaRPr>
          </a:p>
          <a:p>
            <a:pPr marL="0" lvl="0" indent="0" algn="just">
              <a:spcBef>
                <a:spcPct val="0"/>
              </a:spcBef>
            </a:pPr>
            <a:endParaRPr lang="es-CL" sz="3600" dirty="0">
              <a:solidFill>
                <a:srgbClr val="000000"/>
              </a:solidFill>
              <a:latin typeface="Bree Serif"/>
            </a:endParaRP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123108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6" name="Imagen 5">
            <a:extLst>
              <a:ext uri="{FF2B5EF4-FFF2-40B4-BE49-F238E27FC236}">
                <a16:creationId xmlns:a16="http://schemas.microsoft.com/office/drawing/2014/main" id="{17FDFB71-A8DF-9D8A-E2EF-A43832A8429F}"/>
              </a:ext>
            </a:extLst>
          </p:cNvPr>
          <p:cNvPicPr>
            <a:picLocks noChangeAspect="1"/>
          </p:cNvPicPr>
          <p:nvPr/>
        </p:nvPicPr>
        <p:blipFill>
          <a:blip r:embed="rId2"/>
          <a:stretch>
            <a:fillRect/>
          </a:stretch>
        </p:blipFill>
        <p:spPr>
          <a:xfrm>
            <a:off x="1075077" y="1714500"/>
            <a:ext cx="16137845" cy="6248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6" name="Imagen 5">
            <a:extLst>
              <a:ext uri="{FF2B5EF4-FFF2-40B4-BE49-F238E27FC236}">
                <a16:creationId xmlns:a16="http://schemas.microsoft.com/office/drawing/2014/main" id="{F56A444D-1A9B-C935-C206-86F82221BCE6}"/>
              </a:ext>
            </a:extLst>
          </p:cNvPr>
          <p:cNvPicPr>
            <a:picLocks noChangeAspect="1"/>
          </p:cNvPicPr>
          <p:nvPr/>
        </p:nvPicPr>
        <p:blipFill>
          <a:blip r:embed="rId2"/>
          <a:srcRect t="57424"/>
          <a:stretch/>
        </p:blipFill>
        <p:spPr>
          <a:xfrm>
            <a:off x="1752600" y="1714500"/>
            <a:ext cx="15866863" cy="5882134"/>
          </a:xfrm>
          <a:prstGeom prst="rect">
            <a:avLst/>
          </a:prstGeom>
        </p:spPr>
      </p:pic>
    </p:spTree>
    <p:extLst>
      <p:ext uri="{BB962C8B-B14F-4D97-AF65-F5344CB8AC3E}">
        <p14:creationId xmlns:p14="http://schemas.microsoft.com/office/powerpoint/2010/main" val="332235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3323987"/>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La célula acompañante es la célula que le permite la entrada y salida de moléculas al floema. </a:t>
            </a:r>
          </a:p>
          <a:p>
            <a:pPr marL="0" lvl="0" indent="0" algn="just">
              <a:spcBef>
                <a:spcPct val="0"/>
              </a:spcBef>
            </a:pPr>
            <a:endParaRPr lang="es-CL" sz="3600" dirty="0">
              <a:solidFill>
                <a:srgbClr val="000000"/>
              </a:solidFill>
              <a:latin typeface="Bree Serif"/>
            </a:endParaRPr>
          </a:p>
          <a:p>
            <a:pPr marL="0" lvl="0" indent="0" algn="just">
              <a:spcBef>
                <a:spcPct val="0"/>
              </a:spcBef>
            </a:pPr>
            <a:r>
              <a:rPr lang="es-CL" sz="3600" dirty="0">
                <a:solidFill>
                  <a:srgbClr val="000000"/>
                </a:solidFill>
                <a:latin typeface="Bree Serif"/>
              </a:rPr>
              <a:t>El xilema debe transportar agua hacia el floema y viceversa para que en el floema ocurra el transporte de sustancia a través de toda la planta. Esto es posible gracias </a:t>
            </a:r>
            <a:r>
              <a:rPr lang="es-CL" sz="3600">
                <a:solidFill>
                  <a:srgbClr val="000000"/>
                </a:solidFill>
                <a:latin typeface="Bree Serif"/>
              </a:rPr>
              <a:t>a la </a:t>
            </a:r>
            <a:r>
              <a:rPr lang="es-CL" sz="3600" dirty="0">
                <a:solidFill>
                  <a:srgbClr val="000000"/>
                </a:solidFill>
                <a:latin typeface="Bree Serif"/>
              </a:rPr>
              <a:t>acción de presión que se ejerce.</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394519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3877985"/>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Como sabemos, cada célula de nuestro cuerpo cumple con funciones específicas, por lo cual, cada una cuenta con una forma específica para cumplir con su función. Ya sea, que tenga mayor cantidad de un organelo o tenga una forma general distinta.</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u="none" dirty="0">
                <a:solidFill>
                  <a:srgbClr val="000000"/>
                </a:solidFill>
                <a:latin typeface="Bree Serif"/>
              </a:rPr>
              <a:t>Como se menciona anteriormente, la forma y estructura nos podrá decir cuál es la función que esa célula cumple en nuestro cuerpo.</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65482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7" name="Imagen 6" descr="Texto, Tabla&#10;&#10;El contenido generado por IA puede ser incorrecto.">
            <a:extLst>
              <a:ext uri="{FF2B5EF4-FFF2-40B4-BE49-F238E27FC236}">
                <a16:creationId xmlns:a16="http://schemas.microsoft.com/office/drawing/2014/main" id="{768DCB98-26AC-CD55-9193-723BA496E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8" y="571500"/>
            <a:ext cx="13716000" cy="8366903"/>
          </a:xfrm>
          <a:prstGeom prst="rect">
            <a:avLst/>
          </a:prstGeom>
        </p:spPr>
      </p:pic>
    </p:spTree>
    <p:extLst>
      <p:ext uri="{BB962C8B-B14F-4D97-AF65-F5344CB8AC3E}">
        <p14:creationId xmlns:p14="http://schemas.microsoft.com/office/powerpoint/2010/main" val="323618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4985980"/>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Las células ciliadas presentan prolongaciones en la parte más superior de la célula, estos cilios se utilizan para el movimiento de partículas.</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dirty="0">
                <a:solidFill>
                  <a:srgbClr val="000000"/>
                </a:solidFill>
                <a:latin typeface="Bree Serif"/>
              </a:rPr>
              <a:t>Las células musculares son células multinucleadas, ya que, muchas células musculares se unen, conformando así una gran célula muscular.</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u="none" dirty="0">
                <a:solidFill>
                  <a:srgbClr val="000000"/>
                </a:solidFill>
                <a:latin typeface="Bree Serif"/>
              </a:rPr>
              <a:t>Las células secretoras se caracterizan por tener una mayor cantidad de aparato de Golgi, el cual se encarga de empaquetar las moléculas en vesículas para luego transportarlas a otros lados.</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357492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6" name="Imagen 5" descr="Interfaz de usuario gráfica, Texto, Aplicación, Correo electrónico&#10;&#10;El contenido generado por IA puede ser incorrecto.">
            <a:extLst>
              <a:ext uri="{FF2B5EF4-FFF2-40B4-BE49-F238E27FC236}">
                <a16:creationId xmlns:a16="http://schemas.microsoft.com/office/drawing/2014/main" id="{AC183291-1655-C3D8-79A8-62BF0D8E8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944" y="1409700"/>
            <a:ext cx="15212111" cy="6324600"/>
          </a:xfrm>
          <a:prstGeom prst="rect">
            <a:avLst/>
          </a:prstGeom>
        </p:spPr>
      </p:pic>
    </p:spTree>
    <p:extLst>
      <p:ext uri="{BB962C8B-B14F-4D97-AF65-F5344CB8AC3E}">
        <p14:creationId xmlns:p14="http://schemas.microsoft.com/office/powerpoint/2010/main" val="232362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3323987"/>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En las células, la mitocondria tiene la función de generar energía, entonces, si sabemos esto, podemos decir que una célula que genera mucha energía quiere decir que tiene una alta cantidad de mitocondrias.</a:t>
            </a:r>
          </a:p>
          <a:p>
            <a:pPr marL="0" lvl="0" indent="0" algn="just">
              <a:spcBef>
                <a:spcPct val="0"/>
              </a:spcBef>
            </a:pPr>
            <a:endParaRPr lang="es-CL" sz="3600" u="none" dirty="0">
              <a:solidFill>
                <a:srgbClr val="000000"/>
              </a:solidFill>
              <a:latin typeface="Bree Serif"/>
            </a:endParaRPr>
          </a:p>
          <a:p>
            <a:pPr marL="0" lvl="0" indent="0" algn="just">
              <a:spcBef>
                <a:spcPct val="0"/>
              </a:spcBef>
            </a:pPr>
            <a:r>
              <a:rPr lang="es-CL" sz="3600" dirty="0">
                <a:solidFill>
                  <a:srgbClr val="000000"/>
                </a:solidFill>
                <a:latin typeface="Bree Serif"/>
              </a:rPr>
              <a:t>En el caso de células vegetales, los cloroplastos son los encargados de generar la glucosa.</a:t>
            </a:r>
            <a:endParaRPr lang="es-CL" sz="3600" u="none" dirty="0">
              <a:solidFill>
                <a:srgbClr val="000000"/>
              </a:solidFill>
              <a:latin typeface="Bree Serif"/>
            </a:endParaRP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37767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pic>
        <p:nvPicPr>
          <p:cNvPr id="7" name="Imagen 6">
            <a:extLst>
              <a:ext uri="{FF2B5EF4-FFF2-40B4-BE49-F238E27FC236}">
                <a16:creationId xmlns:a16="http://schemas.microsoft.com/office/drawing/2014/main" id="{7B722023-E152-FA6F-03CF-2C8E7A44FFFB}"/>
              </a:ext>
            </a:extLst>
          </p:cNvPr>
          <p:cNvPicPr>
            <a:picLocks noChangeAspect="1"/>
          </p:cNvPicPr>
          <p:nvPr/>
        </p:nvPicPr>
        <p:blipFill>
          <a:blip r:embed="rId2"/>
          <a:stretch>
            <a:fillRect/>
          </a:stretch>
        </p:blipFill>
        <p:spPr>
          <a:xfrm>
            <a:off x="2286000" y="571500"/>
            <a:ext cx="13716000" cy="8193471"/>
          </a:xfrm>
          <a:prstGeom prst="rect">
            <a:avLst/>
          </a:prstGeom>
        </p:spPr>
      </p:pic>
    </p:spTree>
    <p:extLst>
      <p:ext uri="{BB962C8B-B14F-4D97-AF65-F5344CB8AC3E}">
        <p14:creationId xmlns:p14="http://schemas.microsoft.com/office/powerpoint/2010/main" val="40432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62000" y="1520432"/>
            <a:ext cx="16459200" cy="6975868"/>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dirty="0"/>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66800" y="1890417"/>
            <a:ext cx="15773400" cy="5539978"/>
          </a:xfrm>
          <a:prstGeom prst="rect">
            <a:avLst/>
          </a:prstGeom>
        </p:spPr>
        <p:txBody>
          <a:bodyPr wrap="square" lIns="0" tIns="0" rIns="0" bIns="0" rtlCol="0" anchor="t">
            <a:spAutoFit/>
          </a:bodyPr>
          <a:lstStyle/>
          <a:p>
            <a:pPr marL="0" lvl="0" indent="0" algn="just">
              <a:spcBef>
                <a:spcPct val="0"/>
              </a:spcBef>
            </a:pPr>
            <a:r>
              <a:rPr lang="es-CL" sz="3600" dirty="0">
                <a:solidFill>
                  <a:srgbClr val="000000"/>
                </a:solidFill>
                <a:latin typeface="Bree Serif"/>
              </a:rPr>
              <a:t>En las plantas podemos reconocer 3 sistemas:</a:t>
            </a:r>
          </a:p>
          <a:p>
            <a:pPr marL="571500" lvl="0" indent="-571500" algn="just">
              <a:spcBef>
                <a:spcPct val="0"/>
              </a:spcBef>
              <a:buFontTx/>
              <a:buChar char="-"/>
            </a:pPr>
            <a:r>
              <a:rPr lang="es-CL" sz="3600" u="none" dirty="0">
                <a:solidFill>
                  <a:srgbClr val="000000"/>
                </a:solidFill>
                <a:latin typeface="Bree Serif"/>
              </a:rPr>
              <a:t>Sistema vascular.</a:t>
            </a:r>
          </a:p>
          <a:p>
            <a:pPr marL="571500" lvl="0" indent="-571500" algn="just">
              <a:spcBef>
                <a:spcPct val="0"/>
              </a:spcBef>
              <a:buFontTx/>
              <a:buChar char="-"/>
            </a:pPr>
            <a:r>
              <a:rPr lang="es-CL" sz="3600" dirty="0">
                <a:solidFill>
                  <a:srgbClr val="000000"/>
                </a:solidFill>
                <a:latin typeface="Bree Serif"/>
              </a:rPr>
              <a:t>Sistema fundamental.</a:t>
            </a:r>
          </a:p>
          <a:p>
            <a:pPr marL="571500" lvl="0" indent="-571500" algn="just">
              <a:spcBef>
                <a:spcPct val="0"/>
              </a:spcBef>
              <a:buFontTx/>
              <a:buChar char="-"/>
            </a:pPr>
            <a:r>
              <a:rPr lang="es-CL" sz="3600" dirty="0">
                <a:solidFill>
                  <a:srgbClr val="000000"/>
                </a:solidFill>
                <a:latin typeface="Bree Serif"/>
              </a:rPr>
              <a:t>Sistema epidérmico.</a:t>
            </a:r>
          </a:p>
          <a:p>
            <a:pPr lvl="0" algn="just">
              <a:spcBef>
                <a:spcPct val="0"/>
              </a:spcBef>
            </a:pPr>
            <a:endParaRPr lang="es-CL" sz="3600" dirty="0">
              <a:solidFill>
                <a:srgbClr val="000000"/>
              </a:solidFill>
              <a:latin typeface="Bree Serif"/>
            </a:endParaRPr>
          </a:p>
          <a:p>
            <a:pPr lvl="0" algn="just">
              <a:spcBef>
                <a:spcPct val="0"/>
              </a:spcBef>
            </a:pPr>
            <a:r>
              <a:rPr lang="es-CL" sz="3600" dirty="0">
                <a:solidFill>
                  <a:srgbClr val="000000"/>
                </a:solidFill>
                <a:latin typeface="Bree Serif"/>
              </a:rPr>
              <a:t>El sistema fundamental ayuda en el almacenamiento de sustancias.</a:t>
            </a:r>
          </a:p>
          <a:p>
            <a:pPr lvl="0" algn="just">
              <a:spcBef>
                <a:spcPct val="0"/>
              </a:spcBef>
            </a:pPr>
            <a:r>
              <a:rPr lang="es-CL" sz="3600" dirty="0">
                <a:solidFill>
                  <a:srgbClr val="000000"/>
                </a:solidFill>
                <a:latin typeface="Bree Serif"/>
              </a:rPr>
              <a:t>El sistema vascular es el sistema encargado de transporte de sustancias, en este sistema se encuentra el xilema y floema.</a:t>
            </a:r>
          </a:p>
          <a:p>
            <a:pPr lvl="0" algn="just">
              <a:spcBef>
                <a:spcPct val="0"/>
              </a:spcBef>
            </a:pPr>
            <a:r>
              <a:rPr lang="es-CL" sz="3600" dirty="0">
                <a:solidFill>
                  <a:srgbClr val="000000"/>
                </a:solidFill>
                <a:latin typeface="Bree Serif"/>
              </a:rPr>
              <a:t>El sistema epidérmico es el sistema más externo, y se encarga de la protección y sostén de la planta.</a:t>
            </a:r>
          </a:p>
        </p:txBody>
      </p:sp>
      <p:sp>
        <p:nvSpPr>
          <p:cNvPr id="22" name="TextBox 22"/>
          <p:cNvSpPr txBox="1"/>
          <p:nvPr/>
        </p:nvSpPr>
        <p:spPr>
          <a:xfrm>
            <a:off x="6610348" y="-370253"/>
            <a:ext cx="5067300" cy="1570943"/>
          </a:xfrm>
          <a:prstGeom prst="rect">
            <a:avLst/>
          </a:prstGeom>
        </p:spPr>
        <p:txBody>
          <a:bodyPr wrap="square" lIns="0" tIns="0" rIns="0" bIns="0" rtlCol="0" anchor="t">
            <a:spAutoFit/>
          </a:bodyPr>
          <a:lstStyle/>
          <a:p>
            <a:pPr marL="0" lvl="1" indent="0" algn="ctr">
              <a:lnSpc>
                <a:spcPts val="13999"/>
              </a:lnSpc>
              <a:spcBef>
                <a:spcPct val="0"/>
              </a:spcBef>
            </a:pPr>
            <a:r>
              <a:rPr lang="es-ES" sz="6999" dirty="0">
                <a:solidFill>
                  <a:srgbClr val="397004"/>
                </a:solidFill>
                <a:latin typeface="Genty Sans"/>
              </a:rPr>
              <a:t>Explicación</a:t>
            </a:r>
            <a:endParaRPr lang="es-CL" sz="6999" dirty="0">
              <a:solidFill>
                <a:srgbClr val="397004"/>
              </a:solidFill>
              <a:latin typeface="Genty Sans"/>
            </a:endParaRPr>
          </a:p>
        </p:txBody>
      </p:sp>
    </p:spTree>
    <p:extLst>
      <p:ext uri="{BB962C8B-B14F-4D97-AF65-F5344CB8AC3E}">
        <p14:creationId xmlns:p14="http://schemas.microsoft.com/office/powerpoint/2010/main" val="68295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674</Words>
  <Application>Microsoft Office PowerPoint</Application>
  <PresentationFormat>Personalizado</PresentationFormat>
  <Paragraphs>52</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Genty Sans</vt:lpstr>
      <vt:lpstr>Bree Serif Bold</vt:lpstr>
      <vt:lpstr>Arial</vt:lpstr>
      <vt:lpstr>Bree Serif</vt:lpstr>
      <vt:lpstr>Genty Sans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22</cp:revision>
  <dcterms:created xsi:type="dcterms:W3CDTF">2006-08-16T00:00:00Z</dcterms:created>
  <dcterms:modified xsi:type="dcterms:W3CDTF">2025-05-13T21:17:06Z</dcterms:modified>
  <dc:identifier>DAGCy9MpuAk</dc:identifier>
</cp:coreProperties>
</file>