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9" r:id="rId7"/>
    <p:sldId id="261" r:id="rId8"/>
    <p:sldId id="262" r:id="rId9"/>
    <p:sldId id="264" r:id="rId10"/>
    <p:sldId id="263" r:id="rId11"/>
    <p:sldId id="266" r:id="rId12"/>
    <p:sldId id="267" r:id="rId13"/>
  </p:sldIdLst>
  <p:sldSz cx="18288000" cy="10287000"/>
  <p:notesSz cx="6858000" cy="9144000"/>
  <p:embeddedFontLst>
    <p:embeddedFont>
      <p:font typeface="Agrandir" panose="020B0604020202020204" charset="0"/>
      <p:regular r:id="rId14"/>
    </p:embeddedFont>
    <p:embeddedFont>
      <p:font typeface="Agrandir Bold" panose="020B0604020202020204" charset="0"/>
      <p:regular r:id="rId15"/>
    </p:embeddedFont>
    <p:embeddedFont>
      <p:font typeface="Agrandir Ultra-Bold"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77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9.pn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11.png"/><Relationship Id="rId19" Type="http://schemas.openxmlformats.org/officeDocument/2006/relationships/image" Target="../media/image20.sv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9.png"/><Relationship Id="rId3" Type="http://schemas.openxmlformats.org/officeDocument/2006/relationships/image" Target="../media/image4.svg"/><Relationship Id="rId21" Type="http://schemas.openxmlformats.org/officeDocument/2006/relationships/image" Target="../media/image29.sv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11.png"/><Relationship Id="rId19" Type="http://schemas.openxmlformats.org/officeDocument/2006/relationships/image" Target="../media/image20.sv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9.png"/><Relationship Id="rId3" Type="http://schemas.openxmlformats.org/officeDocument/2006/relationships/image" Target="../media/image4.svg"/><Relationship Id="rId21" Type="http://schemas.openxmlformats.org/officeDocument/2006/relationships/image" Target="../media/image31.sv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11.png"/><Relationship Id="rId19" Type="http://schemas.openxmlformats.org/officeDocument/2006/relationships/image" Target="../media/image20.sv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9.png"/><Relationship Id="rId3" Type="http://schemas.openxmlformats.org/officeDocument/2006/relationships/image" Target="../media/image4.svg"/><Relationship Id="rId21" Type="http://schemas.openxmlformats.org/officeDocument/2006/relationships/image" Target="../media/image22.sv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11.png"/><Relationship Id="rId19" Type="http://schemas.openxmlformats.org/officeDocument/2006/relationships/image" Target="../media/image20.sv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6.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4.sv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8.svg"/><Relationship Id="rId7" Type="http://schemas.openxmlformats.org/officeDocument/2006/relationships/image" Target="../media/image16.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4.sv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9.pn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11.png"/><Relationship Id="rId19" Type="http://schemas.openxmlformats.org/officeDocument/2006/relationships/image" Target="../media/image20.sv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9.png"/><Relationship Id="rId3" Type="http://schemas.openxmlformats.org/officeDocument/2006/relationships/image" Target="../media/image4.svg"/><Relationship Id="rId21" Type="http://schemas.openxmlformats.org/officeDocument/2006/relationships/image" Target="../media/image27.sv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11.png"/><Relationship Id="rId19" Type="http://schemas.openxmlformats.org/officeDocument/2006/relationships/image" Target="../media/image20.sv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9.pn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11.png"/><Relationship Id="rId19" Type="http://schemas.openxmlformats.org/officeDocument/2006/relationships/image" Target="../media/image20.sv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3423779" y="2006821"/>
            <a:ext cx="11440442" cy="6242664"/>
            <a:chOff x="0" y="0"/>
            <a:chExt cx="3013121" cy="1644158"/>
          </a:xfrm>
        </p:grpSpPr>
        <p:sp>
          <p:nvSpPr>
            <p:cNvPr id="5" name="Freeform 5"/>
            <p:cNvSpPr/>
            <p:nvPr/>
          </p:nvSpPr>
          <p:spPr>
            <a:xfrm>
              <a:off x="0" y="0"/>
              <a:ext cx="3013121" cy="1644158"/>
            </a:xfrm>
            <a:custGeom>
              <a:avLst/>
              <a:gdLst/>
              <a:ahLst/>
              <a:cxnLst/>
              <a:rect l="l" t="t" r="r" b="b"/>
              <a:pathLst>
                <a:path w="3013121" h="1644158">
                  <a:moveTo>
                    <a:pt x="34512" y="0"/>
                  </a:moveTo>
                  <a:lnTo>
                    <a:pt x="2978608" y="0"/>
                  </a:lnTo>
                  <a:cubicBezTo>
                    <a:pt x="2987761" y="0"/>
                    <a:pt x="2996540" y="3636"/>
                    <a:pt x="3003012" y="10108"/>
                  </a:cubicBezTo>
                  <a:cubicBezTo>
                    <a:pt x="3009484" y="16581"/>
                    <a:pt x="3013121" y="25359"/>
                    <a:pt x="3013121" y="34512"/>
                  </a:cubicBezTo>
                  <a:lnTo>
                    <a:pt x="3013121" y="1609646"/>
                  </a:lnTo>
                  <a:cubicBezTo>
                    <a:pt x="3013121" y="1618799"/>
                    <a:pt x="3009484" y="1627578"/>
                    <a:pt x="3003012" y="1634050"/>
                  </a:cubicBezTo>
                  <a:cubicBezTo>
                    <a:pt x="2996540" y="1640522"/>
                    <a:pt x="2987761" y="1644158"/>
                    <a:pt x="2978608" y="1644158"/>
                  </a:cubicBezTo>
                  <a:lnTo>
                    <a:pt x="34512" y="1644158"/>
                  </a:lnTo>
                  <a:cubicBezTo>
                    <a:pt x="25359" y="1644158"/>
                    <a:pt x="16581" y="1640522"/>
                    <a:pt x="10108" y="1634050"/>
                  </a:cubicBezTo>
                  <a:cubicBezTo>
                    <a:pt x="3636" y="1627578"/>
                    <a:pt x="0" y="1618799"/>
                    <a:pt x="0" y="1609646"/>
                  </a:cubicBezTo>
                  <a:lnTo>
                    <a:pt x="0" y="34512"/>
                  </a:lnTo>
                  <a:cubicBezTo>
                    <a:pt x="0" y="25359"/>
                    <a:pt x="3636" y="16581"/>
                    <a:pt x="10108" y="10108"/>
                  </a:cubicBezTo>
                  <a:cubicBezTo>
                    <a:pt x="16581" y="3636"/>
                    <a:pt x="25359" y="0"/>
                    <a:pt x="34512" y="0"/>
                  </a:cubicBezTo>
                  <a:close/>
                </a:path>
              </a:pathLst>
            </a:custGeom>
            <a:solidFill>
              <a:srgbClr val="C44E2B"/>
            </a:solidFill>
            <a:ln w="19050" cap="rnd">
              <a:solidFill>
                <a:srgbClr val="291B25"/>
              </a:solidFill>
              <a:prstDash val="solid"/>
              <a:round/>
            </a:ln>
          </p:spPr>
          <p:txBody>
            <a:bodyPr/>
            <a:lstStyle/>
            <a:p>
              <a:endParaRPr lang="es-CL"/>
            </a:p>
          </p:txBody>
        </p:sp>
        <p:sp>
          <p:nvSpPr>
            <p:cNvPr id="6" name="TextBox 6"/>
            <p:cNvSpPr txBox="1"/>
            <p:nvPr/>
          </p:nvSpPr>
          <p:spPr>
            <a:xfrm>
              <a:off x="0" y="-38100"/>
              <a:ext cx="3013121" cy="1682258"/>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4241085" y="2976008"/>
            <a:ext cx="9805830" cy="3496269"/>
          </a:xfrm>
          <a:prstGeom prst="rect">
            <a:avLst/>
          </a:prstGeom>
        </p:spPr>
        <p:txBody>
          <a:bodyPr lIns="0" tIns="0" rIns="0" bIns="0" rtlCol="0" anchor="t">
            <a:spAutoFit/>
          </a:bodyPr>
          <a:lstStyle/>
          <a:p>
            <a:pPr algn="ctr">
              <a:lnSpc>
                <a:spcPts val="12579"/>
              </a:lnSpc>
            </a:pPr>
            <a:r>
              <a:rPr lang="en-US" sz="10844" b="1">
                <a:solidFill>
                  <a:srgbClr val="F6F6E9"/>
                </a:solidFill>
                <a:latin typeface="Agrandir Ultra-Bold"/>
                <a:ea typeface="Agrandir Ultra-Bold"/>
                <a:cs typeface="Agrandir Ultra-Bold"/>
                <a:sym typeface="Agrandir Ultra-Bold"/>
              </a:rPr>
              <a:t>CIENCIAS</a:t>
            </a:r>
          </a:p>
          <a:p>
            <a:pPr algn="ctr">
              <a:lnSpc>
                <a:spcPts val="12579"/>
              </a:lnSpc>
            </a:pPr>
            <a:r>
              <a:rPr lang="en-US" sz="10844" b="1">
                <a:solidFill>
                  <a:srgbClr val="F6F6E9"/>
                </a:solidFill>
                <a:latin typeface="Agrandir Ultra-Bold"/>
                <a:ea typeface="Agrandir Ultra-Bold"/>
                <a:cs typeface="Agrandir Ultra-Bold"/>
                <a:sym typeface="Agrandir Ultra-Bold"/>
              </a:rPr>
              <a:t>NATURALES</a:t>
            </a:r>
          </a:p>
        </p:txBody>
      </p:sp>
      <p:grpSp>
        <p:nvGrpSpPr>
          <p:cNvPr id="8" name="Group 8"/>
          <p:cNvGrpSpPr/>
          <p:nvPr/>
        </p:nvGrpSpPr>
        <p:grpSpPr>
          <a:xfrm>
            <a:off x="5698546" y="6600813"/>
            <a:ext cx="6890908" cy="1111837"/>
            <a:chOff x="0" y="0"/>
            <a:chExt cx="2183208" cy="352257"/>
          </a:xfrm>
        </p:grpSpPr>
        <p:sp>
          <p:nvSpPr>
            <p:cNvPr id="9" name="Freeform 9"/>
            <p:cNvSpPr/>
            <p:nvPr/>
          </p:nvSpPr>
          <p:spPr>
            <a:xfrm>
              <a:off x="0" y="0"/>
              <a:ext cx="2183208" cy="352257"/>
            </a:xfrm>
            <a:custGeom>
              <a:avLst/>
              <a:gdLst/>
              <a:ahLst/>
              <a:cxnLst/>
              <a:rect l="l" t="t" r="r" b="b"/>
              <a:pathLst>
                <a:path w="2183208" h="352257">
                  <a:moveTo>
                    <a:pt x="0" y="0"/>
                  </a:moveTo>
                  <a:lnTo>
                    <a:pt x="2183208" y="0"/>
                  </a:lnTo>
                  <a:lnTo>
                    <a:pt x="2183208" y="352257"/>
                  </a:lnTo>
                  <a:lnTo>
                    <a:pt x="0" y="352257"/>
                  </a:lnTo>
                  <a:close/>
                </a:path>
              </a:pathLst>
            </a:custGeom>
            <a:solidFill>
              <a:srgbClr val="61A6AB"/>
            </a:solidFill>
            <a:ln w="19050" cap="sq">
              <a:solidFill>
                <a:srgbClr val="291B25"/>
              </a:solidFill>
              <a:prstDash val="solid"/>
              <a:miter/>
            </a:ln>
          </p:spPr>
          <p:txBody>
            <a:bodyPr/>
            <a:lstStyle/>
            <a:p>
              <a:endParaRPr lang="es-CL"/>
            </a:p>
          </p:txBody>
        </p:sp>
        <p:sp>
          <p:nvSpPr>
            <p:cNvPr id="10" name="TextBox 10"/>
            <p:cNvSpPr txBox="1"/>
            <p:nvPr/>
          </p:nvSpPr>
          <p:spPr>
            <a:xfrm>
              <a:off x="0" y="-38100"/>
              <a:ext cx="2183208" cy="390357"/>
            </a:xfrm>
            <a:prstGeom prst="rect">
              <a:avLst/>
            </a:prstGeom>
          </p:spPr>
          <p:txBody>
            <a:bodyPr lIns="42230" tIns="42230" rIns="42230" bIns="42230" rtlCol="0" anchor="ctr"/>
            <a:lstStyle/>
            <a:p>
              <a:pPr algn="ctr">
                <a:lnSpc>
                  <a:spcPts val="2660"/>
                </a:lnSpc>
              </a:pPr>
              <a:endParaRPr/>
            </a:p>
          </p:txBody>
        </p:sp>
      </p:grpSp>
      <p:sp>
        <p:nvSpPr>
          <p:cNvPr id="11" name="TextBox 11"/>
          <p:cNvSpPr txBox="1"/>
          <p:nvPr/>
        </p:nvSpPr>
        <p:spPr>
          <a:xfrm>
            <a:off x="5940902" y="6604825"/>
            <a:ext cx="6406197" cy="1010088"/>
          </a:xfrm>
          <a:prstGeom prst="rect">
            <a:avLst/>
          </a:prstGeom>
        </p:spPr>
        <p:txBody>
          <a:bodyPr lIns="0" tIns="0" rIns="0" bIns="0" rtlCol="0" anchor="t">
            <a:spAutoFit/>
          </a:bodyPr>
          <a:lstStyle/>
          <a:p>
            <a:pPr algn="ctr">
              <a:lnSpc>
                <a:spcPts val="6611"/>
              </a:lnSpc>
            </a:pPr>
            <a:r>
              <a:rPr lang="en-US" sz="5699" b="1">
                <a:solidFill>
                  <a:srgbClr val="291B25"/>
                </a:solidFill>
                <a:latin typeface="Agrandir Bold"/>
                <a:ea typeface="Agrandir Bold"/>
                <a:cs typeface="Agrandir Bold"/>
                <a:sym typeface="Agrandir Bold"/>
              </a:rPr>
              <a:t>8vo Básico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3530787" y="-14227336"/>
            <a:ext cx="20907639" cy="32610419"/>
            <a:chOff x="0" y="0"/>
            <a:chExt cx="27876852" cy="43480559"/>
          </a:xfrm>
        </p:grpSpPr>
        <p:sp>
          <p:nvSpPr>
            <p:cNvPr id="5" name="Freeform 5"/>
            <p:cNvSpPr/>
            <p:nvPr/>
          </p:nvSpPr>
          <p:spPr>
            <a:xfrm>
              <a:off x="0" y="0"/>
              <a:ext cx="27876852" cy="43480559"/>
            </a:xfrm>
            <a:custGeom>
              <a:avLst/>
              <a:gdLst/>
              <a:ahLst/>
              <a:cxnLst/>
              <a:rect l="l" t="t" r="r" b="b"/>
              <a:pathLst>
                <a:path w="27876852" h="43480559">
                  <a:moveTo>
                    <a:pt x="0" y="0"/>
                  </a:moveTo>
                  <a:lnTo>
                    <a:pt x="27876852" y="0"/>
                  </a:lnTo>
                  <a:lnTo>
                    <a:pt x="27876852" y="43480559"/>
                  </a:lnTo>
                  <a:lnTo>
                    <a:pt x="0" y="43480559"/>
                  </a:lnTo>
                  <a:lnTo>
                    <a:pt x="0" y="0"/>
                  </a:lnTo>
                  <a:close/>
                </a:path>
              </a:pathLst>
            </a:custGeom>
            <a:blipFill>
              <a:blip r:embed="rId2">
                <a:extLst>
                  <a:ext uri="{96DAC541-7B7A-43D3-8B79-37D633B846F1}">
                    <asvg:svgBlip xmlns:asvg="http://schemas.microsoft.com/office/drawing/2016/SVG/main" r:embed="rId3"/>
                  </a:ext>
                </a:extLst>
              </a:blip>
              <a:stretch>
                <a:fillRect b="-71176"/>
              </a:stretch>
            </a:blipFill>
          </p:spPr>
          <p:txBody>
            <a:bodyPr/>
            <a:lstStyle/>
            <a:p>
              <a:endParaRPr lang="es-CL"/>
            </a:p>
          </p:txBody>
        </p:sp>
        <p:sp>
          <p:nvSpPr>
            <p:cNvPr id="6" name="Freeform 6"/>
            <p:cNvSpPr/>
            <p:nvPr/>
          </p:nvSpPr>
          <p:spPr>
            <a:xfrm rot="-117775">
              <a:off x="11349422" y="11024143"/>
              <a:ext cx="2236634" cy="11496717"/>
            </a:xfrm>
            <a:custGeom>
              <a:avLst/>
              <a:gdLst/>
              <a:ahLst/>
              <a:cxnLst/>
              <a:rect l="l" t="t" r="r" b="b"/>
              <a:pathLst>
                <a:path w="2236634" h="11496717">
                  <a:moveTo>
                    <a:pt x="0" y="0"/>
                  </a:moveTo>
                  <a:lnTo>
                    <a:pt x="2236634" y="0"/>
                  </a:lnTo>
                  <a:lnTo>
                    <a:pt x="2236634" y="11496717"/>
                  </a:lnTo>
                  <a:lnTo>
                    <a:pt x="0" y="11496717"/>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CL"/>
            </a:p>
          </p:txBody>
        </p:sp>
        <p:sp>
          <p:nvSpPr>
            <p:cNvPr id="7" name="Freeform 7"/>
            <p:cNvSpPr/>
            <p:nvPr/>
          </p:nvSpPr>
          <p:spPr>
            <a:xfrm>
              <a:off x="7764925" y="4543234"/>
              <a:ext cx="6401941" cy="6917618"/>
            </a:xfrm>
            <a:custGeom>
              <a:avLst/>
              <a:gdLst/>
              <a:ahLst/>
              <a:cxnLst/>
              <a:rect l="l" t="t" r="r" b="b"/>
              <a:pathLst>
                <a:path w="6401941" h="6917618">
                  <a:moveTo>
                    <a:pt x="0" y="0"/>
                  </a:moveTo>
                  <a:lnTo>
                    <a:pt x="6401941" y="0"/>
                  </a:lnTo>
                  <a:lnTo>
                    <a:pt x="6401941" y="6917619"/>
                  </a:lnTo>
                  <a:lnTo>
                    <a:pt x="0" y="69176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CL"/>
            </a:p>
          </p:txBody>
        </p:sp>
        <p:sp>
          <p:nvSpPr>
            <p:cNvPr id="8" name="Freeform 8"/>
            <p:cNvSpPr/>
            <p:nvPr/>
          </p:nvSpPr>
          <p:spPr>
            <a:xfrm>
              <a:off x="10208497" y="22150408"/>
              <a:ext cx="9049868" cy="8441059"/>
            </a:xfrm>
            <a:custGeom>
              <a:avLst/>
              <a:gdLst/>
              <a:ahLst/>
              <a:cxnLst/>
              <a:rect l="l" t="t" r="r" b="b"/>
              <a:pathLst>
                <a:path w="9049868" h="8441059">
                  <a:moveTo>
                    <a:pt x="0" y="0"/>
                  </a:moveTo>
                  <a:lnTo>
                    <a:pt x="9049868" y="0"/>
                  </a:lnTo>
                  <a:lnTo>
                    <a:pt x="9049868" y="8441059"/>
                  </a:lnTo>
                  <a:lnTo>
                    <a:pt x="0" y="8441059"/>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s-CL"/>
            </a:p>
          </p:txBody>
        </p:sp>
        <p:sp>
          <p:nvSpPr>
            <p:cNvPr id="9" name="Freeform 9"/>
            <p:cNvSpPr/>
            <p:nvPr/>
          </p:nvSpPr>
          <p:spPr>
            <a:xfrm>
              <a:off x="8619261" y="20952780"/>
              <a:ext cx="9645090" cy="8364924"/>
            </a:xfrm>
            <a:custGeom>
              <a:avLst/>
              <a:gdLst/>
              <a:ahLst/>
              <a:cxnLst/>
              <a:rect l="l" t="t" r="r" b="b"/>
              <a:pathLst>
                <a:path w="9645090" h="8364924">
                  <a:moveTo>
                    <a:pt x="0" y="0"/>
                  </a:moveTo>
                  <a:lnTo>
                    <a:pt x="9645091" y="0"/>
                  </a:lnTo>
                  <a:lnTo>
                    <a:pt x="9645091" y="8364924"/>
                  </a:lnTo>
                  <a:lnTo>
                    <a:pt x="0" y="8364924"/>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s-CL"/>
            </a:p>
          </p:txBody>
        </p:sp>
        <p:sp>
          <p:nvSpPr>
            <p:cNvPr id="10" name="Freeform 10"/>
            <p:cNvSpPr/>
            <p:nvPr/>
          </p:nvSpPr>
          <p:spPr>
            <a:xfrm>
              <a:off x="9173687" y="23477116"/>
              <a:ext cx="4434875" cy="3547900"/>
            </a:xfrm>
            <a:custGeom>
              <a:avLst/>
              <a:gdLst/>
              <a:ahLst/>
              <a:cxnLst/>
              <a:rect l="l" t="t" r="r" b="b"/>
              <a:pathLst>
                <a:path w="4434875" h="3547900">
                  <a:moveTo>
                    <a:pt x="0" y="0"/>
                  </a:moveTo>
                  <a:lnTo>
                    <a:pt x="4434875" y="0"/>
                  </a:lnTo>
                  <a:lnTo>
                    <a:pt x="4434875" y="3547900"/>
                  </a:lnTo>
                  <a:lnTo>
                    <a:pt x="0" y="3547900"/>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s-CL"/>
            </a:p>
          </p:txBody>
        </p:sp>
        <p:sp>
          <p:nvSpPr>
            <p:cNvPr id="11" name="Freeform 11"/>
            <p:cNvSpPr/>
            <p:nvPr/>
          </p:nvSpPr>
          <p:spPr>
            <a:xfrm>
              <a:off x="10332053" y="26094806"/>
              <a:ext cx="7452710" cy="3970262"/>
            </a:xfrm>
            <a:custGeom>
              <a:avLst/>
              <a:gdLst/>
              <a:ahLst/>
              <a:cxnLst/>
              <a:rect l="l" t="t" r="r" b="b"/>
              <a:pathLst>
                <a:path w="7452710" h="3970262">
                  <a:moveTo>
                    <a:pt x="0" y="0"/>
                  </a:moveTo>
                  <a:lnTo>
                    <a:pt x="7452710" y="0"/>
                  </a:lnTo>
                  <a:lnTo>
                    <a:pt x="7452710" y="3970262"/>
                  </a:lnTo>
                  <a:lnTo>
                    <a:pt x="0" y="3970262"/>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txBody>
            <a:bodyPr/>
            <a:lstStyle/>
            <a:p>
              <a:endParaRPr lang="es-CL"/>
            </a:p>
          </p:txBody>
        </p:sp>
        <p:sp>
          <p:nvSpPr>
            <p:cNvPr id="12" name="Freeform 12"/>
            <p:cNvSpPr/>
            <p:nvPr/>
          </p:nvSpPr>
          <p:spPr>
            <a:xfrm>
              <a:off x="16071000" y="27639744"/>
              <a:ext cx="3187365" cy="12920322"/>
            </a:xfrm>
            <a:custGeom>
              <a:avLst/>
              <a:gdLst/>
              <a:ahLst/>
              <a:cxnLst/>
              <a:rect l="l" t="t" r="r" b="b"/>
              <a:pathLst>
                <a:path w="3187365" h="12920322">
                  <a:moveTo>
                    <a:pt x="0" y="0"/>
                  </a:moveTo>
                  <a:lnTo>
                    <a:pt x="3187365" y="0"/>
                  </a:lnTo>
                  <a:lnTo>
                    <a:pt x="3187365" y="12920321"/>
                  </a:lnTo>
                  <a:lnTo>
                    <a:pt x="0" y="12920321"/>
                  </a:lnTo>
                  <a:lnTo>
                    <a:pt x="0" y="0"/>
                  </a:lnTo>
                  <a:close/>
                </a:path>
              </a:pathLst>
            </a:custGeom>
            <a:blipFill>
              <a:blip r:embed="rId16">
                <a:extLst>
                  <a:ext uri="{96DAC541-7B7A-43D3-8B79-37D633B846F1}">
                    <asvg:svgBlip xmlns:asvg="http://schemas.microsoft.com/office/drawing/2016/SVG/main" r:embed="rId17"/>
                  </a:ext>
                </a:extLst>
              </a:blip>
              <a:stretch>
                <a:fillRect l="-233869"/>
              </a:stretch>
            </a:blipFill>
            <a:ln cap="sq">
              <a:noFill/>
              <a:prstDash val="solid"/>
              <a:miter/>
            </a:ln>
          </p:spPr>
          <p:txBody>
            <a:bodyPr/>
            <a:lstStyle/>
            <a:p>
              <a:endParaRPr lang="es-CL"/>
            </a:p>
          </p:txBody>
        </p:sp>
        <p:sp>
          <p:nvSpPr>
            <p:cNvPr id="13" name="Freeform 13"/>
            <p:cNvSpPr/>
            <p:nvPr/>
          </p:nvSpPr>
          <p:spPr>
            <a:xfrm>
              <a:off x="9799771" y="30085521"/>
              <a:ext cx="7476432" cy="7678671"/>
            </a:xfrm>
            <a:custGeom>
              <a:avLst/>
              <a:gdLst/>
              <a:ahLst/>
              <a:cxnLst/>
              <a:rect l="l" t="t" r="r" b="b"/>
              <a:pathLst>
                <a:path w="7476432" h="7678671">
                  <a:moveTo>
                    <a:pt x="0" y="0"/>
                  </a:moveTo>
                  <a:lnTo>
                    <a:pt x="7476433" y="0"/>
                  </a:lnTo>
                  <a:lnTo>
                    <a:pt x="7476433" y="7678672"/>
                  </a:lnTo>
                  <a:lnTo>
                    <a:pt x="0" y="7678672"/>
                  </a:lnTo>
                  <a:lnTo>
                    <a:pt x="0" y="0"/>
                  </a:lnTo>
                  <a:close/>
                </a:path>
              </a:pathLst>
            </a:custGeom>
            <a:blipFill>
              <a:blip r:embed="rId18">
                <a:extLst>
                  <a:ext uri="{96DAC541-7B7A-43D3-8B79-37D633B846F1}">
                    <asvg:svgBlip xmlns:asvg="http://schemas.microsoft.com/office/drawing/2016/SVG/main" r:embed="rId19"/>
                  </a:ext>
                </a:extLst>
              </a:blip>
              <a:stretch>
                <a:fillRect t="-16669"/>
              </a:stretch>
            </a:blipFill>
            <a:ln cap="sq">
              <a:noFill/>
              <a:prstDash val="solid"/>
              <a:miter/>
            </a:ln>
          </p:spPr>
          <p:txBody>
            <a:bodyPr/>
            <a:lstStyle/>
            <a:p>
              <a:endParaRPr lang="es-CL"/>
            </a:p>
          </p:txBody>
        </p:sp>
        <p:sp>
          <p:nvSpPr>
            <p:cNvPr id="14" name="Freeform 14"/>
            <p:cNvSpPr/>
            <p:nvPr/>
          </p:nvSpPr>
          <p:spPr>
            <a:xfrm>
              <a:off x="8619261" y="27639744"/>
              <a:ext cx="7478484" cy="12920322"/>
            </a:xfrm>
            <a:custGeom>
              <a:avLst/>
              <a:gdLst/>
              <a:ahLst/>
              <a:cxnLst/>
              <a:rect l="l" t="t" r="r" b="b"/>
              <a:pathLst>
                <a:path w="7478484" h="12920322">
                  <a:moveTo>
                    <a:pt x="0" y="0"/>
                  </a:moveTo>
                  <a:lnTo>
                    <a:pt x="7478484" y="0"/>
                  </a:lnTo>
                  <a:lnTo>
                    <a:pt x="7478484" y="12920321"/>
                  </a:lnTo>
                  <a:lnTo>
                    <a:pt x="0" y="12920321"/>
                  </a:lnTo>
                  <a:lnTo>
                    <a:pt x="0" y="0"/>
                  </a:lnTo>
                  <a:close/>
                </a:path>
              </a:pathLst>
            </a:custGeom>
            <a:blipFill>
              <a:blip r:embed="rId16">
                <a:extLst>
                  <a:ext uri="{96DAC541-7B7A-43D3-8B79-37D633B846F1}">
                    <asvg:svgBlip xmlns:asvg="http://schemas.microsoft.com/office/drawing/2016/SVG/main" r:embed="rId17"/>
                  </a:ext>
                </a:extLst>
              </a:blip>
              <a:stretch>
                <a:fillRect r="-42296"/>
              </a:stretch>
            </a:blipFill>
            <a:ln cap="sq">
              <a:noFill/>
              <a:prstDash val="solid"/>
              <a:miter/>
            </a:ln>
          </p:spPr>
          <p:txBody>
            <a:bodyPr/>
            <a:lstStyle/>
            <a:p>
              <a:endParaRPr lang="es-CL"/>
            </a:p>
          </p:txBody>
        </p:sp>
      </p:grpSp>
      <p:grpSp>
        <p:nvGrpSpPr>
          <p:cNvPr id="15" name="Group 15"/>
          <p:cNvGrpSpPr/>
          <p:nvPr/>
        </p:nvGrpSpPr>
        <p:grpSpPr>
          <a:xfrm rot="6535550">
            <a:off x="11861941" y="2477958"/>
            <a:ext cx="4987444" cy="3304378"/>
            <a:chOff x="0" y="0"/>
            <a:chExt cx="6649926" cy="4405837"/>
          </a:xfrm>
        </p:grpSpPr>
        <p:grpSp>
          <p:nvGrpSpPr>
            <p:cNvPr id="16" name="Group 16"/>
            <p:cNvGrpSpPr/>
            <p:nvPr/>
          </p:nvGrpSpPr>
          <p:grpSpPr>
            <a:xfrm rot="5263166">
              <a:off x="2711857" y="327181"/>
              <a:ext cx="4114800" cy="3600450"/>
              <a:chOff x="0" y="0"/>
              <a:chExt cx="812800" cy="711200"/>
            </a:xfrm>
          </p:grpSpPr>
          <p:sp>
            <p:nvSpPr>
              <p:cNvPr id="17" name="Freeform 1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291B25"/>
              </a:solidFill>
            </p:spPr>
            <p:txBody>
              <a:bodyPr/>
              <a:lstStyle/>
              <a:p>
                <a:endParaRPr lang="es-CL"/>
              </a:p>
            </p:txBody>
          </p:sp>
          <p:sp>
            <p:nvSpPr>
              <p:cNvPr id="18" name="TextBox 18"/>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0" y="0"/>
              <a:ext cx="4405837" cy="4405837"/>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F6E9"/>
              </a:solidFill>
              <a:ln w="28575" cap="sq">
                <a:solidFill>
                  <a:srgbClr val="000000"/>
                </a:solidFill>
                <a:prstDash val="solid"/>
                <a:miter/>
              </a:ln>
            </p:spPr>
            <p:txBody>
              <a:bodyPr/>
              <a:lstStyle/>
              <a:p>
                <a:endParaRPr lang="es-CL"/>
              </a:p>
            </p:txBody>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22" name="Freeform 22"/>
          <p:cNvSpPr/>
          <p:nvPr/>
        </p:nvSpPr>
        <p:spPr>
          <a:xfrm>
            <a:off x="13209358" y="2659113"/>
            <a:ext cx="2761327" cy="1471034"/>
          </a:xfrm>
          <a:custGeom>
            <a:avLst/>
            <a:gdLst/>
            <a:ahLst/>
            <a:cxnLst/>
            <a:rect l="l" t="t" r="r" b="b"/>
            <a:pathLst>
              <a:path w="2761327" h="1471034">
                <a:moveTo>
                  <a:pt x="0" y="0"/>
                </a:moveTo>
                <a:lnTo>
                  <a:pt x="2761326" y="0"/>
                </a:lnTo>
                <a:lnTo>
                  <a:pt x="2761326" y="1471034"/>
                </a:lnTo>
                <a:lnTo>
                  <a:pt x="0" y="1471034"/>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txBody>
          <a:bodyPr/>
          <a:lstStyle/>
          <a:p>
            <a:endParaRPr lang="es-CL"/>
          </a:p>
        </p:txBody>
      </p:sp>
      <p:grpSp>
        <p:nvGrpSpPr>
          <p:cNvPr id="23" name="Group 23"/>
          <p:cNvGrpSpPr/>
          <p:nvPr/>
        </p:nvGrpSpPr>
        <p:grpSpPr>
          <a:xfrm>
            <a:off x="519167" y="448268"/>
            <a:ext cx="9767068" cy="9553676"/>
            <a:chOff x="0" y="0"/>
            <a:chExt cx="2572397" cy="2516194"/>
          </a:xfrm>
        </p:grpSpPr>
        <p:sp>
          <p:nvSpPr>
            <p:cNvPr id="24" name="Freeform 24"/>
            <p:cNvSpPr/>
            <p:nvPr/>
          </p:nvSpPr>
          <p:spPr>
            <a:xfrm>
              <a:off x="0" y="0"/>
              <a:ext cx="2572397" cy="2516194"/>
            </a:xfrm>
            <a:custGeom>
              <a:avLst/>
              <a:gdLst/>
              <a:ahLst/>
              <a:cxnLst/>
              <a:rect l="l" t="t" r="r" b="b"/>
              <a:pathLst>
                <a:path w="2572397" h="2516194">
                  <a:moveTo>
                    <a:pt x="40425" y="0"/>
                  </a:moveTo>
                  <a:lnTo>
                    <a:pt x="2531971" y="0"/>
                  </a:lnTo>
                  <a:cubicBezTo>
                    <a:pt x="2554298" y="0"/>
                    <a:pt x="2572397" y="18099"/>
                    <a:pt x="2572397" y="40425"/>
                  </a:cubicBezTo>
                  <a:lnTo>
                    <a:pt x="2572397" y="2475769"/>
                  </a:lnTo>
                  <a:cubicBezTo>
                    <a:pt x="2572397" y="2486490"/>
                    <a:pt x="2568138" y="2496773"/>
                    <a:pt x="2560556" y="2504354"/>
                  </a:cubicBezTo>
                  <a:cubicBezTo>
                    <a:pt x="2552975" y="2511935"/>
                    <a:pt x="2542693" y="2516194"/>
                    <a:pt x="2531971" y="2516194"/>
                  </a:cubicBezTo>
                  <a:lnTo>
                    <a:pt x="40425" y="2516194"/>
                  </a:lnTo>
                  <a:cubicBezTo>
                    <a:pt x="18099" y="2516194"/>
                    <a:pt x="0" y="2498095"/>
                    <a:pt x="0" y="2475769"/>
                  </a:cubicBezTo>
                  <a:lnTo>
                    <a:pt x="0" y="40425"/>
                  </a:lnTo>
                  <a:cubicBezTo>
                    <a:pt x="0" y="18099"/>
                    <a:pt x="18099" y="0"/>
                    <a:pt x="40425" y="0"/>
                  </a:cubicBezTo>
                  <a:close/>
                </a:path>
              </a:pathLst>
            </a:custGeom>
            <a:solidFill>
              <a:srgbClr val="39382C"/>
            </a:solidFill>
            <a:ln w="19050" cap="rnd">
              <a:solidFill>
                <a:srgbClr val="000000"/>
              </a:solidFill>
              <a:prstDash val="solid"/>
              <a:round/>
            </a:ln>
          </p:spPr>
          <p:txBody>
            <a:bodyPr/>
            <a:lstStyle/>
            <a:p>
              <a:endParaRPr lang="es-CL"/>
            </a:p>
          </p:txBody>
        </p:sp>
        <p:sp>
          <p:nvSpPr>
            <p:cNvPr id="25" name="TextBox 25"/>
            <p:cNvSpPr txBox="1"/>
            <p:nvPr/>
          </p:nvSpPr>
          <p:spPr>
            <a:xfrm>
              <a:off x="0" y="-38100"/>
              <a:ext cx="2572397" cy="2554294"/>
            </a:xfrm>
            <a:prstGeom prst="rect">
              <a:avLst/>
            </a:prstGeom>
          </p:spPr>
          <p:txBody>
            <a:bodyPr lIns="50800" tIns="50800" rIns="50800" bIns="50800" rtlCol="0" anchor="ctr"/>
            <a:lstStyle/>
            <a:p>
              <a:pPr algn="ctr">
                <a:lnSpc>
                  <a:spcPts val="2659"/>
                </a:lnSpc>
                <a:spcBef>
                  <a:spcPct val="0"/>
                </a:spcBef>
              </a:pPr>
              <a:endParaRPr/>
            </a:p>
          </p:txBody>
        </p:sp>
      </p:grpSp>
      <p:sp>
        <p:nvSpPr>
          <p:cNvPr id="26" name="TextBox 26"/>
          <p:cNvSpPr txBox="1"/>
          <p:nvPr/>
        </p:nvSpPr>
        <p:spPr>
          <a:xfrm>
            <a:off x="813057" y="1740434"/>
            <a:ext cx="9179288" cy="5600636"/>
          </a:xfrm>
          <a:prstGeom prst="rect">
            <a:avLst/>
          </a:prstGeom>
        </p:spPr>
        <p:txBody>
          <a:bodyPr lIns="0" tIns="0" rIns="0" bIns="0" rtlCol="0" anchor="t">
            <a:spAutoFit/>
          </a:bodyPr>
          <a:lstStyle/>
          <a:p>
            <a:pPr algn="just">
              <a:lnSpc>
                <a:spcPts val="5459"/>
              </a:lnSpc>
            </a:pPr>
            <a:r>
              <a:rPr lang="es-CL" sz="3900" dirty="0">
                <a:solidFill>
                  <a:srgbClr val="F6F6E9"/>
                </a:solidFill>
                <a:latin typeface="Agrandir"/>
                <a:ea typeface="Agrandir"/>
                <a:cs typeface="Agrandir"/>
                <a:sym typeface="Agrandir"/>
              </a:rPr>
              <a:t>El páncreas secreta diferentes enzimas a través del jugo pancreático. Libera la enzima tripsina, la cual degrada proteínas y la enzima lipasa, la cual degrada lípidos.</a:t>
            </a:r>
          </a:p>
          <a:p>
            <a:pPr algn="just">
              <a:lnSpc>
                <a:spcPts val="5459"/>
              </a:lnSpc>
            </a:pPr>
            <a:endParaRPr lang="es-CL" sz="3900" dirty="0">
              <a:solidFill>
                <a:srgbClr val="F6F6E9"/>
              </a:solidFill>
              <a:latin typeface="Agrandir"/>
              <a:ea typeface="Agrandir"/>
              <a:cs typeface="Agrandir"/>
              <a:sym typeface="Agrandir"/>
            </a:endParaRPr>
          </a:p>
          <a:p>
            <a:pPr algn="just">
              <a:lnSpc>
                <a:spcPts val="5459"/>
              </a:lnSpc>
            </a:pPr>
            <a:r>
              <a:rPr lang="es-CL" sz="3900" dirty="0">
                <a:solidFill>
                  <a:srgbClr val="F6F6E9"/>
                </a:solidFill>
                <a:latin typeface="Agrandir"/>
                <a:ea typeface="Agrandir"/>
                <a:cs typeface="Agrandir"/>
                <a:sym typeface="Agrandir"/>
              </a:rPr>
              <a:t>Los jugos pancreáticos se secretan hacia el intestino delgado.</a:t>
            </a:r>
          </a:p>
        </p:txBody>
      </p:sp>
      <p:sp>
        <p:nvSpPr>
          <p:cNvPr id="27" name="TextBox 27"/>
          <p:cNvSpPr txBox="1"/>
          <p:nvPr/>
        </p:nvSpPr>
        <p:spPr>
          <a:xfrm>
            <a:off x="1497385" y="601909"/>
            <a:ext cx="7995215" cy="1192634"/>
          </a:xfrm>
          <a:prstGeom prst="rect">
            <a:avLst/>
          </a:prstGeom>
        </p:spPr>
        <p:txBody>
          <a:bodyPr lIns="0" tIns="0" rIns="0" bIns="0" rtlCol="0" anchor="t">
            <a:spAutoFit/>
          </a:bodyPr>
          <a:lstStyle/>
          <a:p>
            <a:pPr algn="ctr">
              <a:lnSpc>
                <a:spcPts val="9279"/>
              </a:lnSpc>
            </a:pPr>
            <a:r>
              <a:rPr lang="es-ES" sz="7999" b="1" dirty="0">
                <a:solidFill>
                  <a:srgbClr val="F6F6E9"/>
                </a:solidFill>
                <a:latin typeface="Agrandir Ultra-Bold"/>
                <a:ea typeface="Agrandir Ultra-Bold"/>
                <a:cs typeface="Agrandir Ultra-Bold"/>
                <a:sym typeface="Agrandir Ultra-Bold"/>
              </a:rPr>
              <a:t>P</a:t>
            </a:r>
            <a:r>
              <a:rPr lang="es-CL" sz="7999" b="1" dirty="0">
                <a:solidFill>
                  <a:srgbClr val="F6F6E9"/>
                </a:solidFill>
                <a:latin typeface="Agrandir Ultra-Bold"/>
                <a:ea typeface="Agrandir Ultra-Bold"/>
                <a:cs typeface="Agrandir Ultra-Bold"/>
                <a:sym typeface="Agrandir Ultra-Bold"/>
              </a:rPr>
              <a:t>ÁNCREAS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3530787" y="-19753652"/>
            <a:ext cx="20907639" cy="32610419"/>
            <a:chOff x="0" y="0"/>
            <a:chExt cx="27876852" cy="43480559"/>
          </a:xfrm>
        </p:grpSpPr>
        <p:sp>
          <p:nvSpPr>
            <p:cNvPr id="5" name="Freeform 5"/>
            <p:cNvSpPr/>
            <p:nvPr/>
          </p:nvSpPr>
          <p:spPr>
            <a:xfrm>
              <a:off x="0" y="0"/>
              <a:ext cx="27876852" cy="43480559"/>
            </a:xfrm>
            <a:custGeom>
              <a:avLst/>
              <a:gdLst/>
              <a:ahLst/>
              <a:cxnLst/>
              <a:rect l="l" t="t" r="r" b="b"/>
              <a:pathLst>
                <a:path w="27876852" h="43480559">
                  <a:moveTo>
                    <a:pt x="0" y="0"/>
                  </a:moveTo>
                  <a:lnTo>
                    <a:pt x="27876852" y="0"/>
                  </a:lnTo>
                  <a:lnTo>
                    <a:pt x="27876852" y="43480559"/>
                  </a:lnTo>
                  <a:lnTo>
                    <a:pt x="0" y="43480559"/>
                  </a:lnTo>
                  <a:lnTo>
                    <a:pt x="0" y="0"/>
                  </a:lnTo>
                  <a:close/>
                </a:path>
              </a:pathLst>
            </a:custGeom>
            <a:blipFill>
              <a:blip r:embed="rId2">
                <a:extLst>
                  <a:ext uri="{96DAC541-7B7A-43D3-8B79-37D633B846F1}">
                    <asvg:svgBlip xmlns:asvg="http://schemas.microsoft.com/office/drawing/2016/SVG/main" r:embed="rId3"/>
                  </a:ext>
                </a:extLst>
              </a:blip>
              <a:stretch>
                <a:fillRect b="-71176"/>
              </a:stretch>
            </a:blipFill>
          </p:spPr>
          <p:txBody>
            <a:bodyPr/>
            <a:lstStyle/>
            <a:p>
              <a:endParaRPr lang="es-CL"/>
            </a:p>
          </p:txBody>
        </p:sp>
        <p:sp>
          <p:nvSpPr>
            <p:cNvPr id="6" name="Freeform 6"/>
            <p:cNvSpPr/>
            <p:nvPr/>
          </p:nvSpPr>
          <p:spPr>
            <a:xfrm rot="-117775">
              <a:off x="11349422" y="11024143"/>
              <a:ext cx="2236634" cy="11496717"/>
            </a:xfrm>
            <a:custGeom>
              <a:avLst/>
              <a:gdLst/>
              <a:ahLst/>
              <a:cxnLst/>
              <a:rect l="l" t="t" r="r" b="b"/>
              <a:pathLst>
                <a:path w="2236634" h="11496717">
                  <a:moveTo>
                    <a:pt x="0" y="0"/>
                  </a:moveTo>
                  <a:lnTo>
                    <a:pt x="2236634" y="0"/>
                  </a:lnTo>
                  <a:lnTo>
                    <a:pt x="2236634" y="11496717"/>
                  </a:lnTo>
                  <a:lnTo>
                    <a:pt x="0" y="11496717"/>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CL"/>
            </a:p>
          </p:txBody>
        </p:sp>
        <p:sp>
          <p:nvSpPr>
            <p:cNvPr id="7" name="Freeform 7"/>
            <p:cNvSpPr/>
            <p:nvPr/>
          </p:nvSpPr>
          <p:spPr>
            <a:xfrm>
              <a:off x="7764925" y="4543234"/>
              <a:ext cx="6401941" cy="6917618"/>
            </a:xfrm>
            <a:custGeom>
              <a:avLst/>
              <a:gdLst/>
              <a:ahLst/>
              <a:cxnLst/>
              <a:rect l="l" t="t" r="r" b="b"/>
              <a:pathLst>
                <a:path w="6401941" h="6917618">
                  <a:moveTo>
                    <a:pt x="0" y="0"/>
                  </a:moveTo>
                  <a:lnTo>
                    <a:pt x="6401941" y="0"/>
                  </a:lnTo>
                  <a:lnTo>
                    <a:pt x="6401941" y="6917619"/>
                  </a:lnTo>
                  <a:lnTo>
                    <a:pt x="0" y="69176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CL"/>
            </a:p>
          </p:txBody>
        </p:sp>
        <p:sp>
          <p:nvSpPr>
            <p:cNvPr id="8" name="Freeform 8"/>
            <p:cNvSpPr/>
            <p:nvPr/>
          </p:nvSpPr>
          <p:spPr>
            <a:xfrm>
              <a:off x="10208497" y="22150408"/>
              <a:ext cx="9049868" cy="8441059"/>
            </a:xfrm>
            <a:custGeom>
              <a:avLst/>
              <a:gdLst/>
              <a:ahLst/>
              <a:cxnLst/>
              <a:rect l="l" t="t" r="r" b="b"/>
              <a:pathLst>
                <a:path w="9049868" h="8441059">
                  <a:moveTo>
                    <a:pt x="0" y="0"/>
                  </a:moveTo>
                  <a:lnTo>
                    <a:pt x="9049868" y="0"/>
                  </a:lnTo>
                  <a:lnTo>
                    <a:pt x="9049868" y="8441059"/>
                  </a:lnTo>
                  <a:lnTo>
                    <a:pt x="0" y="8441059"/>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s-CL"/>
            </a:p>
          </p:txBody>
        </p:sp>
        <p:sp>
          <p:nvSpPr>
            <p:cNvPr id="9" name="Freeform 9"/>
            <p:cNvSpPr/>
            <p:nvPr/>
          </p:nvSpPr>
          <p:spPr>
            <a:xfrm>
              <a:off x="8619261" y="20952780"/>
              <a:ext cx="9645090" cy="8364924"/>
            </a:xfrm>
            <a:custGeom>
              <a:avLst/>
              <a:gdLst/>
              <a:ahLst/>
              <a:cxnLst/>
              <a:rect l="l" t="t" r="r" b="b"/>
              <a:pathLst>
                <a:path w="9645090" h="8364924">
                  <a:moveTo>
                    <a:pt x="0" y="0"/>
                  </a:moveTo>
                  <a:lnTo>
                    <a:pt x="9645091" y="0"/>
                  </a:lnTo>
                  <a:lnTo>
                    <a:pt x="9645091" y="8364924"/>
                  </a:lnTo>
                  <a:lnTo>
                    <a:pt x="0" y="8364924"/>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s-CL"/>
            </a:p>
          </p:txBody>
        </p:sp>
        <p:sp>
          <p:nvSpPr>
            <p:cNvPr id="10" name="Freeform 10"/>
            <p:cNvSpPr/>
            <p:nvPr/>
          </p:nvSpPr>
          <p:spPr>
            <a:xfrm>
              <a:off x="9173687" y="23477116"/>
              <a:ext cx="4434875" cy="3547900"/>
            </a:xfrm>
            <a:custGeom>
              <a:avLst/>
              <a:gdLst/>
              <a:ahLst/>
              <a:cxnLst/>
              <a:rect l="l" t="t" r="r" b="b"/>
              <a:pathLst>
                <a:path w="4434875" h="3547900">
                  <a:moveTo>
                    <a:pt x="0" y="0"/>
                  </a:moveTo>
                  <a:lnTo>
                    <a:pt x="4434875" y="0"/>
                  </a:lnTo>
                  <a:lnTo>
                    <a:pt x="4434875" y="3547900"/>
                  </a:lnTo>
                  <a:lnTo>
                    <a:pt x="0" y="3547900"/>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s-CL"/>
            </a:p>
          </p:txBody>
        </p:sp>
        <p:sp>
          <p:nvSpPr>
            <p:cNvPr id="11" name="Freeform 11"/>
            <p:cNvSpPr/>
            <p:nvPr/>
          </p:nvSpPr>
          <p:spPr>
            <a:xfrm>
              <a:off x="10332053" y="26094806"/>
              <a:ext cx="7452710" cy="3970262"/>
            </a:xfrm>
            <a:custGeom>
              <a:avLst/>
              <a:gdLst/>
              <a:ahLst/>
              <a:cxnLst/>
              <a:rect l="l" t="t" r="r" b="b"/>
              <a:pathLst>
                <a:path w="7452710" h="3970262">
                  <a:moveTo>
                    <a:pt x="0" y="0"/>
                  </a:moveTo>
                  <a:lnTo>
                    <a:pt x="7452710" y="0"/>
                  </a:lnTo>
                  <a:lnTo>
                    <a:pt x="7452710" y="3970262"/>
                  </a:lnTo>
                  <a:lnTo>
                    <a:pt x="0" y="3970262"/>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txBody>
            <a:bodyPr/>
            <a:lstStyle/>
            <a:p>
              <a:endParaRPr lang="es-CL"/>
            </a:p>
          </p:txBody>
        </p:sp>
        <p:sp>
          <p:nvSpPr>
            <p:cNvPr id="12" name="Freeform 12"/>
            <p:cNvSpPr/>
            <p:nvPr/>
          </p:nvSpPr>
          <p:spPr>
            <a:xfrm>
              <a:off x="16071000" y="27639744"/>
              <a:ext cx="3187365" cy="12920322"/>
            </a:xfrm>
            <a:custGeom>
              <a:avLst/>
              <a:gdLst/>
              <a:ahLst/>
              <a:cxnLst/>
              <a:rect l="l" t="t" r="r" b="b"/>
              <a:pathLst>
                <a:path w="3187365" h="12920322">
                  <a:moveTo>
                    <a:pt x="0" y="0"/>
                  </a:moveTo>
                  <a:lnTo>
                    <a:pt x="3187365" y="0"/>
                  </a:lnTo>
                  <a:lnTo>
                    <a:pt x="3187365" y="12920321"/>
                  </a:lnTo>
                  <a:lnTo>
                    <a:pt x="0" y="12920321"/>
                  </a:lnTo>
                  <a:lnTo>
                    <a:pt x="0" y="0"/>
                  </a:lnTo>
                  <a:close/>
                </a:path>
              </a:pathLst>
            </a:custGeom>
            <a:blipFill>
              <a:blip r:embed="rId16">
                <a:extLst>
                  <a:ext uri="{96DAC541-7B7A-43D3-8B79-37D633B846F1}">
                    <asvg:svgBlip xmlns:asvg="http://schemas.microsoft.com/office/drawing/2016/SVG/main" r:embed="rId17"/>
                  </a:ext>
                </a:extLst>
              </a:blip>
              <a:stretch>
                <a:fillRect l="-233869"/>
              </a:stretch>
            </a:blipFill>
            <a:ln cap="sq">
              <a:noFill/>
              <a:prstDash val="solid"/>
              <a:miter/>
            </a:ln>
          </p:spPr>
          <p:txBody>
            <a:bodyPr/>
            <a:lstStyle/>
            <a:p>
              <a:endParaRPr lang="es-CL"/>
            </a:p>
          </p:txBody>
        </p:sp>
        <p:sp>
          <p:nvSpPr>
            <p:cNvPr id="13" name="Freeform 13"/>
            <p:cNvSpPr/>
            <p:nvPr/>
          </p:nvSpPr>
          <p:spPr>
            <a:xfrm>
              <a:off x="9799771" y="30085521"/>
              <a:ext cx="7476432" cy="7678671"/>
            </a:xfrm>
            <a:custGeom>
              <a:avLst/>
              <a:gdLst/>
              <a:ahLst/>
              <a:cxnLst/>
              <a:rect l="l" t="t" r="r" b="b"/>
              <a:pathLst>
                <a:path w="7476432" h="7678671">
                  <a:moveTo>
                    <a:pt x="0" y="0"/>
                  </a:moveTo>
                  <a:lnTo>
                    <a:pt x="7476433" y="0"/>
                  </a:lnTo>
                  <a:lnTo>
                    <a:pt x="7476433" y="7678672"/>
                  </a:lnTo>
                  <a:lnTo>
                    <a:pt x="0" y="7678672"/>
                  </a:lnTo>
                  <a:lnTo>
                    <a:pt x="0" y="0"/>
                  </a:lnTo>
                  <a:close/>
                </a:path>
              </a:pathLst>
            </a:custGeom>
            <a:blipFill>
              <a:blip r:embed="rId18">
                <a:extLst>
                  <a:ext uri="{96DAC541-7B7A-43D3-8B79-37D633B846F1}">
                    <asvg:svgBlip xmlns:asvg="http://schemas.microsoft.com/office/drawing/2016/SVG/main" r:embed="rId19"/>
                  </a:ext>
                </a:extLst>
              </a:blip>
              <a:stretch>
                <a:fillRect t="-16669"/>
              </a:stretch>
            </a:blipFill>
            <a:ln cap="sq">
              <a:noFill/>
              <a:prstDash val="solid"/>
              <a:miter/>
            </a:ln>
          </p:spPr>
          <p:txBody>
            <a:bodyPr/>
            <a:lstStyle/>
            <a:p>
              <a:endParaRPr lang="es-CL"/>
            </a:p>
          </p:txBody>
        </p:sp>
        <p:sp>
          <p:nvSpPr>
            <p:cNvPr id="14" name="Freeform 14"/>
            <p:cNvSpPr/>
            <p:nvPr/>
          </p:nvSpPr>
          <p:spPr>
            <a:xfrm>
              <a:off x="8619261" y="27639744"/>
              <a:ext cx="7478484" cy="12920322"/>
            </a:xfrm>
            <a:custGeom>
              <a:avLst/>
              <a:gdLst/>
              <a:ahLst/>
              <a:cxnLst/>
              <a:rect l="l" t="t" r="r" b="b"/>
              <a:pathLst>
                <a:path w="7478484" h="12920322">
                  <a:moveTo>
                    <a:pt x="0" y="0"/>
                  </a:moveTo>
                  <a:lnTo>
                    <a:pt x="7478484" y="0"/>
                  </a:lnTo>
                  <a:lnTo>
                    <a:pt x="7478484" y="12920321"/>
                  </a:lnTo>
                  <a:lnTo>
                    <a:pt x="0" y="12920321"/>
                  </a:lnTo>
                  <a:lnTo>
                    <a:pt x="0" y="0"/>
                  </a:lnTo>
                  <a:close/>
                </a:path>
              </a:pathLst>
            </a:custGeom>
            <a:blipFill>
              <a:blip r:embed="rId16">
                <a:extLst>
                  <a:ext uri="{96DAC541-7B7A-43D3-8B79-37D633B846F1}">
                    <asvg:svgBlip xmlns:asvg="http://schemas.microsoft.com/office/drawing/2016/SVG/main" r:embed="rId17"/>
                  </a:ext>
                </a:extLst>
              </a:blip>
              <a:stretch>
                <a:fillRect r="-42296"/>
              </a:stretch>
            </a:blipFill>
            <a:ln cap="sq">
              <a:noFill/>
              <a:prstDash val="solid"/>
              <a:miter/>
            </a:ln>
          </p:spPr>
          <p:txBody>
            <a:bodyPr/>
            <a:lstStyle/>
            <a:p>
              <a:endParaRPr lang="es-CL"/>
            </a:p>
          </p:txBody>
        </p:sp>
      </p:grpSp>
      <p:grpSp>
        <p:nvGrpSpPr>
          <p:cNvPr id="15" name="Group 15"/>
          <p:cNvGrpSpPr/>
          <p:nvPr/>
        </p:nvGrpSpPr>
        <p:grpSpPr>
          <a:xfrm rot="-7739369">
            <a:off x="12814296" y="5657016"/>
            <a:ext cx="4987444" cy="3304378"/>
            <a:chOff x="0" y="0"/>
            <a:chExt cx="6649926" cy="4405837"/>
          </a:xfrm>
        </p:grpSpPr>
        <p:grpSp>
          <p:nvGrpSpPr>
            <p:cNvPr id="16" name="Group 16"/>
            <p:cNvGrpSpPr/>
            <p:nvPr/>
          </p:nvGrpSpPr>
          <p:grpSpPr>
            <a:xfrm rot="5263166">
              <a:off x="2711857" y="327181"/>
              <a:ext cx="4114800" cy="3600450"/>
              <a:chOff x="0" y="0"/>
              <a:chExt cx="812800" cy="711200"/>
            </a:xfrm>
          </p:grpSpPr>
          <p:sp>
            <p:nvSpPr>
              <p:cNvPr id="17" name="Freeform 1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291B25"/>
              </a:solidFill>
            </p:spPr>
            <p:txBody>
              <a:bodyPr/>
              <a:lstStyle/>
              <a:p>
                <a:endParaRPr lang="es-CL"/>
              </a:p>
            </p:txBody>
          </p:sp>
          <p:sp>
            <p:nvSpPr>
              <p:cNvPr id="18" name="TextBox 18"/>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0" y="0"/>
              <a:ext cx="4405837" cy="4405837"/>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F6E9"/>
              </a:solidFill>
              <a:ln w="28575" cap="sq">
                <a:solidFill>
                  <a:srgbClr val="000000"/>
                </a:solidFill>
                <a:prstDash val="solid"/>
                <a:miter/>
              </a:ln>
            </p:spPr>
            <p:txBody>
              <a:bodyPr/>
              <a:lstStyle/>
              <a:p>
                <a:endParaRPr lang="es-CL"/>
              </a:p>
            </p:txBody>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22" name="Freeform 22"/>
          <p:cNvSpPr/>
          <p:nvPr/>
        </p:nvSpPr>
        <p:spPr>
          <a:xfrm>
            <a:off x="14765746" y="6878865"/>
            <a:ext cx="2145817" cy="2379435"/>
          </a:xfrm>
          <a:custGeom>
            <a:avLst/>
            <a:gdLst/>
            <a:ahLst/>
            <a:cxnLst/>
            <a:rect l="l" t="t" r="r" b="b"/>
            <a:pathLst>
              <a:path w="2145817" h="2379435">
                <a:moveTo>
                  <a:pt x="0" y="0"/>
                </a:moveTo>
                <a:lnTo>
                  <a:pt x="2145817" y="0"/>
                </a:lnTo>
                <a:lnTo>
                  <a:pt x="2145817" y="2379435"/>
                </a:lnTo>
                <a:lnTo>
                  <a:pt x="0" y="237943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s-CL"/>
          </a:p>
        </p:txBody>
      </p:sp>
      <p:grpSp>
        <p:nvGrpSpPr>
          <p:cNvPr id="23" name="Group 23"/>
          <p:cNvGrpSpPr/>
          <p:nvPr/>
        </p:nvGrpSpPr>
        <p:grpSpPr>
          <a:xfrm>
            <a:off x="519167" y="448268"/>
            <a:ext cx="9767068" cy="9553676"/>
            <a:chOff x="0" y="0"/>
            <a:chExt cx="2572397" cy="2516194"/>
          </a:xfrm>
        </p:grpSpPr>
        <p:sp>
          <p:nvSpPr>
            <p:cNvPr id="24" name="Freeform 24"/>
            <p:cNvSpPr/>
            <p:nvPr/>
          </p:nvSpPr>
          <p:spPr>
            <a:xfrm>
              <a:off x="0" y="0"/>
              <a:ext cx="2572397" cy="2516194"/>
            </a:xfrm>
            <a:custGeom>
              <a:avLst/>
              <a:gdLst/>
              <a:ahLst/>
              <a:cxnLst/>
              <a:rect l="l" t="t" r="r" b="b"/>
              <a:pathLst>
                <a:path w="2572397" h="2516194">
                  <a:moveTo>
                    <a:pt x="40425" y="0"/>
                  </a:moveTo>
                  <a:lnTo>
                    <a:pt x="2531971" y="0"/>
                  </a:lnTo>
                  <a:cubicBezTo>
                    <a:pt x="2554298" y="0"/>
                    <a:pt x="2572397" y="18099"/>
                    <a:pt x="2572397" y="40425"/>
                  </a:cubicBezTo>
                  <a:lnTo>
                    <a:pt x="2572397" y="2475769"/>
                  </a:lnTo>
                  <a:cubicBezTo>
                    <a:pt x="2572397" y="2486490"/>
                    <a:pt x="2568138" y="2496773"/>
                    <a:pt x="2560556" y="2504354"/>
                  </a:cubicBezTo>
                  <a:cubicBezTo>
                    <a:pt x="2552975" y="2511935"/>
                    <a:pt x="2542693" y="2516194"/>
                    <a:pt x="2531971" y="2516194"/>
                  </a:cubicBezTo>
                  <a:lnTo>
                    <a:pt x="40425" y="2516194"/>
                  </a:lnTo>
                  <a:cubicBezTo>
                    <a:pt x="18099" y="2516194"/>
                    <a:pt x="0" y="2498095"/>
                    <a:pt x="0" y="2475769"/>
                  </a:cubicBezTo>
                  <a:lnTo>
                    <a:pt x="0" y="40425"/>
                  </a:lnTo>
                  <a:cubicBezTo>
                    <a:pt x="0" y="18099"/>
                    <a:pt x="18099" y="0"/>
                    <a:pt x="40425" y="0"/>
                  </a:cubicBezTo>
                  <a:close/>
                </a:path>
              </a:pathLst>
            </a:custGeom>
            <a:solidFill>
              <a:srgbClr val="39382C"/>
            </a:solidFill>
            <a:ln w="19050" cap="rnd">
              <a:solidFill>
                <a:srgbClr val="000000"/>
              </a:solidFill>
              <a:prstDash val="solid"/>
              <a:round/>
            </a:ln>
          </p:spPr>
          <p:txBody>
            <a:bodyPr/>
            <a:lstStyle/>
            <a:p>
              <a:endParaRPr lang="es-CL"/>
            </a:p>
          </p:txBody>
        </p:sp>
        <p:sp>
          <p:nvSpPr>
            <p:cNvPr id="25" name="TextBox 25"/>
            <p:cNvSpPr txBox="1"/>
            <p:nvPr/>
          </p:nvSpPr>
          <p:spPr>
            <a:xfrm>
              <a:off x="0" y="-38100"/>
              <a:ext cx="2572397" cy="2554294"/>
            </a:xfrm>
            <a:prstGeom prst="rect">
              <a:avLst/>
            </a:prstGeom>
          </p:spPr>
          <p:txBody>
            <a:bodyPr lIns="50800" tIns="50800" rIns="50800" bIns="50800" rtlCol="0" anchor="ctr"/>
            <a:lstStyle/>
            <a:p>
              <a:pPr algn="ctr">
                <a:lnSpc>
                  <a:spcPts val="2659"/>
                </a:lnSpc>
                <a:spcBef>
                  <a:spcPct val="0"/>
                </a:spcBef>
              </a:pPr>
              <a:endParaRPr/>
            </a:p>
          </p:txBody>
        </p:sp>
      </p:grpSp>
      <p:sp>
        <p:nvSpPr>
          <p:cNvPr id="26" name="TextBox 26"/>
          <p:cNvSpPr txBox="1"/>
          <p:nvPr/>
        </p:nvSpPr>
        <p:spPr>
          <a:xfrm>
            <a:off x="823854" y="1713944"/>
            <a:ext cx="9179288" cy="7716600"/>
          </a:xfrm>
          <a:prstGeom prst="rect">
            <a:avLst/>
          </a:prstGeom>
        </p:spPr>
        <p:txBody>
          <a:bodyPr lIns="0" tIns="0" rIns="0" bIns="0" rtlCol="0" anchor="t">
            <a:spAutoFit/>
          </a:bodyPr>
          <a:lstStyle/>
          <a:p>
            <a:pPr algn="just">
              <a:lnSpc>
                <a:spcPts val="5459"/>
              </a:lnSpc>
            </a:pPr>
            <a:r>
              <a:rPr lang="es-CL" sz="3900" dirty="0">
                <a:solidFill>
                  <a:srgbClr val="F6F6E9"/>
                </a:solidFill>
                <a:latin typeface="Agrandir"/>
                <a:ea typeface="Agrandir"/>
                <a:cs typeface="Agrandir"/>
                <a:sym typeface="Agrandir"/>
              </a:rPr>
              <a:t>El intestino delgado se puede dividir en 3 parte:</a:t>
            </a:r>
          </a:p>
          <a:p>
            <a:pPr marL="571500" indent="-571500" algn="just">
              <a:lnSpc>
                <a:spcPts val="5459"/>
              </a:lnSpc>
              <a:buFontTx/>
              <a:buChar char="-"/>
            </a:pPr>
            <a:r>
              <a:rPr lang="es-CL" sz="3900" dirty="0">
                <a:solidFill>
                  <a:srgbClr val="F6F6E9"/>
                </a:solidFill>
                <a:latin typeface="Agrandir"/>
                <a:ea typeface="Agrandir"/>
                <a:cs typeface="Agrandir"/>
                <a:sym typeface="Agrandir"/>
              </a:rPr>
              <a:t>Duodeno.</a:t>
            </a:r>
          </a:p>
          <a:p>
            <a:pPr marL="571500" indent="-571500" algn="just">
              <a:lnSpc>
                <a:spcPts val="5459"/>
              </a:lnSpc>
              <a:buFontTx/>
              <a:buChar char="-"/>
            </a:pPr>
            <a:r>
              <a:rPr lang="es-CL" sz="3900" dirty="0">
                <a:solidFill>
                  <a:srgbClr val="F6F6E9"/>
                </a:solidFill>
                <a:latin typeface="Agrandir"/>
                <a:ea typeface="Agrandir"/>
                <a:cs typeface="Agrandir"/>
                <a:sym typeface="Agrandir"/>
              </a:rPr>
              <a:t>Yeyuno.</a:t>
            </a:r>
          </a:p>
          <a:p>
            <a:pPr marL="571500" indent="-571500" algn="just">
              <a:lnSpc>
                <a:spcPts val="5459"/>
              </a:lnSpc>
              <a:buFontTx/>
              <a:buChar char="-"/>
            </a:pPr>
            <a:r>
              <a:rPr lang="es-CL" sz="3900" dirty="0">
                <a:solidFill>
                  <a:srgbClr val="F6F6E9"/>
                </a:solidFill>
                <a:latin typeface="Agrandir"/>
                <a:ea typeface="Agrandir"/>
                <a:cs typeface="Agrandir"/>
                <a:sym typeface="Agrandir"/>
              </a:rPr>
              <a:t>Íleon.</a:t>
            </a:r>
          </a:p>
          <a:p>
            <a:pPr algn="just">
              <a:lnSpc>
                <a:spcPts val="5459"/>
              </a:lnSpc>
            </a:pPr>
            <a:r>
              <a:rPr lang="es-CL" sz="3900" dirty="0">
                <a:solidFill>
                  <a:srgbClr val="F6F6E9"/>
                </a:solidFill>
                <a:latin typeface="Agrandir"/>
                <a:ea typeface="Agrandir"/>
                <a:cs typeface="Agrandir"/>
                <a:sym typeface="Agrandir"/>
              </a:rPr>
              <a:t>La mayor parte de la digestión química se la lleva el duodeno, aquí se libera la lactasa, la cual digiere la lactosa. El quimo se transforma en quilo. Aquí se absorben los nutrientes y pasan al torrente sanguíneo.</a:t>
            </a:r>
          </a:p>
        </p:txBody>
      </p:sp>
      <p:sp>
        <p:nvSpPr>
          <p:cNvPr id="27" name="TextBox 27"/>
          <p:cNvSpPr txBox="1"/>
          <p:nvPr/>
        </p:nvSpPr>
        <p:spPr>
          <a:xfrm>
            <a:off x="636982" y="515110"/>
            <a:ext cx="9655458" cy="1121846"/>
          </a:xfrm>
          <a:prstGeom prst="rect">
            <a:avLst/>
          </a:prstGeom>
        </p:spPr>
        <p:txBody>
          <a:bodyPr wrap="square" lIns="0" tIns="0" rIns="0" bIns="0" rtlCol="0" anchor="t">
            <a:spAutoFit/>
          </a:bodyPr>
          <a:lstStyle/>
          <a:p>
            <a:pPr algn="ctr">
              <a:lnSpc>
                <a:spcPts val="9279"/>
              </a:lnSpc>
            </a:pPr>
            <a:r>
              <a:rPr lang="es-ES" sz="6600" b="1" dirty="0">
                <a:solidFill>
                  <a:srgbClr val="F6F6E9"/>
                </a:solidFill>
                <a:latin typeface="Agrandir Ultra-Bold"/>
                <a:ea typeface="Agrandir Ultra-Bold"/>
                <a:cs typeface="Agrandir Ultra-Bold"/>
                <a:sym typeface="Agrandir Ultra-Bold"/>
              </a:rPr>
              <a:t>INTESTINO DELGADO</a:t>
            </a:r>
            <a:endParaRPr lang="es-CL" sz="6600" b="1" dirty="0">
              <a:solidFill>
                <a:srgbClr val="F6F6E9"/>
              </a:solidFill>
              <a:latin typeface="Agrandir Ultra-Bold"/>
              <a:ea typeface="Agrandir Ultra-Bold"/>
              <a:cs typeface="Agrandir Ultra-Bold"/>
              <a:sym typeface="Agrandir Ultra-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3530787" y="-19753652"/>
            <a:ext cx="20907639" cy="32610419"/>
            <a:chOff x="0" y="0"/>
            <a:chExt cx="27876852" cy="43480559"/>
          </a:xfrm>
        </p:grpSpPr>
        <p:sp>
          <p:nvSpPr>
            <p:cNvPr id="5" name="Freeform 5"/>
            <p:cNvSpPr/>
            <p:nvPr/>
          </p:nvSpPr>
          <p:spPr>
            <a:xfrm>
              <a:off x="0" y="0"/>
              <a:ext cx="27876852" cy="43480559"/>
            </a:xfrm>
            <a:custGeom>
              <a:avLst/>
              <a:gdLst/>
              <a:ahLst/>
              <a:cxnLst/>
              <a:rect l="l" t="t" r="r" b="b"/>
              <a:pathLst>
                <a:path w="27876852" h="43480559">
                  <a:moveTo>
                    <a:pt x="0" y="0"/>
                  </a:moveTo>
                  <a:lnTo>
                    <a:pt x="27876852" y="0"/>
                  </a:lnTo>
                  <a:lnTo>
                    <a:pt x="27876852" y="43480559"/>
                  </a:lnTo>
                  <a:lnTo>
                    <a:pt x="0" y="43480559"/>
                  </a:lnTo>
                  <a:lnTo>
                    <a:pt x="0" y="0"/>
                  </a:lnTo>
                  <a:close/>
                </a:path>
              </a:pathLst>
            </a:custGeom>
            <a:blipFill>
              <a:blip r:embed="rId2">
                <a:extLst>
                  <a:ext uri="{96DAC541-7B7A-43D3-8B79-37D633B846F1}">
                    <asvg:svgBlip xmlns:asvg="http://schemas.microsoft.com/office/drawing/2016/SVG/main" r:embed="rId3"/>
                  </a:ext>
                </a:extLst>
              </a:blip>
              <a:stretch>
                <a:fillRect b="-71176"/>
              </a:stretch>
            </a:blipFill>
          </p:spPr>
          <p:txBody>
            <a:bodyPr/>
            <a:lstStyle/>
            <a:p>
              <a:endParaRPr lang="es-CL"/>
            </a:p>
          </p:txBody>
        </p:sp>
        <p:sp>
          <p:nvSpPr>
            <p:cNvPr id="6" name="Freeform 6"/>
            <p:cNvSpPr/>
            <p:nvPr/>
          </p:nvSpPr>
          <p:spPr>
            <a:xfrm rot="-117775">
              <a:off x="11349422" y="11024143"/>
              <a:ext cx="2236634" cy="11496717"/>
            </a:xfrm>
            <a:custGeom>
              <a:avLst/>
              <a:gdLst/>
              <a:ahLst/>
              <a:cxnLst/>
              <a:rect l="l" t="t" r="r" b="b"/>
              <a:pathLst>
                <a:path w="2236634" h="11496717">
                  <a:moveTo>
                    <a:pt x="0" y="0"/>
                  </a:moveTo>
                  <a:lnTo>
                    <a:pt x="2236634" y="0"/>
                  </a:lnTo>
                  <a:lnTo>
                    <a:pt x="2236634" y="11496717"/>
                  </a:lnTo>
                  <a:lnTo>
                    <a:pt x="0" y="11496717"/>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CL"/>
            </a:p>
          </p:txBody>
        </p:sp>
        <p:sp>
          <p:nvSpPr>
            <p:cNvPr id="7" name="Freeform 7"/>
            <p:cNvSpPr/>
            <p:nvPr/>
          </p:nvSpPr>
          <p:spPr>
            <a:xfrm>
              <a:off x="7764925" y="4543234"/>
              <a:ext cx="6401941" cy="6917618"/>
            </a:xfrm>
            <a:custGeom>
              <a:avLst/>
              <a:gdLst/>
              <a:ahLst/>
              <a:cxnLst/>
              <a:rect l="l" t="t" r="r" b="b"/>
              <a:pathLst>
                <a:path w="6401941" h="6917618">
                  <a:moveTo>
                    <a:pt x="0" y="0"/>
                  </a:moveTo>
                  <a:lnTo>
                    <a:pt x="6401941" y="0"/>
                  </a:lnTo>
                  <a:lnTo>
                    <a:pt x="6401941" y="6917619"/>
                  </a:lnTo>
                  <a:lnTo>
                    <a:pt x="0" y="69176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CL"/>
            </a:p>
          </p:txBody>
        </p:sp>
        <p:sp>
          <p:nvSpPr>
            <p:cNvPr id="8" name="Freeform 8"/>
            <p:cNvSpPr/>
            <p:nvPr/>
          </p:nvSpPr>
          <p:spPr>
            <a:xfrm>
              <a:off x="10208497" y="22150408"/>
              <a:ext cx="9049868" cy="8441059"/>
            </a:xfrm>
            <a:custGeom>
              <a:avLst/>
              <a:gdLst/>
              <a:ahLst/>
              <a:cxnLst/>
              <a:rect l="l" t="t" r="r" b="b"/>
              <a:pathLst>
                <a:path w="9049868" h="8441059">
                  <a:moveTo>
                    <a:pt x="0" y="0"/>
                  </a:moveTo>
                  <a:lnTo>
                    <a:pt x="9049868" y="0"/>
                  </a:lnTo>
                  <a:lnTo>
                    <a:pt x="9049868" y="8441059"/>
                  </a:lnTo>
                  <a:lnTo>
                    <a:pt x="0" y="8441059"/>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s-CL"/>
            </a:p>
          </p:txBody>
        </p:sp>
        <p:sp>
          <p:nvSpPr>
            <p:cNvPr id="9" name="Freeform 9"/>
            <p:cNvSpPr/>
            <p:nvPr/>
          </p:nvSpPr>
          <p:spPr>
            <a:xfrm>
              <a:off x="8619261" y="20952780"/>
              <a:ext cx="9645090" cy="8364924"/>
            </a:xfrm>
            <a:custGeom>
              <a:avLst/>
              <a:gdLst/>
              <a:ahLst/>
              <a:cxnLst/>
              <a:rect l="l" t="t" r="r" b="b"/>
              <a:pathLst>
                <a:path w="9645090" h="8364924">
                  <a:moveTo>
                    <a:pt x="0" y="0"/>
                  </a:moveTo>
                  <a:lnTo>
                    <a:pt x="9645091" y="0"/>
                  </a:lnTo>
                  <a:lnTo>
                    <a:pt x="9645091" y="8364924"/>
                  </a:lnTo>
                  <a:lnTo>
                    <a:pt x="0" y="8364924"/>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s-CL"/>
            </a:p>
          </p:txBody>
        </p:sp>
        <p:sp>
          <p:nvSpPr>
            <p:cNvPr id="10" name="Freeform 10"/>
            <p:cNvSpPr/>
            <p:nvPr/>
          </p:nvSpPr>
          <p:spPr>
            <a:xfrm>
              <a:off x="9173687" y="23477116"/>
              <a:ext cx="4434875" cy="3547900"/>
            </a:xfrm>
            <a:custGeom>
              <a:avLst/>
              <a:gdLst/>
              <a:ahLst/>
              <a:cxnLst/>
              <a:rect l="l" t="t" r="r" b="b"/>
              <a:pathLst>
                <a:path w="4434875" h="3547900">
                  <a:moveTo>
                    <a:pt x="0" y="0"/>
                  </a:moveTo>
                  <a:lnTo>
                    <a:pt x="4434875" y="0"/>
                  </a:lnTo>
                  <a:lnTo>
                    <a:pt x="4434875" y="3547900"/>
                  </a:lnTo>
                  <a:lnTo>
                    <a:pt x="0" y="3547900"/>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s-CL"/>
            </a:p>
          </p:txBody>
        </p:sp>
        <p:sp>
          <p:nvSpPr>
            <p:cNvPr id="11" name="Freeform 11"/>
            <p:cNvSpPr/>
            <p:nvPr/>
          </p:nvSpPr>
          <p:spPr>
            <a:xfrm>
              <a:off x="10332053" y="26094806"/>
              <a:ext cx="7452710" cy="3970262"/>
            </a:xfrm>
            <a:custGeom>
              <a:avLst/>
              <a:gdLst/>
              <a:ahLst/>
              <a:cxnLst/>
              <a:rect l="l" t="t" r="r" b="b"/>
              <a:pathLst>
                <a:path w="7452710" h="3970262">
                  <a:moveTo>
                    <a:pt x="0" y="0"/>
                  </a:moveTo>
                  <a:lnTo>
                    <a:pt x="7452710" y="0"/>
                  </a:lnTo>
                  <a:lnTo>
                    <a:pt x="7452710" y="3970262"/>
                  </a:lnTo>
                  <a:lnTo>
                    <a:pt x="0" y="3970262"/>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txBody>
            <a:bodyPr/>
            <a:lstStyle/>
            <a:p>
              <a:endParaRPr lang="es-CL"/>
            </a:p>
          </p:txBody>
        </p:sp>
        <p:sp>
          <p:nvSpPr>
            <p:cNvPr id="12" name="Freeform 12"/>
            <p:cNvSpPr/>
            <p:nvPr/>
          </p:nvSpPr>
          <p:spPr>
            <a:xfrm>
              <a:off x="16071000" y="27639744"/>
              <a:ext cx="3187365" cy="12920322"/>
            </a:xfrm>
            <a:custGeom>
              <a:avLst/>
              <a:gdLst/>
              <a:ahLst/>
              <a:cxnLst/>
              <a:rect l="l" t="t" r="r" b="b"/>
              <a:pathLst>
                <a:path w="3187365" h="12920322">
                  <a:moveTo>
                    <a:pt x="0" y="0"/>
                  </a:moveTo>
                  <a:lnTo>
                    <a:pt x="3187365" y="0"/>
                  </a:lnTo>
                  <a:lnTo>
                    <a:pt x="3187365" y="12920321"/>
                  </a:lnTo>
                  <a:lnTo>
                    <a:pt x="0" y="12920321"/>
                  </a:lnTo>
                  <a:lnTo>
                    <a:pt x="0" y="0"/>
                  </a:lnTo>
                  <a:close/>
                </a:path>
              </a:pathLst>
            </a:custGeom>
            <a:blipFill>
              <a:blip r:embed="rId16">
                <a:extLst>
                  <a:ext uri="{96DAC541-7B7A-43D3-8B79-37D633B846F1}">
                    <asvg:svgBlip xmlns:asvg="http://schemas.microsoft.com/office/drawing/2016/SVG/main" r:embed="rId17"/>
                  </a:ext>
                </a:extLst>
              </a:blip>
              <a:stretch>
                <a:fillRect l="-233869"/>
              </a:stretch>
            </a:blipFill>
            <a:ln cap="sq">
              <a:noFill/>
              <a:prstDash val="solid"/>
              <a:miter/>
            </a:ln>
          </p:spPr>
          <p:txBody>
            <a:bodyPr/>
            <a:lstStyle/>
            <a:p>
              <a:endParaRPr lang="es-CL"/>
            </a:p>
          </p:txBody>
        </p:sp>
        <p:sp>
          <p:nvSpPr>
            <p:cNvPr id="13" name="Freeform 13"/>
            <p:cNvSpPr/>
            <p:nvPr/>
          </p:nvSpPr>
          <p:spPr>
            <a:xfrm>
              <a:off x="9799771" y="30085521"/>
              <a:ext cx="7476432" cy="7678671"/>
            </a:xfrm>
            <a:custGeom>
              <a:avLst/>
              <a:gdLst/>
              <a:ahLst/>
              <a:cxnLst/>
              <a:rect l="l" t="t" r="r" b="b"/>
              <a:pathLst>
                <a:path w="7476432" h="7678671">
                  <a:moveTo>
                    <a:pt x="0" y="0"/>
                  </a:moveTo>
                  <a:lnTo>
                    <a:pt x="7476433" y="0"/>
                  </a:lnTo>
                  <a:lnTo>
                    <a:pt x="7476433" y="7678672"/>
                  </a:lnTo>
                  <a:lnTo>
                    <a:pt x="0" y="7678672"/>
                  </a:lnTo>
                  <a:lnTo>
                    <a:pt x="0" y="0"/>
                  </a:lnTo>
                  <a:close/>
                </a:path>
              </a:pathLst>
            </a:custGeom>
            <a:blipFill>
              <a:blip r:embed="rId18">
                <a:extLst>
                  <a:ext uri="{96DAC541-7B7A-43D3-8B79-37D633B846F1}">
                    <asvg:svgBlip xmlns:asvg="http://schemas.microsoft.com/office/drawing/2016/SVG/main" r:embed="rId19"/>
                  </a:ext>
                </a:extLst>
              </a:blip>
              <a:stretch>
                <a:fillRect t="-16669"/>
              </a:stretch>
            </a:blipFill>
            <a:ln cap="sq">
              <a:noFill/>
              <a:prstDash val="solid"/>
              <a:miter/>
            </a:ln>
          </p:spPr>
          <p:txBody>
            <a:bodyPr/>
            <a:lstStyle/>
            <a:p>
              <a:endParaRPr lang="es-CL"/>
            </a:p>
          </p:txBody>
        </p:sp>
        <p:sp>
          <p:nvSpPr>
            <p:cNvPr id="14" name="Freeform 14"/>
            <p:cNvSpPr/>
            <p:nvPr/>
          </p:nvSpPr>
          <p:spPr>
            <a:xfrm>
              <a:off x="8619261" y="27639744"/>
              <a:ext cx="7478484" cy="12920322"/>
            </a:xfrm>
            <a:custGeom>
              <a:avLst/>
              <a:gdLst/>
              <a:ahLst/>
              <a:cxnLst/>
              <a:rect l="l" t="t" r="r" b="b"/>
              <a:pathLst>
                <a:path w="7478484" h="12920322">
                  <a:moveTo>
                    <a:pt x="0" y="0"/>
                  </a:moveTo>
                  <a:lnTo>
                    <a:pt x="7478484" y="0"/>
                  </a:lnTo>
                  <a:lnTo>
                    <a:pt x="7478484" y="12920321"/>
                  </a:lnTo>
                  <a:lnTo>
                    <a:pt x="0" y="12920321"/>
                  </a:lnTo>
                  <a:lnTo>
                    <a:pt x="0" y="0"/>
                  </a:lnTo>
                  <a:close/>
                </a:path>
              </a:pathLst>
            </a:custGeom>
            <a:blipFill>
              <a:blip r:embed="rId16">
                <a:extLst>
                  <a:ext uri="{96DAC541-7B7A-43D3-8B79-37D633B846F1}">
                    <asvg:svgBlip xmlns:asvg="http://schemas.microsoft.com/office/drawing/2016/SVG/main" r:embed="rId17"/>
                  </a:ext>
                </a:extLst>
              </a:blip>
              <a:stretch>
                <a:fillRect r="-42296"/>
              </a:stretch>
            </a:blipFill>
            <a:ln cap="sq">
              <a:noFill/>
              <a:prstDash val="solid"/>
              <a:miter/>
            </a:ln>
          </p:spPr>
          <p:txBody>
            <a:bodyPr/>
            <a:lstStyle/>
            <a:p>
              <a:endParaRPr lang="es-CL"/>
            </a:p>
          </p:txBody>
        </p:sp>
      </p:grpSp>
      <p:grpSp>
        <p:nvGrpSpPr>
          <p:cNvPr id="15" name="Group 15"/>
          <p:cNvGrpSpPr/>
          <p:nvPr/>
        </p:nvGrpSpPr>
        <p:grpSpPr>
          <a:xfrm rot="9900063">
            <a:off x="10939678" y="3242506"/>
            <a:ext cx="4987444" cy="3304378"/>
            <a:chOff x="0" y="0"/>
            <a:chExt cx="6649926" cy="4405837"/>
          </a:xfrm>
        </p:grpSpPr>
        <p:grpSp>
          <p:nvGrpSpPr>
            <p:cNvPr id="16" name="Group 16"/>
            <p:cNvGrpSpPr/>
            <p:nvPr/>
          </p:nvGrpSpPr>
          <p:grpSpPr>
            <a:xfrm rot="5263166">
              <a:off x="2711857" y="327181"/>
              <a:ext cx="4114800" cy="3600450"/>
              <a:chOff x="0" y="0"/>
              <a:chExt cx="812800" cy="711200"/>
            </a:xfrm>
          </p:grpSpPr>
          <p:sp>
            <p:nvSpPr>
              <p:cNvPr id="17" name="Freeform 1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291B25"/>
              </a:solidFill>
            </p:spPr>
            <p:txBody>
              <a:bodyPr/>
              <a:lstStyle/>
              <a:p>
                <a:endParaRPr lang="es-CL"/>
              </a:p>
            </p:txBody>
          </p:sp>
          <p:sp>
            <p:nvSpPr>
              <p:cNvPr id="18" name="TextBox 18"/>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0" y="0"/>
              <a:ext cx="4405837" cy="4405837"/>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F6E9"/>
              </a:solidFill>
              <a:ln w="28575" cap="sq">
                <a:solidFill>
                  <a:srgbClr val="000000"/>
                </a:solidFill>
                <a:prstDash val="solid"/>
                <a:miter/>
              </a:ln>
            </p:spPr>
            <p:txBody>
              <a:bodyPr/>
              <a:lstStyle/>
              <a:p>
                <a:endParaRPr lang="es-CL"/>
              </a:p>
            </p:txBody>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22" name="Freeform 22"/>
          <p:cNvSpPr/>
          <p:nvPr/>
        </p:nvSpPr>
        <p:spPr>
          <a:xfrm>
            <a:off x="13224296" y="3374983"/>
            <a:ext cx="2065575" cy="2724379"/>
          </a:xfrm>
          <a:custGeom>
            <a:avLst/>
            <a:gdLst/>
            <a:ahLst/>
            <a:cxnLst/>
            <a:rect l="l" t="t" r="r" b="b"/>
            <a:pathLst>
              <a:path w="2065575" h="2724379">
                <a:moveTo>
                  <a:pt x="0" y="0"/>
                </a:moveTo>
                <a:lnTo>
                  <a:pt x="2065575" y="0"/>
                </a:lnTo>
                <a:lnTo>
                  <a:pt x="2065575" y="2724379"/>
                </a:lnTo>
                <a:lnTo>
                  <a:pt x="0" y="2724379"/>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s-CL"/>
          </a:p>
        </p:txBody>
      </p:sp>
      <p:grpSp>
        <p:nvGrpSpPr>
          <p:cNvPr id="23" name="Group 23"/>
          <p:cNvGrpSpPr/>
          <p:nvPr/>
        </p:nvGrpSpPr>
        <p:grpSpPr>
          <a:xfrm>
            <a:off x="519167" y="448268"/>
            <a:ext cx="9767068" cy="9553676"/>
            <a:chOff x="0" y="0"/>
            <a:chExt cx="2572397" cy="2516194"/>
          </a:xfrm>
        </p:grpSpPr>
        <p:sp>
          <p:nvSpPr>
            <p:cNvPr id="24" name="Freeform 24"/>
            <p:cNvSpPr/>
            <p:nvPr/>
          </p:nvSpPr>
          <p:spPr>
            <a:xfrm>
              <a:off x="0" y="0"/>
              <a:ext cx="2572397" cy="2516194"/>
            </a:xfrm>
            <a:custGeom>
              <a:avLst/>
              <a:gdLst/>
              <a:ahLst/>
              <a:cxnLst/>
              <a:rect l="l" t="t" r="r" b="b"/>
              <a:pathLst>
                <a:path w="2572397" h="2516194">
                  <a:moveTo>
                    <a:pt x="40425" y="0"/>
                  </a:moveTo>
                  <a:lnTo>
                    <a:pt x="2531971" y="0"/>
                  </a:lnTo>
                  <a:cubicBezTo>
                    <a:pt x="2554298" y="0"/>
                    <a:pt x="2572397" y="18099"/>
                    <a:pt x="2572397" y="40425"/>
                  </a:cubicBezTo>
                  <a:lnTo>
                    <a:pt x="2572397" y="2475769"/>
                  </a:lnTo>
                  <a:cubicBezTo>
                    <a:pt x="2572397" y="2486490"/>
                    <a:pt x="2568138" y="2496773"/>
                    <a:pt x="2560556" y="2504354"/>
                  </a:cubicBezTo>
                  <a:cubicBezTo>
                    <a:pt x="2552975" y="2511935"/>
                    <a:pt x="2542693" y="2516194"/>
                    <a:pt x="2531971" y="2516194"/>
                  </a:cubicBezTo>
                  <a:lnTo>
                    <a:pt x="40425" y="2516194"/>
                  </a:lnTo>
                  <a:cubicBezTo>
                    <a:pt x="18099" y="2516194"/>
                    <a:pt x="0" y="2498095"/>
                    <a:pt x="0" y="2475769"/>
                  </a:cubicBezTo>
                  <a:lnTo>
                    <a:pt x="0" y="40425"/>
                  </a:lnTo>
                  <a:cubicBezTo>
                    <a:pt x="0" y="18099"/>
                    <a:pt x="18099" y="0"/>
                    <a:pt x="40425" y="0"/>
                  </a:cubicBezTo>
                  <a:close/>
                </a:path>
              </a:pathLst>
            </a:custGeom>
            <a:solidFill>
              <a:srgbClr val="39382C"/>
            </a:solidFill>
            <a:ln w="19050" cap="rnd">
              <a:solidFill>
                <a:srgbClr val="000000"/>
              </a:solidFill>
              <a:prstDash val="solid"/>
              <a:round/>
            </a:ln>
          </p:spPr>
          <p:txBody>
            <a:bodyPr/>
            <a:lstStyle/>
            <a:p>
              <a:endParaRPr lang="es-CL"/>
            </a:p>
          </p:txBody>
        </p:sp>
        <p:sp>
          <p:nvSpPr>
            <p:cNvPr id="25" name="TextBox 25"/>
            <p:cNvSpPr txBox="1"/>
            <p:nvPr/>
          </p:nvSpPr>
          <p:spPr>
            <a:xfrm>
              <a:off x="0" y="-38100"/>
              <a:ext cx="2572397" cy="2554294"/>
            </a:xfrm>
            <a:prstGeom prst="rect">
              <a:avLst/>
            </a:prstGeom>
          </p:spPr>
          <p:txBody>
            <a:bodyPr lIns="50800" tIns="50800" rIns="50800" bIns="50800" rtlCol="0" anchor="ctr"/>
            <a:lstStyle/>
            <a:p>
              <a:pPr algn="ctr">
                <a:lnSpc>
                  <a:spcPts val="2659"/>
                </a:lnSpc>
                <a:spcBef>
                  <a:spcPct val="0"/>
                </a:spcBef>
              </a:pPr>
              <a:endParaRPr/>
            </a:p>
          </p:txBody>
        </p:sp>
      </p:grpSp>
      <p:sp>
        <p:nvSpPr>
          <p:cNvPr id="28" name="TextBox 27">
            <a:extLst>
              <a:ext uri="{FF2B5EF4-FFF2-40B4-BE49-F238E27FC236}">
                <a16:creationId xmlns:a16="http://schemas.microsoft.com/office/drawing/2014/main" id="{F1B3D0C5-E388-0A01-10A6-3D38F35AA30C}"/>
              </a:ext>
            </a:extLst>
          </p:cNvPr>
          <p:cNvSpPr txBox="1"/>
          <p:nvPr/>
        </p:nvSpPr>
        <p:spPr>
          <a:xfrm>
            <a:off x="636982" y="515110"/>
            <a:ext cx="9655458" cy="1121846"/>
          </a:xfrm>
          <a:prstGeom prst="rect">
            <a:avLst/>
          </a:prstGeom>
        </p:spPr>
        <p:txBody>
          <a:bodyPr wrap="square" lIns="0" tIns="0" rIns="0" bIns="0" rtlCol="0" anchor="t">
            <a:spAutoFit/>
          </a:bodyPr>
          <a:lstStyle/>
          <a:p>
            <a:pPr algn="ctr">
              <a:lnSpc>
                <a:spcPts val="9279"/>
              </a:lnSpc>
            </a:pPr>
            <a:r>
              <a:rPr lang="es-ES" sz="6600" b="1" dirty="0">
                <a:solidFill>
                  <a:srgbClr val="F6F6E9"/>
                </a:solidFill>
                <a:latin typeface="Agrandir Ultra-Bold"/>
                <a:ea typeface="Agrandir Ultra-Bold"/>
                <a:cs typeface="Agrandir Ultra-Bold"/>
                <a:sym typeface="Agrandir Ultra-Bold"/>
              </a:rPr>
              <a:t>INTESTINO GRUESO</a:t>
            </a:r>
            <a:endParaRPr lang="es-CL" sz="6600" b="1" dirty="0">
              <a:solidFill>
                <a:srgbClr val="F6F6E9"/>
              </a:solidFill>
              <a:latin typeface="Agrandir Ultra-Bold"/>
              <a:ea typeface="Agrandir Ultra-Bold"/>
              <a:cs typeface="Agrandir Ultra-Bold"/>
              <a:sym typeface="Agrandir Ultra-Bold"/>
            </a:endParaRPr>
          </a:p>
        </p:txBody>
      </p:sp>
      <p:sp>
        <p:nvSpPr>
          <p:cNvPr id="29" name="TextBox 26">
            <a:extLst>
              <a:ext uri="{FF2B5EF4-FFF2-40B4-BE49-F238E27FC236}">
                <a16:creationId xmlns:a16="http://schemas.microsoft.com/office/drawing/2014/main" id="{799FD258-CD22-9403-FA3E-FDBA29D8BF85}"/>
              </a:ext>
            </a:extLst>
          </p:cNvPr>
          <p:cNvSpPr txBox="1"/>
          <p:nvPr/>
        </p:nvSpPr>
        <p:spPr>
          <a:xfrm>
            <a:off x="823854" y="1713944"/>
            <a:ext cx="9179288" cy="4189993"/>
          </a:xfrm>
          <a:prstGeom prst="rect">
            <a:avLst/>
          </a:prstGeom>
        </p:spPr>
        <p:txBody>
          <a:bodyPr lIns="0" tIns="0" rIns="0" bIns="0" rtlCol="0" anchor="t">
            <a:spAutoFit/>
          </a:bodyPr>
          <a:lstStyle/>
          <a:p>
            <a:pPr algn="just">
              <a:lnSpc>
                <a:spcPts val="5459"/>
              </a:lnSpc>
            </a:pPr>
            <a:r>
              <a:rPr lang="es-CL" sz="3900" dirty="0">
                <a:solidFill>
                  <a:srgbClr val="F6F6E9"/>
                </a:solidFill>
                <a:latin typeface="Agrandir"/>
                <a:ea typeface="Agrandir"/>
                <a:cs typeface="Agrandir"/>
                <a:sym typeface="Agrandir"/>
              </a:rPr>
              <a:t>Desde el intestino grueso se eliminan los desechos, o sea, material no absorbido.</a:t>
            </a:r>
          </a:p>
          <a:p>
            <a:pPr algn="just">
              <a:lnSpc>
                <a:spcPts val="5459"/>
              </a:lnSpc>
            </a:pPr>
            <a:endParaRPr lang="es-CL" sz="3900" dirty="0">
              <a:solidFill>
                <a:srgbClr val="F6F6E9"/>
              </a:solidFill>
              <a:latin typeface="Agrandir"/>
              <a:ea typeface="Agrandir"/>
              <a:cs typeface="Agrandir"/>
              <a:sym typeface="Agrandir"/>
            </a:endParaRPr>
          </a:p>
          <a:p>
            <a:pPr algn="just">
              <a:lnSpc>
                <a:spcPts val="5459"/>
              </a:lnSpc>
            </a:pPr>
            <a:r>
              <a:rPr lang="es-CL" sz="3900" dirty="0">
                <a:solidFill>
                  <a:srgbClr val="F6F6E9"/>
                </a:solidFill>
                <a:latin typeface="Agrandir"/>
                <a:ea typeface="Agrandir"/>
                <a:cs typeface="Agrandir"/>
                <a:sym typeface="Agrandir"/>
              </a:rPr>
              <a:t>Durante el paso del quilo se absorbe agua y sales minerales.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1311870" y="2056097"/>
            <a:ext cx="6439054" cy="6957720"/>
          </a:xfrm>
          <a:custGeom>
            <a:avLst/>
            <a:gdLst/>
            <a:ahLst/>
            <a:cxnLst/>
            <a:rect l="l" t="t" r="r" b="b"/>
            <a:pathLst>
              <a:path w="6439054" h="6957720">
                <a:moveTo>
                  <a:pt x="0" y="0"/>
                </a:moveTo>
                <a:lnTo>
                  <a:pt x="6439054" y="0"/>
                </a:lnTo>
                <a:lnTo>
                  <a:pt x="6439054" y="6957720"/>
                </a:lnTo>
                <a:lnTo>
                  <a:pt x="0" y="69577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CL"/>
          </a:p>
        </p:txBody>
      </p:sp>
      <p:grpSp>
        <p:nvGrpSpPr>
          <p:cNvPr id="5" name="Group 5"/>
          <p:cNvGrpSpPr/>
          <p:nvPr/>
        </p:nvGrpSpPr>
        <p:grpSpPr>
          <a:xfrm>
            <a:off x="739505" y="1811614"/>
            <a:ext cx="10456068" cy="7446686"/>
            <a:chOff x="0" y="0"/>
            <a:chExt cx="2753861" cy="1961267"/>
          </a:xfrm>
        </p:grpSpPr>
        <p:sp>
          <p:nvSpPr>
            <p:cNvPr id="6" name="Freeform 6"/>
            <p:cNvSpPr/>
            <p:nvPr/>
          </p:nvSpPr>
          <p:spPr>
            <a:xfrm>
              <a:off x="0" y="0"/>
              <a:ext cx="2753861" cy="1961267"/>
            </a:xfrm>
            <a:custGeom>
              <a:avLst/>
              <a:gdLst/>
              <a:ahLst/>
              <a:cxnLst/>
              <a:rect l="l" t="t" r="r" b="b"/>
              <a:pathLst>
                <a:path w="2753861" h="1961267">
                  <a:moveTo>
                    <a:pt x="37762" y="0"/>
                  </a:moveTo>
                  <a:lnTo>
                    <a:pt x="2716100" y="0"/>
                  </a:lnTo>
                  <a:cubicBezTo>
                    <a:pt x="2736955" y="0"/>
                    <a:pt x="2753861" y="16906"/>
                    <a:pt x="2753861" y="37762"/>
                  </a:cubicBezTo>
                  <a:lnTo>
                    <a:pt x="2753861" y="1923505"/>
                  </a:lnTo>
                  <a:cubicBezTo>
                    <a:pt x="2753861" y="1944361"/>
                    <a:pt x="2736955" y="1961267"/>
                    <a:pt x="2716100" y="1961267"/>
                  </a:cubicBezTo>
                  <a:lnTo>
                    <a:pt x="37762" y="1961267"/>
                  </a:lnTo>
                  <a:cubicBezTo>
                    <a:pt x="16906" y="1961267"/>
                    <a:pt x="0" y="1944361"/>
                    <a:pt x="0" y="1923505"/>
                  </a:cubicBezTo>
                  <a:lnTo>
                    <a:pt x="0" y="37762"/>
                  </a:lnTo>
                  <a:cubicBezTo>
                    <a:pt x="0" y="16906"/>
                    <a:pt x="16906" y="0"/>
                    <a:pt x="37762" y="0"/>
                  </a:cubicBezTo>
                  <a:close/>
                </a:path>
              </a:pathLst>
            </a:custGeom>
            <a:solidFill>
              <a:srgbClr val="39382C"/>
            </a:solidFill>
            <a:ln w="19050" cap="rnd">
              <a:solidFill>
                <a:srgbClr val="291B25"/>
              </a:solidFill>
              <a:prstDash val="solid"/>
              <a:round/>
            </a:ln>
          </p:spPr>
          <p:txBody>
            <a:bodyPr/>
            <a:lstStyle/>
            <a:p>
              <a:endParaRPr lang="es-CL"/>
            </a:p>
          </p:txBody>
        </p:sp>
        <p:sp>
          <p:nvSpPr>
            <p:cNvPr id="7" name="TextBox 7"/>
            <p:cNvSpPr txBox="1"/>
            <p:nvPr/>
          </p:nvSpPr>
          <p:spPr>
            <a:xfrm>
              <a:off x="0" y="-38100"/>
              <a:ext cx="2753861" cy="1999367"/>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1181861" y="2038667"/>
            <a:ext cx="9518082" cy="6432806"/>
          </a:xfrm>
          <a:prstGeom prst="rect">
            <a:avLst/>
          </a:prstGeom>
        </p:spPr>
        <p:txBody>
          <a:bodyPr lIns="0" tIns="0" rIns="0" bIns="0" rtlCol="0" anchor="t">
            <a:spAutoFit/>
          </a:bodyPr>
          <a:lstStyle/>
          <a:p>
            <a:pPr algn="just">
              <a:lnSpc>
                <a:spcPts val="5599"/>
              </a:lnSpc>
              <a:spcBef>
                <a:spcPct val="0"/>
              </a:spcBef>
            </a:pPr>
            <a:r>
              <a:rPr lang="es-CL" sz="3999">
                <a:solidFill>
                  <a:srgbClr val="F6F6E9"/>
                </a:solidFill>
                <a:latin typeface="Agrandir"/>
                <a:ea typeface="Agrandir"/>
                <a:cs typeface="Agrandir"/>
                <a:sym typeface="Agrandir"/>
              </a:rPr>
              <a:t>Durante el proceso de la digestión la comida tiene diferentes transcursos por nuestro cuerpo. </a:t>
            </a:r>
            <a:r>
              <a:rPr lang="es-CL" sz="3999" dirty="0">
                <a:solidFill>
                  <a:srgbClr val="F6F6E9"/>
                </a:solidFill>
                <a:latin typeface="Agrandir"/>
                <a:ea typeface="Agrandir"/>
                <a:cs typeface="Agrandir"/>
                <a:sym typeface="Agrandir"/>
              </a:rPr>
              <a:t>Dibuja un esquema de nuestro sistema digestivo.</a:t>
            </a:r>
          </a:p>
          <a:p>
            <a:pPr algn="just">
              <a:lnSpc>
                <a:spcPts val="5599"/>
              </a:lnSpc>
              <a:spcBef>
                <a:spcPct val="0"/>
              </a:spcBef>
            </a:pPr>
            <a:r>
              <a:rPr lang="es-CL" sz="3999" u="none" strike="noStrike" dirty="0">
                <a:solidFill>
                  <a:srgbClr val="F6F6E9"/>
                </a:solidFill>
                <a:latin typeface="Agrandir"/>
                <a:ea typeface="Agrandir"/>
                <a:cs typeface="Agrandir"/>
                <a:sym typeface="Agrandir"/>
              </a:rPr>
              <a:t>Cuando uno mastica algún alimento, los alimentos se hacen más pequeños, ¿Por qué es necesario este proceso?, ¿Realmente los alimentos se vuelven más pequeños?</a:t>
            </a:r>
          </a:p>
        </p:txBody>
      </p:sp>
      <p:grpSp>
        <p:nvGrpSpPr>
          <p:cNvPr id="9" name="Group 9"/>
          <p:cNvGrpSpPr/>
          <p:nvPr/>
        </p:nvGrpSpPr>
        <p:grpSpPr>
          <a:xfrm>
            <a:off x="5698546" y="472781"/>
            <a:ext cx="6890908" cy="1111837"/>
            <a:chOff x="0" y="0"/>
            <a:chExt cx="2183208" cy="352257"/>
          </a:xfrm>
        </p:grpSpPr>
        <p:sp>
          <p:nvSpPr>
            <p:cNvPr id="10" name="Freeform 10"/>
            <p:cNvSpPr/>
            <p:nvPr/>
          </p:nvSpPr>
          <p:spPr>
            <a:xfrm>
              <a:off x="0" y="0"/>
              <a:ext cx="2183208" cy="352257"/>
            </a:xfrm>
            <a:custGeom>
              <a:avLst/>
              <a:gdLst/>
              <a:ahLst/>
              <a:cxnLst/>
              <a:rect l="l" t="t" r="r" b="b"/>
              <a:pathLst>
                <a:path w="2183208" h="352257">
                  <a:moveTo>
                    <a:pt x="0" y="0"/>
                  </a:moveTo>
                  <a:lnTo>
                    <a:pt x="2183208" y="0"/>
                  </a:lnTo>
                  <a:lnTo>
                    <a:pt x="2183208" y="352257"/>
                  </a:lnTo>
                  <a:lnTo>
                    <a:pt x="0" y="352257"/>
                  </a:lnTo>
                  <a:close/>
                </a:path>
              </a:pathLst>
            </a:custGeom>
            <a:solidFill>
              <a:srgbClr val="61A6AB"/>
            </a:solidFill>
            <a:ln w="19050" cap="sq">
              <a:solidFill>
                <a:srgbClr val="291B25"/>
              </a:solidFill>
              <a:prstDash val="solid"/>
              <a:miter/>
            </a:ln>
          </p:spPr>
          <p:txBody>
            <a:bodyPr/>
            <a:lstStyle/>
            <a:p>
              <a:endParaRPr lang="es-CL"/>
            </a:p>
          </p:txBody>
        </p:sp>
        <p:sp>
          <p:nvSpPr>
            <p:cNvPr id="11" name="TextBox 11"/>
            <p:cNvSpPr txBox="1"/>
            <p:nvPr/>
          </p:nvSpPr>
          <p:spPr>
            <a:xfrm>
              <a:off x="0" y="-38100"/>
              <a:ext cx="2183208" cy="390357"/>
            </a:xfrm>
            <a:prstGeom prst="rect">
              <a:avLst/>
            </a:prstGeom>
          </p:spPr>
          <p:txBody>
            <a:bodyPr lIns="42230" tIns="42230" rIns="42230" bIns="42230" rtlCol="0" anchor="ctr"/>
            <a:lstStyle/>
            <a:p>
              <a:pPr algn="ctr">
                <a:lnSpc>
                  <a:spcPts val="2660"/>
                </a:lnSpc>
              </a:pPr>
              <a:endParaRPr/>
            </a:p>
          </p:txBody>
        </p:sp>
      </p:grpSp>
      <p:sp>
        <p:nvSpPr>
          <p:cNvPr id="12" name="TextBox 12"/>
          <p:cNvSpPr txBox="1"/>
          <p:nvPr/>
        </p:nvSpPr>
        <p:spPr>
          <a:xfrm>
            <a:off x="5940902" y="452219"/>
            <a:ext cx="6406197" cy="1010088"/>
          </a:xfrm>
          <a:prstGeom prst="rect">
            <a:avLst/>
          </a:prstGeom>
        </p:spPr>
        <p:txBody>
          <a:bodyPr lIns="0" tIns="0" rIns="0" bIns="0" rtlCol="0" anchor="t">
            <a:spAutoFit/>
          </a:bodyPr>
          <a:lstStyle/>
          <a:p>
            <a:pPr algn="ctr">
              <a:lnSpc>
                <a:spcPts val="6611"/>
              </a:lnSpc>
            </a:pPr>
            <a:r>
              <a:rPr lang="en-US" sz="5699" b="1" dirty="0">
                <a:solidFill>
                  <a:srgbClr val="291B25"/>
                </a:solidFill>
                <a:latin typeface="Agrandir Bold"/>
                <a:ea typeface="Agrandir Bold"/>
                <a:cs typeface="Agrandir Bold"/>
                <a:sym typeface="Agrandir Bold"/>
              </a:rPr>
              <a:t>ACTIVIDAD 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1311870" y="2056097"/>
            <a:ext cx="6439054" cy="6957720"/>
          </a:xfrm>
          <a:custGeom>
            <a:avLst/>
            <a:gdLst/>
            <a:ahLst/>
            <a:cxnLst/>
            <a:rect l="l" t="t" r="r" b="b"/>
            <a:pathLst>
              <a:path w="6439054" h="6957720">
                <a:moveTo>
                  <a:pt x="0" y="0"/>
                </a:moveTo>
                <a:lnTo>
                  <a:pt x="6439054" y="0"/>
                </a:lnTo>
                <a:lnTo>
                  <a:pt x="6439054" y="6957720"/>
                </a:lnTo>
                <a:lnTo>
                  <a:pt x="0" y="69577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CL"/>
          </a:p>
        </p:txBody>
      </p:sp>
      <p:grpSp>
        <p:nvGrpSpPr>
          <p:cNvPr id="5" name="Group 5"/>
          <p:cNvGrpSpPr/>
          <p:nvPr/>
        </p:nvGrpSpPr>
        <p:grpSpPr>
          <a:xfrm>
            <a:off x="739505" y="1811614"/>
            <a:ext cx="10456068" cy="7446686"/>
            <a:chOff x="0" y="0"/>
            <a:chExt cx="2753861" cy="1961267"/>
          </a:xfrm>
        </p:grpSpPr>
        <p:sp>
          <p:nvSpPr>
            <p:cNvPr id="6" name="Freeform 6"/>
            <p:cNvSpPr/>
            <p:nvPr/>
          </p:nvSpPr>
          <p:spPr>
            <a:xfrm>
              <a:off x="0" y="0"/>
              <a:ext cx="2753861" cy="1961267"/>
            </a:xfrm>
            <a:custGeom>
              <a:avLst/>
              <a:gdLst/>
              <a:ahLst/>
              <a:cxnLst/>
              <a:rect l="l" t="t" r="r" b="b"/>
              <a:pathLst>
                <a:path w="2753861" h="1961267">
                  <a:moveTo>
                    <a:pt x="37762" y="0"/>
                  </a:moveTo>
                  <a:lnTo>
                    <a:pt x="2716100" y="0"/>
                  </a:lnTo>
                  <a:cubicBezTo>
                    <a:pt x="2736955" y="0"/>
                    <a:pt x="2753861" y="16906"/>
                    <a:pt x="2753861" y="37762"/>
                  </a:cubicBezTo>
                  <a:lnTo>
                    <a:pt x="2753861" y="1923505"/>
                  </a:lnTo>
                  <a:cubicBezTo>
                    <a:pt x="2753861" y="1944361"/>
                    <a:pt x="2736955" y="1961267"/>
                    <a:pt x="2716100" y="1961267"/>
                  </a:cubicBezTo>
                  <a:lnTo>
                    <a:pt x="37762" y="1961267"/>
                  </a:lnTo>
                  <a:cubicBezTo>
                    <a:pt x="16906" y="1961267"/>
                    <a:pt x="0" y="1944361"/>
                    <a:pt x="0" y="1923505"/>
                  </a:cubicBezTo>
                  <a:lnTo>
                    <a:pt x="0" y="37762"/>
                  </a:lnTo>
                  <a:cubicBezTo>
                    <a:pt x="0" y="16906"/>
                    <a:pt x="16906" y="0"/>
                    <a:pt x="37762" y="0"/>
                  </a:cubicBezTo>
                  <a:close/>
                </a:path>
              </a:pathLst>
            </a:custGeom>
            <a:solidFill>
              <a:srgbClr val="39382C"/>
            </a:solidFill>
            <a:ln w="19050" cap="rnd">
              <a:solidFill>
                <a:srgbClr val="291B25"/>
              </a:solidFill>
              <a:prstDash val="solid"/>
              <a:round/>
            </a:ln>
          </p:spPr>
          <p:txBody>
            <a:bodyPr/>
            <a:lstStyle/>
            <a:p>
              <a:endParaRPr lang="es-CL"/>
            </a:p>
          </p:txBody>
        </p:sp>
        <p:sp>
          <p:nvSpPr>
            <p:cNvPr id="7" name="TextBox 7"/>
            <p:cNvSpPr txBox="1"/>
            <p:nvPr/>
          </p:nvSpPr>
          <p:spPr>
            <a:xfrm>
              <a:off x="0" y="-38100"/>
              <a:ext cx="2753861" cy="1999367"/>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1208498" y="2117048"/>
            <a:ext cx="9518082" cy="4882119"/>
          </a:xfrm>
          <a:prstGeom prst="rect">
            <a:avLst/>
          </a:prstGeom>
        </p:spPr>
        <p:txBody>
          <a:bodyPr lIns="0" tIns="0" rIns="0" bIns="0" rtlCol="0" anchor="t">
            <a:spAutoFit/>
          </a:bodyPr>
          <a:lstStyle/>
          <a:p>
            <a:pPr algn="just">
              <a:lnSpc>
                <a:spcPts val="5459"/>
              </a:lnSpc>
              <a:spcBef>
                <a:spcPct val="0"/>
              </a:spcBef>
            </a:pPr>
            <a:r>
              <a:rPr lang="es-CL" sz="3900">
                <a:solidFill>
                  <a:srgbClr val="F6F6E9"/>
                </a:solidFill>
                <a:latin typeface="Agrandir"/>
                <a:ea typeface="Agrandir"/>
                <a:cs typeface="Agrandir"/>
                <a:sym typeface="Agrandir"/>
              </a:rPr>
              <a:t>Cuando uno mastica algún alimento, en nuestra boca empezamos a salivar, o sea, producir saliva ¿Qué función cumple la saliva en este proceso?, ¿Por qué es importante la saliva para este proceso?, ¿Habrá otro lugar de nuestro cuerpo donde se produzca un proceso similar?</a:t>
            </a:r>
          </a:p>
        </p:txBody>
      </p:sp>
      <p:grpSp>
        <p:nvGrpSpPr>
          <p:cNvPr id="9" name="Group 9"/>
          <p:cNvGrpSpPr/>
          <p:nvPr/>
        </p:nvGrpSpPr>
        <p:grpSpPr>
          <a:xfrm>
            <a:off x="5698546" y="472781"/>
            <a:ext cx="6890908" cy="1111837"/>
            <a:chOff x="0" y="0"/>
            <a:chExt cx="2183208" cy="352257"/>
          </a:xfrm>
        </p:grpSpPr>
        <p:sp>
          <p:nvSpPr>
            <p:cNvPr id="10" name="Freeform 10"/>
            <p:cNvSpPr/>
            <p:nvPr/>
          </p:nvSpPr>
          <p:spPr>
            <a:xfrm>
              <a:off x="0" y="0"/>
              <a:ext cx="2183208" cy="352257"/>
            </a:xfrm>
            <a:custGeom>
              <a:avLst/>
              <a:gdLst/>
              <a:ahLst/>
              <a:cxnLst/>
              <a:rect l="l" t="t" r="r" b="b"/>
              <a:pathLst>
                <a:path w="2183208" h="352257">
                  <a:moveTo>
                    <a:pt x="0" y="0"/>
                  </a:moveTo>
                  <a:lnTo>
                    <a:pt x="2183208" y="0"/>
                  </a:lnTo>
                  <a:lnTo>
                    <a:pt x="2183208" y="352257"/>
                  </a:lnTo>
                  <a:lnTo>
                    <a:pt x="0" y="352257"/>
                  </a:lnTo>
                  <a:close/>
                </a:path>
              </a:pathLst>
            </a:custGeom>
            <a:solidFill>
              <a:srgbClr val="61A6AB"/>
            </a:solidFill>
            <a:ln w="19050" cap="sq">
              <a:solidFill>
                <a:srgbClr val="291B25"/>
              </a:solidFill>
              <a:prstDash val="solid"/>
              <a:miter/>
            </a:ln>
          </p:spPr>
          <p:txBody>
            <a:bodyPr/>
            <a:lstStyle/>
            <a:p>
              <a:endParaRPr lang="es-CL"/>
            </a:p>
          </p:txBody>
        </p:sp>
        <p:sp>
          <p:nvSpPr>
            <p:cNvPr id="11" name="TextBox 11"/>
            <p:cNvSpPr txBox="1"/>
            <p:nvPr/>
          </p:nvSpPr>
          <p:spPr>
            <a:xfrm>
              <a:off x="0" y="-38100"/>
              <a:ext cx="2183208" cy="390357"/>
            </a:xfrm>
            <a:prstGeom prst="rect">
              <a:avLst/>
            </a:prstGeom>
          </p:spPr>
          <p:txBody>
            <a:bodyPr lIns="42230" tIns="42230" rIns="42230" bIns="42230" rtlCol="0" anchor="ctr"/>
            <a:lstStyle/>
            <a:p>
              <a:pPr algn="ctr">
                <a:lnSpc>
                  <a:spcPts val="2660"/>
                </a:lnSpc>
              </a:pPr>
              <a:endParaRPr/>
            </a:p>
          </p:txBody>
        </p:sp>
      </p:grpSp>
      <p:sp>
        <p:nvSpPr>
          <p:cNvPr id="12" name="TextBox 12"/>
          <p:cNvSpPr txBox="1"/>
          <p:nvPr/>
        </p:nvSpPr>
        <p:spPr>
          <a:xfrm>
            <a:off x="5940902" y="452219"/>
            <a:ext cx="6406197" cy="1010088"/>
          </a:xfrm>
          <a:prstGeom prst="rect">
            <a:avLst/>
          </a:prstGeom>
        </p:spPr>
        <p:txBody>
          <a:bodyPr lIns="0" tIns="0" rIns="0" bIns="0" rtlCol="0" anchor="t">
            <a:spAutoFit/>
          </a:bodyPr>
          <a:lstStyle/>
          <a:p>
            <a:pPr algn="ctr">
              <a:lnSpc>
                <a:spcPts val="6611"/>
              </a:lnSpc>
            </a:pPr>
            <a:r>
              <a:rPr lang="en-US" sz="5699" b="1">
                <a:solidFill>
                  <a:srgbClr val="291B25"/>
                </a:solidFill>
                <a:latin typeface="Agrandir Bold"/>
                <a:ea typeface="Agrandir Bold"/>
                <a:cs typeface="Agrandir Bold"/>
                <a:sym typeface="Agrandir Bold"/>
              </a:rPr>
              <a:t>ACTIVIDAD 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4630033" y="-2245293"/>
            <a:ext cx="20907639" cy="32610419"/>
            <a:chOff x="0" y="0"/>
            <a:chExt cx="27876852" cy="43480559"/>
          </a:xfrm>
        </p:grpSpPr>
        <p:sp>
          <p:nvSpPr>
            <p:cNvPr id="5" name="Freeform 5"/>
            <p:cNvSpPr/>
            <p:nvPr/>
          </p:nvSpPr>
          <p:spPr>
            <a:xfrm>
              <a:off x="0" y="0"/>
              <a:ext cx="27876852" cy="43480559"/>
            </a:xfrm>
            <a:custGeom>
              <a:avLst/>
              <a:gdLst/>
              <a:ahLst/>
              <a:cxnLst/>
              <a:rect l="l" t="t" r="r" b="b"/>
              <a:pathLst>
                <a:path w="27876852" h="43480559">
                  <a:moveTo>
                    <a:pt x="0" y="0"/>
                  </a:moveTo>
                  <a:lnTo>
                    <a:pt x="27876852" y="0"/>
                  </a:lnTo>
                  <a:lnTo>
                    <a:pt x="27876852" y="43480559"/>
                  </a:lnTo>
                  <a:lnTo>
                    <a:pt x="0" y="43480559"/>
                  </a:lnTo>
                  <a:lnTo>
                    <a:pt x="0" y="0"/>
                  </a:lnTo>
                  <a:close/>
                </a:path>
              </a:pathLst>
            </a:custGeom>
            <a:blipFill>
              <a:blip r:embed="rId2">
                <a:extLst>
                  <a:ext uri="{96DAC541-7B7A-43D3-8B79-37D633B846F1}">
                    <asvg:svgBlip xmlns:asvg="http://schemas.microsoft.com/office/drawing/2016/SVG/main" r:embed="rId3"/>
                  </a:ext>
                </a:extLst>
              </a:blip>
              <a:stretch>
                <a:fillRect b="-71176"/>
              </a:stretch>
            </a:blipFill>
          </p:spPr>
          <p:txBody>
            <a:bodyPr/>
            <a:lstStyle/>
            <a:p>
              <a:endParaRPr lang="es-CL"/>
            </a:p>
          </p:txBody>
        </p:sp>
        <p:sp>
          <p:nvSpPr>
            <p:cNvPr id="6" name="Freeform 6"/>
            <p:cNvSpPr/>
            <p:nvPr/>
          </p:nvSpPr>
          <p:spPr>
            <a:xfrm rot="-117775">
              <a:off x="11349422" y="11024143"/>
              <a:ext cx="2236634" cy="11496717"/>
            </a:xfrm>
            <a:custGeom>
              <a:avLst/>
              <a:gdLst/>
              <a:ahLst/>
              <a:cxnLst/>
              <a:rect l="l" t="t" r="r" b="b"/>
              <a:pathLst>
                <a:path w="2236634" h="11496717">
                  <a:moveTo>
                    <a:pt x="0" y="0"/>
                  </a:moveTo>
                  <a:lnTo>
                    <a:pt x="2236634" y="0"/>
                  </a:lnTo>
                  <a:lnTo>
                    <a:pt x="2236634" y="11496717"/>
                  </a:lnTo>
                  <a:lnTo>
                    <a:pt x="0" y="11496717"/>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CL"/>
            </a:p>
          </p:txBody>
        </p:sp>
        <p:sp>
          <p:nvSpPr>
            <p:cNvPr id="7" name="Freeform 7"/>
            <p:cNvSpPr/>
            <p:nvPr/>
          </p:nvSpPr>
          <p:spPr>
            <a:xfrm>
              <a:off x="7764925" y="4543234"/>
              <a:ext cx="6401941" cy="6917618"/>
            </a:xfrm>
            <a:custGeom>
              <a:avLst/>
              <a:gdLst/>
              <a:ahLst/>
              <a:cxnLst/>
              <a:rect l="l" t="t" r="r" b="b"/>
              <a:pathLst>
                <a:path w="6401941" h="6917618">
                  <a:moveTo>
                    <a:pt x="0" y="0"/>
                  </a:moveTo>
                  <a:lnTo>
                    <a:pt x="6401941" y="0"/>
                  </a:lnTo>
                  <a:lnTo>
                    <a:pt x="6401941" y="6917619"/>
                  </a:lnTo>
                  <a:lnTo>
                    <a:pt x="0" y="69176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CL"/>
            </a:p>
          </p:txBody>
        </p:sp>
        <p:sp>
          <p:nvSpPr>
            <p:cNvPr id="8" name="Freeform 8"/>
            <p:cNvSpPr/>
            <p:nvPr/>
          </p:nvSpPr>
          <p:spPr>
            <a:xfrm>
              <a:off x="10208497" y="22150408"/>
              <a:ext cx="9049868" cy="8441059"/>
            </a:xfrm>
            <a:custGeom>
              <a:avLst/>
              <a:gdLst/>
              <a:ahLst/>
              <a:cxnLst/>
              <a:rect l="l" t="t" r="r" b="b"/>
              <a:pathLst>
                <a:path w="9049868" h="8441059">
                  <a:moveTo>
                    <a:pt x="0" y="0"/>
                  </a:moveTo>
                  <a:lnTo>
                    <a:pt x="9049868" y="0"/>
                  </a:lnTo>
                  <a:lnTo>
                    <a:pt x="9049868" y="8441059"/>
                  </a:lnTo>
                  <a:lnTo>
                    <a:pt x="0" y="8441059"/>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s-CL"/>
            </a:p>
          </p:txBody>
        </p:sp>
        <p:sp>
          <p:nvSpPr>
            <p:cNvPr id="9" name="Freeform 9"/>
            <p:cNvSpPr/>
            <p:nvPr/>
          </p:nvSpPr>
          <p:spPr>
            <a:xfrm>
              <a:off x="8619261" y="20952780"/>
              <a:ext cx="9645090" cy="8364924"/>
            </a:xfrm>
            <a:custGeom>
              <a:avLst/>
              <a:gdLst/>
              <a:ahLst/>
              <a:cxnLst/>
              <a:rect l="l" t="t" r="r" b="b"/>
              <a:pathLst>
                <a:path w="9645090" h="8364924">
                  <a:moveTo>
                    <a:pt x="0" y="0"/>
                  </a:moveTo>
                  <a:lnTo>
                    <a:pt x="9645091" y="0"/>
                  </a:lnTo>
                  <a:lnTo>
                    <a:pt x="9645091" y="8364924"/>
                  </a:lnTo>
                  <a:lnTo>
                    <a:pt x="0" y="8364924"/>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s-CL"/>
            </a:p>
          </p:txBody>
        </p:sp>
        <p:sp>
          <p:nvSpPr>
            <p:cNvPr id="10" name="Freeform 10"/>
            <p:cNvSpPr/>
            <p:nvPr/>
          </p:nvSpPr>
          <p:spPr>
            <a:xfrm>
              <a:off x="9173687" y="23477116"/>
              <a:ext cx="4434875" cy="3547900"/>
            </a:xfrm>
            <a:custGeom>
              <a:avLst/>
              <a:gdLst/>
              <a:ahLst/>
              <a:cxnLst/>
              <a:rect l="l" t="t" r="r" b="b"/>
              <a:pathLst>
                <a:path w="4434875" h="3547900">
                  <a:moveTo>
                    <a:pt x="0" y="0"/>
                  </a:moveTo>
                  <a:lnTo>
                    <a:pt x="4434875" y="0"/>
                  </a:lnTo>
                  <a:lnTo>
                    <a:pt x="4434875" y="3547900"/>
                  </a:lnTo>
                  <a:lnTo>
                    <a:pt x="0" y="3547900"/>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s-CL"/>
            </a:p>
          </p:txBody>
        </p:sp>
        <p:sp>
          <p:nvSpPr>
            <p:cNvPr id="11" name="Freeform 11"/>
            <p:cNvSpPr/>
            <p:nvPr/>
          </p:nvSpPr>
          <p:spPr>
            <a:xfrm>
              <a:off x="10332053" y="26094806"/>
              <a:ext cx="7452710" cy="3970262"/>
            </a:xfrm>
            <a:custGeom>
              <a:avLst/>
              <a:gdLst/>
              <a:ahLst/>
              <a:cxnLst/>
              <a:rect l="l" t="t" r="r" b="b"/>
              <a:pathLst>
                <a:path w="7452710" h="3970262">
                  <a:moveTo>
                    <a:pt x="0" y="0"/>
                  </a:moveTo>
                  <a:lnTo>
                    <a:pt x="7452710" y="0"/>
                  </a:lnTo>
                  <a:lnTo>
                    <a:pt x="7452710" y="3970262"/>
                  </a:lnTo>
                  <a:lnTo>
                    <a:pt x="0" y="3970262"/>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txBody>
            <a:bodyPr/>
            <a:lstStyle/>
            <a:p>
              <a:endParaRPr lang="es-CL"/>
            </a:p>
          </p:txBody>
        </p:sp>
        <p:sp>
          <p:nvSpPr>
            <p:cNvPr id="12" name="Freeform 12"/>
            <p:cNvSpPr/>
            <p:nvPr/>
          </p:nvSpPr>
          <p:spPr>
            <a:xfrm>
              <a:off x="16071000" y="27639744"/>
              <a:ext cx="3187365" cy="12920322"/>
            </a:xfrm>
            <a:custGeom>
              <a:avLst/>
              <a:gdLst/>
              <a:ahLst/>
              <a:cxnLst/>
              <a:rect l="l" t="t" r="r" b="b"/>
              <a:pathLst>
                <a:path w="3187365" h="12920322">
                  <a:moveTo>
                    <a:pt x="0" y="0"/>
                  </a:moveTo>
                  <a:lnTo>
                    <a:pt x="3187365" y="0"/>
                  </a:lnTo>
                  <a:lnTo>
                    <a:pt x="3187365" y="12920321"/>
                  </a:lnTo>
                  <a:lnTo>
                    <a:pt x="0" y="12920321"/>
                  </a:lnTo>
                  <a:lnTo>
                    <a:pt x="0" y="0"/>
                  </a:lnTo>
                  <a:close/>
                </a:path>
              </a:pathLst>
            </a:custGeom>
            <a:blipFill>
              <a:blip r:embed="rId16">
                <a:extLst>
                  <a:ext uri="{96DAC541-7B7A-43D3-8B79-37D633B846F1}">
                    <asvg:svgBlip xmlns:asvg="http://schemas.microsoft.com/office/drawing/2016/SVG/main" r:embed="rId17"/>
                  </a:ext>
                </a:extLst>
              </a:blip>
              <a:stretch>
                <a:fillRect l="-233869"/>
              </a:stretch>
            </a:blipFill>
            <a:ln cap="sq">
              <a:noFill/>
              <a:prstDash val="solid"/>
              <a:miter/>
            </a:ln>
          </p:spPr>
          <p:txBody>
            <a:bodyPr/>
            <a:lstStyle/>
            <a:p>
              <a:endParaRPr lang="es-CL"/>
            </a:p>
          </p:txBody>
        </p:sp>
        <p:sp>
          <p:nvSpPr>
            <p:cNvPr id="13" name="Freeform 13"/>
            <p:cNvSpPr/>
            <p:nvPr/>
          </p:nvSpPr>
          <p:spPr>
            <a:xfrm>
              <a:off x="9799771" y="30085521"/>
              <a:ext cx="7476432" cy="7678671"/>
            </a:xfrm>
            <a:custGeom>
              <a:avLst/>
              <a:gdLst/>
              <a:ahLst/>
              <a:cxnLst/>
              <a:rect l="l" t="t" r="r" b="b"/>
              <a:pathLst>
                <a:path w="7476432" h="7678671">
                  <a:moveTo>
                    <a:pt x="0" y="0"/>
                  </a:moveTo>
                  <a:lnTo>
                    <a:pt x="7476433" y="0"/>
                  </a:lnTo>
                  <a:lnTo>
                    <a:pt x="7476433" y="7678672"/>
                  </a:lnTo>
                  <a:lnTo>
                    <a:pt x="0" y="7678672"/>
                  </a:lnTo>
                  <a:lnTo>
                    <a:pt x="0" y="0"/>
                  </a:lnTo>
                  <a:close/>
                </a:path>
              </a:pathLst>
            </a:custGeom>
            <a:blipFill>
              <a:blip r:embed="rId18">
                <a:extLst>
                  <a:ext uri="{96DAC541-7B7A-43D3-8B79-37D633B846F1}">
                    <asvg:svgBlip xmlns:asvg="http://schemas.microsoft.com/office/drawing/2016/SVG/main" r:embed="rId19"/>
                  </a:ext>
                </a:extLst>
              </a:blip>
              <a:stretch>
                <a:fillRect t="-16669"/>
              </a:stretch>
            </a:blipFill>
            <a:ln cap="sq">
              <a:noFill/>
              <a:prstDash val="solid"/>
              <a:miter/>
            </a:ln>
          </p:spPr>
          <p:txBody>
            <a:bodyPr/>
            <a:lstStyle/>
            <a:p>
              <a:endParaRPr lang="es-CL"/>
            </a:p>
          </p:txBody>
        </p:sp>
        <p:sp>
          <p:nvSpPr>
            <p:cNvPr id="14" name="Freeform 14"/>
            <p:cNvSpPr/>
            <p:nvPr/>
          </p:nvSpPr>
          <p:spPr>
            <a:xfrm>
              <a:off x="8619261" y="27639744"/>
              <a:ext cx="7478484" cy="12920322"/>
            </a:xfrm>
            <a:custGeom>
              <a:avLst/>
              <a:gdLst/>
              <a:ahLst/>
              <a:cxnLst/>
              <a:rect l="l" t="t" r="r" b="b"/>
              <a:pathLst>
                <a:path w="7478484" h="12920322">
                  <a:moveTo>
                    <a:pt x="0" y="0"/>
                  </a:moveTo>
                  <a:lnTo>
                    <a:pt x="7478484" y="0"/>
                  </a:lnTo>
                  <a:lnTo>
                    <a:pt x="7478484" y="12920321"/>
                  </a:lnTo>
                  <a:lnTo>
                    <a:pt x="0" y="12920321"/>
                  </a:lnTo>
                  <a:lnTo>
                    <a:pt x="0" y="0"/>
                  </a:lnTo>
                  <a:close/>
                </a:path>
              </a:pathLst>
            </a:custGeom>
            <a:blipFill>
              <a:blip r:embed="rId16">
                <a:extLst>
                  <a:ext uri="{96DAC541-7B7A-43D3-8B79-37D633B846F1}">
                    <asvg:svgBlip xmlns:asvg="http://schemas.microsoft.com/office/drawing/2016/SVG/main" r:embed="rId17"/>
                  </a:ext>
                </a:extLst>
              </a:blip>
              <a:stretch>
                <a:fillRect r="-42296"/>
              </a:stretch>
            </a:blipFill>
            <a:ln cap="sq">
              <a:noFill/>
              <a:prstDash val="solid"/>
              <a:miter/>
            </a:ln>
          </p:spPr>
          <p:txBody>
            <a:bodyPr/>
            <a:lstStyle/>
            <a:p>
              <a:endParaRPr lang="es-CL"/>
            </a:p>
          </p:txBody>
        </p:sp>
      </p:grpSp>
      <p:grpSp>
        <p:nvGrpSpPr>
          <p:cNvPr id="15" name="Group 15"/>
          <p:cNvGrpSpPr/>
          <p:nvPr/>
        </p:nvGrpSpPr>
        <p:grpSpPr>
          <a:xfrm>
            <a:off x="519167" y="448268"/>
            <a:ext cx="9767068" cy="9553676"/>
            <a:chOff x="0" y="0"/>
            <a:chExt cx="2572397" cy="2516194"/>
          </a:xfrm>
        </p:grpSpPr>
        <p:sp>
          <p:nvSpPr>
            <p:cNvPr id="16" name="Freeform 16"/>
            <p:cNvSpPr/>
            <p:nvPr/>
          </p:nvSpPr>
          <p:spPr>
            <a:xfrm>
              <a:off x="0" y="0"/>
              <a:ext cx="2572397" cy="2516194"/>
            </a:xfrm>
            <a:custGeom>
              <a:avLst/>
              <a:gdLst/>
              <a:ahLst/>
              <a:cxnLst/>
              <a:rect l="l" t="t" r="r" b="b"/>
              <a:pathLst>
                <a:path w="2572397" h="2516194">
                  <a:moveTo>
                    <a:pt x="40425" y="0"/>
                  </a:moveTo>
                  <a:lnTo>
                    <a:pt x="2531971" y="0"/>
                  </a:lnTo>
                  <a:cubicBezTo>
                    <a:pt x="2554298" y="0"/>
                    <a:pt x="2572397" y="18099"/>
                    <a:pt x="2572397" y="40425"/>
                  </a:cubicBezTo>
                  <a:lnTo>
                    <a:pt x="2572397" y="2475769"/>
                  </a:lnTo>
                  <a:cubicBezTo>
                    <a:pt x="2572397" y="2486490"/>
                    <a:pt x="2568138" y="2496773"/>
                    <a:pt x="2560556" y="2504354"/>
                  </a:cubicBezTo>
                  <a:cubicBezTo>
                    <a:pt x="2552975" y="2511935"/>
                    <a:pt x="2542693" y="2516194"/>
                    <a:pt x="2531971" y="2516194"/>
                  </a:cubicBezTo>
                  <a:lnTo>
                    <a:pt x="40425" y="2516194"/>
                  </a:lnTo>
                  <a:cubicBezTo>
                    <a:pt x="18099" y="2516194"/>
                    <a:pt x="0" y="2498095"/>
                    <a:pt x="0" y="2475769"/>
                  </a:cubicBezTo>
                  <a:lnTo>
                    <a:pt x="0" y="40425"/>
                  </a:lnTo>
                  <a:cubicBezTo>
                    <a:pt x="0" y="18099"/>
                    <a:pt x="18099" y="0"/>
                    <a:pt x="40425" y="0"/>
                  </a:cubicBezTo>
                  <a:close/>
                </a:path>
              </a:pathLst>
            </a:custGeom>
            <a:solidFill>
              <a:srgbClr val="39382C"/>
            </a:solidFill>
            <a:ln w="19050" cap="rnd">
              <a:solidFill>
                <a:srgbClr val="000000"/>
              </a:solidFill>
              <a:prstDash val="solid"/>
              <a:round/>
            </a:ln>
          </p:spPr>
          <p:txBody>
            <a:bodyPr/>
            <a:lstStyle/>
            <a:p>
              <a:endParaRPr lang="es-CL"/>
            </a:p>
          </p:txBody>
        </p:sp>
        <p:sp>
          <p:nvSpPr>
            <p:cNvPr id="17" name="TextBox 17"/>
            <p:cNvSpPr txBox="1"/>
            <p:nvPr/>
          </p:nvSpPr>
          <p:spPr>
            <a:xfrm>
              <a:off x="0" y="-38100"/>
              <a:ext cx="2572397" cy="2554294"/>
            </a:xfrm>
            <a:prstGeom prst="rect">
              <a:avLst/>
            </a:prstGeom>
          </p:spPr>
          <p:txBody>
            <a:bodyPr lIns="50800" tIns="50800" rIns="50800" bIns="50800" rtlCol="0" anchor="ctr"/>
            <a:lstStyle/>
            <a:p>
              <a:pPr algn="ctr">
                <a:lnSpc>
                  <a:spcPts val="2659"/>
                </a:lnSpc>
                <a:spcBef>
                  <a:spcPct val="0"/>
                </a:spcBef>
              </a:pPr>
              <a:endParaRPr/>
            </a:p>
          </p:txBody>
        </p:sp>
      </p:grpSp>
      <p:sp>
        <p:nvSpPr>
          <p:cNvPr id="18" name="TextBox 18"/>
          <p:cNvSpPr txBox="1"/>
          <p:nvPr/>
        </p:nvSpPr>
        <p:spPr>
          <a:xfrm>
            <a:off x="813056" y="1615439"/>
            <a:ext cx="9179288" cy="7011278"/>
          </a:xfrm>
          <a:prstGeom prst="rect">
            <a:avLst/>
          </a:prstGeom>
        </p:spPr>
        <p:txBody>
          <a:bodyPr lIns="0" tIns="0" rIns="0" bIns="0" rtlCol="0" anchor="t">
            <a:spAutoFit/>
          </a:bodyPr>
          <a:lstStyle/>
          <a:p>
            <a:pPr algn="just">
              <a:lnSpc>
                <a:spcPts val="5459"/>
              </a:lnSpc>
            </a:pPr>
            <a:r>
              <a:rPr lang="es-CL" sz="3900" dirty="0">
                <a:solidFill>
                  <a:srgbClr val="F6F6E9"/>
                </a:solidFill>
                <a:latin typeface="Agrandir"/>
                <a:ea typeface="Agrandir"/>
                <a:cs typeface="Agrandir"/>
                <a:sym typeface="Agrandir"/>
              </a:rPr>
              <a:t>La boca es la primera parte del sistema digestivo. Desde aquí se inicia el proceso de digestión, en la boca ocurren dos procesos de digestión:</a:t>
            </a:r>
          </a:p>
          <a:p>
            <a:pPr marL="842010" lvl="1" indent="-421005" algn="just">
              <a:lnSpc>
                <a:spcPts val="5459"/>
              </a:lnSpc>
              <a:buFont typeface="Arial"/>
              <a:buChar char="•"/>
            </a:pPr>
            <a:r>
              <a:rPr lang="es-CL" sz="3900" dirty="0">
                <a:solidFill>
                  <a:srgbClr val="F6F6E9"/>
                </a:solidFill>
                <a:latin typeface="Agrandir"/>
                <a:ea typeface="Agrandir"/>
                <a:cs typeface="Agrandir"/>
                <a:sym typeface="Agrandir"/>
              </a:rPr>
              <a:t>Digestión mecánica: Los dientes rompen la comida en trozos más pequeños.</a:t>
            </a:r>
          </a:p>
          <a:p>
            <a:pPr marL="842010" lvl="1" indent="-421005" algn="just">
              <a:lnSpc>
                <a:spcPts val="5459"/>
              </a:lnSpc>
              <a:buFont typeface="Arial"/>
              <a:buChar char="•"/>
            </a:pPr>
            <a:r>
              <a:rPr lang="es-CL" sz="3900" dirty="0">
                <a:solidFill>
                  <a:srgbClr val="F6F6E9"/>
                </a:solidFill>
                <a:latin typeface="Agrandir"/>
                <a:ea typeface="Agrandir"/>
                <a:cs typeface="Agrandir"/>
                <a:sym typeface="Agrandir"/>
              </a:rPr>
              <a:t>Digestión química: La saliva, tiene enzimas que ayudan a degradar el almidón en azúcares más simples.</a:t>
            </a:r>
          </a:p>
        </p:txBody>
      </p:sp>
      <p:sp>
        <p:nvSpPr>
          <p:cNvPr id="19" name="TextBox 19"/>
          <p:cNvSpPr txBox="1"/>
          <p:nvPr/>
        </p:nvSpPr>
        <p:spPr>
          <a:xfrm>
            <a:off x="1405093" y="448268"/>
            <a:ext cx="7995215" cy="1192634"/>
          </a:xfrm>
          <a:prstGeom prst="rect">
            <a:avLst/>
          </a:prstGeom>
        </p:spPr>
        <p:txBody>
          <a:bodyPr lIns="0" tIns="0" rIns="0" bIns="0" rtlCol="0" anchor="t">
            <a:spAutoFit/>
          </a:bodyPr>
          <a:lstStyle/>
          <a:p>
            <a:pPr algn="ctr">
              <a:lnSpc>
                <a:spcPts val="9279"/>
              </a:lnSpc>
            </a:pPr>
            <a:r>
              <a:rPr lang="es-ES" sz="7999" b="1" dirty="0">
                <a:solidFill>
                  <a:srgbClr val="F6F6E9"/>
                </a:solidFill>
                <a:latin typeface="Agrandir Ultra-Bold"/>
                <a:ea typeface="Agrandir Ultra-Bold"/>
                <a:cs typeface="Agrandir Ultra-Bold"/>
                <a:sym typeface="Agrandir Ultra-Bold"/>
              </a:rPr>
              <a:t>B</a:t>
            </a:r>
            <a:r>
              <a:rPr lang="es-CL" sz="7999" b="1" dirty="0">
                <a:solidFill>
                  <a:srgbClr val="F6F6E9"/>
                </a:solidFill>
                <a:latin typeface="Agrandir Ultra-Bold"/>
                <a:ea typeface="Agrandir Ultra-Bold"/>
                <a:cs typeface="Agrandir Ultra-Bold"/>
                <a:sym typeface="Agrandir Ultra-Bold"/>
              </a:rPr>
              <a:t>OCA</a:t>
            </a:r>
          </a:p>
        </p:txBody>
      </p:sp>
      <p:grpSp>
        <p:nvGrpSpPr>
          <p:cNvPr id="20" name="Group 20"/>
          <p:cNvGrpSpPr/>
          <p:nvPr/>
        </p:nvGrpSpPr>
        <p:grpSpPr>
          <a:xfrm rot="9782475">
            <a:off x="12927080" y="1652090"/>
            <a:ext cx="4987444" cy="3304378"/>
            <a:chOff x="0" y="0"/>
            <a:chExt cx="6649926" cy="4405837"/>
          </a:xfrm>
        </p:grpSpPr>
        <p:grpSp>
          <p:nvGrpSpPr>
            <p:cNvPr id="21" name="Group 21"/>
            <p:cNvGrpSpPr/>
            <p:nvPr/>
          </p:nvGrpSpPr>
          <p:grpSpPr>
            <a:xfrm rot="5263166">
              <a:off x="2711857" y="327181"/>
              <a:ext cx="4114800" cy="3600450"/>
              <a:chOff x="0" y="0"/>
              <a:chExt cx="812800" cy="711200"/>
            </a:xfrm>
          </p:grpSpPr>
          <p:sp>
            <p:nvSpPr>
              <p:cNvPr id="22" name="Freeform 22"/>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291B25"/>
              </a:solidFill>
            </p:spPr>
            <p:txBody>
              <a:bodyPr/>
              <a:lstStyle/>
              <a:p>
                <a:endParaRPr lang="es-CL"/>
              </a:p>
            </p:txBody>
          </p:sp>
          <p:sp>
            <p:nvSpPr>
              <p:cNvPr id="23" name="TextBox 23"/>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0" y="0"/>
              <a:ext cx="4405837" cy="4405837"/>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F6E9"/>
              </a:solidFill>
              <a:ln w="28575" cap="sq">
                <a:solidFill>
                  <a:srgbClr val="000000"/>
                </a:solidFill>
                <a:prstDash val="solid"/>
                <a:miter/>
              </a:ln>
            </p:spPr>
            <p:txBody>
              <a:bodyPr/>
              <a:lstStyle/>
              <a:p>
                <a:endParaRPr lang="es-CL"/>
              </a:p>
            </p:txBody>
          </p:sp>
          <p:sp>
            <p:nvSpPr>
              <p:cNvPr id="26" name="TextBox 2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27" name="Freeform 27"/>
          <p:cNvSpPr/>
          <p:nvPr/>
        </p:nvSpPr>
        <p:spPr>
          <a:xfrm>
            <a:off x="15215795" y="1889272"/>
            <a:ext cx="2371390" cy="2542425"/>
          </a:xfrm>
          <a:custGeom>
            <a:avLst/>
            <a:gdLst/>
            <a:ahLst/>
            <a:cxnLst/>
            <a:rect l="l" t="t" r="r" b="b"/>
            <a:pathLst>
              <a:path w="2371390" h="2542425">
                <a:moveTo>
                  <a:pt x="0" y="0"/>
                </a:moveTo>
                <a:lnTo>
                  <a:pt x="2371390" y="0"/>
                </a:lnTo>
                <a:lnTo>
                  <a:pt x="2371390" y="2542425"/>
                </a:lnTo>
                <a:lnTo>
                  <a:pt x="0" y="254242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s-CL"/>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028700" y="1811614"/>
            <a:ext cx="16230600" cy="7446686"/>
            <a:chOff x="0" y="0"/>
            <a:chExt cx="4274726" cy="1961267"/>
          </a:xfrm>
        </p:grpSpPr>
        <p:sp>
          <p:nvSpPr>
            <p:cNvPr id="5" name="Freeform 5"/>
            <p:cNvSpPr/>
            <p:nvPr/>
          </p:nvSpPr>
          <p:spPr>
            <a:xfrm>
              <a:off x="0" y="0"/>
              <a:ext cx="4274726" cy="1961267"/>
            </a:xfrm>
            <a:custGeom>
              <a:avLst/>
              <a:gdLst/>
              <a:ahLst/>
              <a:cxnLst/>
              <a:rect l="l" t="t" r="r" b="b"/>
              <a:pathLst>
                <a:path w="4274726" h="1961267">
                  <a:moveTo>
                    <a:pt x="24327" y="0"/>
                  </a:moveTo>
                  <a:lnTo>
                    <a:pt x="4250399" y="0"/>
                  </a:lnTo>
                  <a:cubicBezTo>
                    <a:pt x="4263834" y="0"/>
                    <a:pt x="4274726" y="10891"/>
                    <a:pt x="4274726" y="24327"/>
                  </a:cubicBezTo>
                  <a:lnTo>
                    <a:pt x="4274726" y="1936940"/>
                  </a:lnTo>
                  <a:cubicBezTo>
                    <a:pt x="4274726" y="1943392"/>
                    <a:pt x="4272163" y="1949580"/>
                    <a:pt x="4267601" y="1954142"/>
                  </a:cubicBezTo>
                  <a:cubicBezTo>
                    <a:pt x="4263039" y="1958704"/>
                    <a:pt x="4256851" y="1961267"/>
                    <a:pt x="4250399" y="1961267"/>
                  </a:cubicBezTo>
                  <a:lnTo>
                    <a:pt x="24327" y="1961267"/>
                  </a:lnTo>
                  <a:cubicBezTo>
                    <a:pt x="10891" y="1961267"/>
                    <a:pt x="0" y="1950376"/>
                    <a:pt x="0" y="1936940"/>
                  </a:cubicBezTo>
                  <a:lnTo>
                    <a:pt x="0" y="24327"/>
                  </a:lnTo>
                  <a:cubicBezTo>
                    <a:pt x="0" y="10891"/>
                    <a:pt x="10891" y="0"/>
                    <a:pt x="24327" y="0"/>
                  </a:cubicBezTo>
                  <a:close/>
                </a:path>
              </a:pathLst>
            </a:custGeom>
            <a:solidFill>
              <a:srgbClr val="39382C"/>
            </a:solidFill>
            <a:ln w="19050" cap="rnd">
              <a:solidFill>
                <a:srgbClr val="000000"/>
              </a:solidFill>
              <a:prstDash val="solid"/>
              <a:round/>
            </a:ln>
          </p:spPr>
          <p:txBody>
            <a:bodyPr/>
            <a:lstStyle/>
            <a:p>
              <a:endParaRPr lang="es-CL"/>
            </a:p>
          </p:txBody>
        </p:sp>
        <p:sp>
          <p:nvSpPr>
            <p:cNvPr id="6" name="TextBox 6"/>
            <p:cNvSpPr txBox="1"/>
            <p:nvPr/>
          </p:nvSpPr>
          <p:spPr>
            <a:xfrm>
              <a:off x="0" y="-38100"/>
              <a:ext cx="4274726" cy="1999367"/>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2711455" y="4037532"/>
            <a:ext cx="13394786" cy="2139145"/>
          </a:xfrm>
          <a:prstGeom prst="rect">
            <a:avLst/>
          </a:prstGeom>
        </p:spPr>
        <p:txBody>
          <a:bodyPr lIns="0" tIns="0" rIns="0" bIns="0" rtlCol="0" anchor="t">
            <a:spAutoFit/>
          </a:bodyPr>
          <a:lstStyle/>
          <a:p>
            <a:pPr algn="ctr">
              <a:lnSpc>
                <a:spcPts val="5459"/>
              </a:lnSpc>
              <a:spcBef>
                <a:spcPct val="0"/>
              </a:spcBef>
            </a:pPr>
            <a:r>
              <a:rPr lang="es-CL" sz="3900" dirty="0">
                <a:solidFill>
                  <a:srgbClr val="FFF4E7"/>
                </a:solidFill>
                <a:latin typeface="Agrandir"/>
                <a:ea typeface="Agrandir"/>
                <a:cs typeface="Agrandir"/>
                <a:sym typeface="Agrandir"/>
              </a:rPr>
              <a:t>¿Como crees que funciona una enzima?</a:t>
            </a:r>
          </a:p>
          <a:p>
            <a:pPr algn="ctr">
              <a:lnSpc>
                <a:spcPts val="5459"/>
              </a:lnSpc>
              <a:spcBef>
                <a:spcPct val="0"/>
              </a:spcBef>
            </a:pPr>
            <a:r>
              <a:rPr lang="es-CL" sz="3900" dirty="0">
                <a:solidFill>
                  <a:srgbClr val="FFF4E7"/>
                </a:solidFill>
                <a:latin typeface="Agrandir"/>
                <a:ea typeface="Agrandir"/>
                <a:cs typeface="Agrandir"/>
                <a:sym typeface="Agrandir"/>
              </a:rPr>
              <a:t>Con tus compañeros de puesto discute como ustedes creen que funciona una enzima.</a:t>
            </a:r>
          </a:p>
        </p:txBody>
      </p:sp>
      <p:grpSp>
        <p:nvGrpSpPr>
          <p:cNvPr id="8" name="Group 8"/>
          <p:cNvGrpSpPr/>
          <p:nvPr/>
        </p:nvGrpSpPr>
        <p:grpSpPr>
          <a:xfrm rot="1340947">
            <a:off x="14622527" y="7495521"/>
            <a:ext cx="2287740" cy="2287740"/>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1A6AB"/>
            </a:solidFill>
            <a:ln w="19050" cap="sq">
              <a:solidFill>
                <a:srgbClr val="000000"/>
              </a:solidFill>
              <a:prstDash val="solid"/>
              <a:miter/>
            </a:ln>
          </p:spPr>
          <p:txBody>
            <a:bodyPr/>
            <a:lstStyle/>
            <a:p>
              <a:endParaRPr lang="es-CL"/>
            </a:p>
          </p:txBody>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1005650">
            <a:off x="281271" y="2325249"/>
            <a:ext cx="2287740" cy="228774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257"/>
            </a:solidFill>
            <a:ln w="19050" cap="sq">
              <a:solidFill>
                <a:srgbClr val="000000"/>
              </a:solidFill>
              <a:prstDash val="solid"/>
              <a:miter/>
            </a:ln>
          </p:spPr>
          <p:txBody>
            <a:bodyPr/>
            <a:lstStyle/>
            <a:p>
              <a:endParaRPr lang="es-CL"/>
            </a:p>
          </p:txBody>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1350601">
            <a:off x="15632065" y="830603"/>
            <a:ext cx="2287740" cy="2287740"/>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6D"/>
            </a:solidFill>
            <a:ln w="19050" cap="sq">
              <a:solidFill>
                <a:srgbClr val="000000"/>
              </a:solidFill>
              <a:prstDash val="solid"/>
              <a:miter/>
            </a:ln>
          </p:spPr>
          <p:txBody>
            <a:bodyPr/>
            <a:lstStyle/>
            <a:p>
              <a:endParaRPr lang="es-CL"/>
            </a:p>
          </p:txBody>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a:off x="15967413" y="1100824"/>
            <a:ext cx="1617045" cy="1747298"/>
          </a:xfrm>
          <a:custGeom>
            <a:avLst/>
            <a:gdLst/>
            <a:ahLst/>
            <a:cxnLst/>
            <a:rect l="l" t="t" r="r" b="b"/>
            <a:pathLst>
              <a:path w="1617045" h="1747298">
                <a:moveTo>
                  <a:pt x="0" y="0"/>
                </a:moveTo>
                <a:lnTo>
                  <a:pt x="1617045" y="0"/>
                </a:lnTo>
                <a:lnTo>
                  <a:pt x="1617045" y="1747298"/>
                </a:lnTo>
                <a:lnTo>
                  <a:pt x="0" y="17472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CL"/>
          </a:p>
        </p:txBody>
      </p:sp>
      <p:sp>
        <p:nvSpPr>
          <p:cNvPr id="18" name="Freeform 18"/>
          <p:cNvSpPr/>
          <p:nvPr/>
        </p:nvSpPr>
        <p:spPr>
          <a:xfrm>
            <a:off x="620352" y="2642561"/>
            <a:ext cx="1609578" cy="1653118"/>
          </a:xfrm>
          <a:custGeom>
            <a:avLst/>
            <a:gdLst/>
            <a:ahLst/>
            <a:cxnLst/>
            <a:rect l="l" t="t" r="r" b="b"/>
            <a:pathLst>
              <a:path w="1609578" h="1653118">
                <a:moveTo>
                  <a:pt x="0" y="0"/>
                </a:moveTo>
                <a:lnTo>
                  <a:pt x="1609578" y="0"/>
                </a:lnTo>
                <a:lnTo>
                  <a:pt x="1609578" y="1653118"/>
                </a:lnTo>
                <a:lnTo>
                  <a:pt x="0" y="1653118"/>
                </a:lnTo>
                <a:lnTo>
                  <a:pt x="0" y="0"/>
                </a:lnTo>
                <a:close/>
              </a:path>
            </a:pathLst>
          </a:custGeom>
          <a:blipFill>
            <a:blip r:embed="rId4">
              <a:extLst>
                <a:ext uri="{96DAC541-7B7A-43D3-8B79-37D633B846F1}">
                  <asvg:svgBlip xmlns:asvg="http://schemas.microsoft.com/office/drawing/2016/SVG/main" r:embed="rId5"/>
                </a:ext>
              </a:extLst>
            </a:blip>
            <a:stretch>
              <a:fillRect t="-16669"/>
            </a:stretch>
          </a:blipFill>
          <a:ln cap="sq">
            <a:noFill/>
            <a:prstDash val="solid"/>
            <a:miter/>
          </a:ln>
        </p:spPr>
        <p:txBody>
          <a:bodyPr/>
          <a:lstStyle/>
          <a:p>
            <a:endParaRPr lang="es-CL"/>
          </a:p>
        </p:txBody>
      </p:sp>
      <p:sp>
        <p:nvSpPr>
          <p:cNvPr id="19" name="Freeform 19"/>
          <p:cNvSpPr/>
          <p:nvPr/>
        </p:nvSpPr>
        <p:spPr>
          <a:xfrm>
            <a:off x="14834938" y="8265872"/>
            <a:ext cx="1862919" cy="992428"/>
          </a:xfrm>
          <a:custGeom>
            <a:avLst/>
            <a:gdLst/>
            <a:ahLst/>
            <a:cxnLst/>
            <a:rect l="l" t="t" r="r" b="b"/>
            <a:pathLst>
              <a:path w="1862919" h="992428">
                <a:moveTo>
                  <a:pt x="0" y="0"/>
                </a:moveTo>
                <a:lnTo>
                  <a:pt x="1862918" y="0"/>
                </a:lnTo>
                <a:lnTo>
                  <a:pt x="1862918" y="992428"/>
                </a:lnTo>
                <a:lnTo>
                  <a:pt x="0" y="992428"/>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s-CL"/>
          </a:p>
        </p:txBody>
      </p:sp>
      <p:sp>
        <p:nvSpPr>
          <p:cNvPr id="20" name="TextBox 20"/>
          <p:cNvSpPr txBox="1"/>
          <p:nvPr/>
        </p:nvSpPr>
        <p:spPr>
          <a:xfrm>
            <a:off x="4591855" y="2442536"/>
            <a:ext cx="9881866" cy="1412296"/>
          </a:xfrm>
          <a:prstGeom prst="rect">
            <a:avLst/>
          </a:prstGeom>
        </p:spPr>
        <p:txBody>
          <a:bodyPr lIns="0" tIns="0" rIns="0" bIns="0" rtlCol="0" anchor="t">
            <a:spAutoFit/>
          </a:bodyPr>
          <a:lstStyle/>
          <a:p>
            <a:pPr algn="ctr">
              <a:lnSpc>
                <a:spcPts val="9279"/>
              </a:lnSpc>
            </a:pPr>
            <a:r>
              <a:rPr lang="en-US" sz="7999" b="1">
                <a:solidFill>
                  <a:srgbClr val="F6F6E9"/>
                </a:solidFill>
                <a:latin typeface="Agrandir Ultra-Bold"/>
                <a:ea typeface="Agrandir Ultra-Bold"/>
                <a:cs typeface="Agrandir Ultra-Bold"/>
                <a:sym typeface="Agrandir Ultra-Bold"/>
              </a:rPr>
              <a:t>GUIRA Y DISCUTE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028700" y="1811614"/>
            <a:ext cx="16230600" cy="7446686"/>
            <a:chOff x="0" y="0"/>
            <a:chExt cx="4274726" cy="1961267"/>
          </a:xfrm>
        </p:grpSpPr>
        <p:sp>
          <p:nvSpPr>
            <p:cNvPr id="5" name="Freeform 5"/>
            <p:cNvSpPr/>
            <p:nvPr/>
          </p:nvSpPr>
          <p:spPr>
            <a:xfrm>
              <a:off x="0" y="0"/>
              <a:ext cx="4274726" cy="1961267"/>
            </a:xfrm>
            <a:custGeom>
              <a:avLst/>
              <a:gdLst/>
              <a:ahLst/>
              <a:cxnLst/>
              <a:rect l="l" t="t" r="r" b="b"/>
              <a:pathLst>
                <a:path w="4274726" h="1961267">
                  <a:moveTo>
                    <a:pt x="24327" y="0"/>
                  </a:moveTo>
                  <a:lnTo>
                    <a:pt x="4250399" y="0"/>
                  </a:lnTo>
                  <a:cubicBezTo>
                    <a:pt x="4263834" y="0"/>
                    <a:pt x="4274726" y="10891"/>
                    <a:pt x="4274726" y="24327"/>
                  </a:cubicBezTo>
                  <a:lnTo>
                    <a:pt x="4274726" y="1936940"/>
                  </a:lnTo>
                  <a:cubicBezTo>
                    <a:pt x="4274726" y="1943392"/>
                    <a:pt x="4272163" y="1949580"/>
                    <a:pt x="4267601" y="1954142"/>
                  </a:cubicBezTo>
                  <a:cubicBezTo>
                    <a:pt x="4263039" y="1958704"/>
                    <a:pt x="4256851" y="1961267"/>
                    <a:pt x="4250399" y="1961267"/>
                  </a:cubicBezTo>
                  <a:lnTo>
                    <a:pt x="24327" y="1961267"/>
                  </a:lnTo>
                  <a:cubicBezTo>
                    <a:pt x="10891" y="1961267"/>
                    <a:pt x="0" y="1950376"/>
                    <a:pt x="0" y="1936940"/>
                  </a:cubicBezTo>
                  <a:lnTo>
                    <a:pt x="0" y="24327"/>
                  </a:lnTo>
                  <a:cubicBezTo>
                    <a:pt x="0" y="10891"/>
                    <a:pt x="10891" y="0"/>
                    <a:pt x="24327" y="0"/>
                  </a:cubicBezTo>
                  <a:close/>
                </a:path>
              </a:pathLst>
            </a:custGeom>
            <a:solidFill>
              <a:srgbClr val="39382C"/>
            </a:solidFill>
            <a:ln w="19050" cap="rnd">
              <a:solidFill>
                <a:srgbClr val="000000"/>
              </a:solidFill>
              <a:prstDash val="solid"/>
              <a:round/>
            </a:ln>
          </p:spPr>
          <p:txBody>
            <a:bodyPr/>
            <a:lstStyle/>
            <a:p>
              <a:endParaRPr lang="es-CL"/>
            </a:p>
          </p:txBody>
        </p:sp>
        <p:sp>
          <p:nvSpPr>
            <p:cNvPr id="6" name="TextBox 6"/>
            <p:cNvSpPr txBox="1"/>
            <p:nvPr/>
          </p:nvSpPr>
          <p:spPr>
            <a:xfrm>
              <a:off x="0" y="-38100"/>
              <a:ext cx="4274726" cy="1999367"/>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2819357" y="2777638"/>
            <a:ext cx="13394786" cy="2074029"/>
          </a:xfrm>
          <a:prstGeom prst="rect">
            <a:avLst/>
          </a:prstGeom>
        </p:spPr>
        <p:txBody>
          <a:bodyPr lIns="0" tIns="0" rIns="0" bIns="0" rtlCol="0" anchor="t">
            <a:spAutoFit/>
          </a:bodyPr>
          <a:lstStyle/>
          <a:p>
            <a:pPr algn="just">
              <a:lnSpc>
                <a:spcPts val="5459"/>
              </a:lnSpc>
              <a:spcBef>
                <a:spcPct val="0"/>
              </a:spcBef>
            </a:pPr>
            <a:r>
              <a:rPr lang="es-CL" sz="3900">
                <a:solidFill>
                  <a:srgbClr val="FFF4E7"/>
                </a:solidFill>
                <a:latin typeface="Agrandir"/>
                <a:ea typeface="Agrandir"/>
                <a:cs typeface="Agrandir"/>
                <a:sym typeface="Agrandir"/>
              </a:rPr>
              <a:t>Una enzima funciona acelerando una reacción química, esta reacción se le denomina catálisis. </a:t>
            </a:r>
            <a:r>
              <a:rPr lang="es-CL" sz="3900" dirty="0">
                <a:solidFill>
                  <a:srgbClr val="FFF4E7"/>
                </a:solidFill>
                <a:latin typeface="Agrandir"/>
                <a:ea typeface="Agrandir"/>
                <a:cs typeface="Agrandir"/>
                <a:sym typeface="Agrandir"/>
              </a:rPr>
              <a:t>En la boca la enzima que se produce es la amilasa.</a:t>
            </a:r>
          </a:p>
        </p:txBody>
      </p:sp>
      <p:grpSp>
        <p:nvGrpSpPr>
          <p:cNvPr id="8" name="Group 8"/>
          <p:cNvGrpSpPr/>
          <p:nvPr/>
        </p:nvGrpSpPr>
        <p:grpSpPr>
          <a:xfrm rot="1340947">
            <a:off x="998278" y="580227"/>
            <a:ext cx="2287740" cy="2287740"/>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1A6AB"/>
            </a:solidFill>
            <a:ln w="19050" cap="sq">
              <a:solidFill>
                <a:srgbClr val="000000"/>
              </a:solidFill>
              <a:prstDash val="solid"/>
              <a:miter/>
            </a:ln>
          </p:spPr>
          <p:txBody>
            <a:bodyPr/>
            <a:lstStyle/>
            <a:p>
              <a:endParaRPr lang="es-CL"/>
            </a:p>
          </p:txBody>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1005650">
            <a:off x="281271" y="2325249"/>
            <a:ext cx="2287740" cy="228774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257"/>
            </a:solidFill>
            <a:ln w="19050" cap="sq">
              <a:solidFill>
                <a:srgbClr val="000000"/>
              </a:solidFill>
              <a:prstDash val="solid"/>
              <a:miter/>
            </a:ln>
          </p:spPr>
          <p:txBody>
            <a:bodyPr/>
            <a:lstStyle/>
            <a:p>
              <a:endParaRPr lang="es-CL"/>
            </a:p>
          </p:txBody>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1350601">
            <a:off x="15632065" y="830603"/>
            <a:ext cx="2287740" cy="2287740"/>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6D"/>
            </a:solidFill>
            <a:ln w="19050" cap="sq">
              <a:solidFill>
                <a:srgbClr val="000000"/>
              </a:solidFill>
              <a:prstDash val="solid"/>
              <a:miter/>
            </a:ln>
          </p:spPr>
          <p:txBody>
            <a:bodyPr/>
            <a:lstStyle/>
            <a:p>
              <a:endParaRPr lang="es-CL"/>
            </a:p>
          </p:txBody>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a:off x="15967413" y="1100824"/>
            <a:ext cx="1617045" cy="1747298"/>
          </a:xfrm>
          <a:custGeom>
            <a:avLst/>
            <a:gdLst/>
            <a:ahLst/>
            <a:cxnLst/>
            <a:rect l="l" t="t" r="r" b="b"/>
            <a:pathLst>
              <a:path w="1617045" h="1747298">
                <a:moveTo>
                  <a:pt x="0" y="0"/>
                </a:moveTo>
                <a:lnTo>
                  <a:pt x="1617045" y="0"/>
                </a:lnTo>
                <a:lnTo>
                  <a:pt x="1617045" y="1747298"/>
                </a:lnTo>
                <a:lnTo>
                  <a:pt x="0" y="17472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CL"/>
          </a:p>
        </p:txBody>
      </p:sp>
      <p:sp>
        <p:nvSpPr>
          <p:cNvPr id="18" name="Freeform 18"/>
          <p:cNvSpPr/>
          <p:nvPr/>
        </p:nvSpPr>
        <p:spPr>
          <a:xfrm>
            <a:off x="620352" y="2642561"/>
            <a:ext cx="1609578" cy="1653118"/>
          </a:xfrm>
          <a:custGeom>
            <a:avLst/>
            <a:gdLst/>
            <a:ahLst/>
            <a:cxnLst/>
            <a:rect l="l" t="t" r="r" b="b"/>
            <a:pathLst>
              <a:path w="1609578" h="1653118">
                <a:moveTo>
                  <a:pt x="0" y="0"/>
                </a:moveTo>
                <a:lnTo>
                  <a:pt x="1609578" y="0"/>
                </a:lnTo>
                <a:lnTo>
                  <a:pt x="1609578" y="1653118"/>
                </a:lnTo>
                <a:lnTo>
                  <a:pt x="0" y="1653118"/>
                </a:lnTo>
                <a:lnTo>
                  <a:pt x="0" y="0"/>
                </a:lnTo>
                <a:close/>
              </a:path>
            </a:pathLst>
          </a:custGeom>
          <a:blipFill>
            <a:blip r:embed="rId4">
              <a:extLst>
                <a:ext uri="{96DAC541-7B7A-43D3-8B79-37D633B846F1}">
                  <asvg:svgBlip xmlns:asvg="http://schemas.microsoft.com/office/drawing/2016/SVG/main" r:embed="rId5"/>
                </a:ext>
              </a:extLst>
            </a:blip>
            <a:stretch>
              <a:fillRect t="-16669"/>
            </a:stretch>
          </a:blipFill>
          <a:ln cap="sq">
            <a:noFill/>
            <a:prstDash val="solid"/>
            <a:miter/>
          </a:ln>
        </p:spPr>
        <p:txBody>
          <a:bodyPr/>
          <a:lstStyle/>
          <a:p>
            <a:endParaRPr lang="es-CL"/>
          </a:p>
        </p:txBody>
      </p:sp>
      <p:sp>
        <p:nvSpPr>
          <p:cNvPr id="19" name="Freeform 19"/>
          <p:cNvSpPr/>
          <p:nvPr/>
        </p:nvSpPr>
        <p:spPr>
          <a:xfrm>
            <a:off x="1149942" y="1200316"/>
            <a:ext cx="1862919" cy="992428"/>
          </a:xfrm>
          <a:custGeom>
            <a:avLst/>
            <a:gdLst/>
            <a:ahLst/>
            <a:cxnLst/>
            <a:rect l="l" t="t" r="r" b="b"/>
            <a:pathLst>
              <a:path w="1862919" h="992428">
                <a:moveTo>
                  <a:pt x="0" y="0"/>
                </a:moveTo>
                <a:lnTo>
                  <a:pt x="1862918" y="0"/>
                </a:lnTo>
                <a:lnTo>
                  <a:pt x="1862918" y="992428"/>
                </a:lnTo>
                <a:lnTo>
                  <a:pt x="0" y="992428"/>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s-CL"/>
          </a:p>
        </p:txBody>
      </p:sp>
      <p:sp>
        <p:nvSpPr>
          <p:cNvPr id="20" name="TextBox 20"/>
          <p:cNvSpPr txBox="1"/>
          <p:nvPr/>
        </p:nvSpPr>
        <p:spPr>
          <a:xfrm>
            <a:off x="4557364" y="1841797"/>
            <a:ext cx="9881866" cy="1192634"/>
          </a:xfrm>
          <a:prstGeom prst="rect">
            <a:avLst/>
          </a:prstGeom>
        </p:spPr>
        <p:txBody>
          <a:bodyPr lIns="0" tIns="0" rIns="0" bIns="0" rtlCol="0" anchor="t">
            <a:spAutoFit/>
          </a:bodyPr>
          <a:lstStyle/>
          <a:p>
            <a:pPr algn="ctr">
              <a:lnSpc>
                <a:spcPts val="9279"/>
              </a:lnSpc>
            </a:pPr>
            <a:r>
              <a:rPr lang="en-US" sz="7999" b="1" dirty="0">
                <a:solidFill>
                  <a:srgbClr val="F6F6E9"/>
                </a:solidFill>
                <a:latin typeface="Agrandir Ultra-Bold"/>
                <a:ea typeface="Agrandir Ultra-Bold"/>
                <a:cs typeface="Agrandir Ultra-Bold"/>
                <a:sym typeface="Agrandir Ultra-Bold"/>
              </a:rPr>
              <a:t>ENZIMAS</a:t>
            </a:r>
          </a:p>
        </p:txBody>
      </p:sp>
      <p:sp>
        <p:nvSpPr>
          <p:cNvPr id="2" name="Freeform 3">
            <a:extLst>
              <a:ext uri="{FF2B5EF4-FFF2-40B4-BE49-F238E27FC236}">
                <a16:creationId xmlns:a16="http://schemas.microsoft.com/office/drawing/2014/main" id="{20714E61-05B7-5E18-02E2-854B678A79B2}"/>
              </a:ext>
            </a:extLst>
          </p:cNvPr>
          <p:cNvSpPr/>
          <p:nvPr/>
        </p:nvSpPr>
        <p:spPr>
          <a:xfrm>
            <a:off x="2583069" y="5419171"/>
            <a:ext cx="12616561" cy="3594753"/>
          </a:xfrm>
          <a:custGeom>
            <a:avLst/>
            <a:gdLst/>
            <a:ahLst/>
            <a:cxnLst/>
            <a:rect l="l" t="t" r="r" b="b"/>
            <a:pathLst>
              <a:path w="15624451" h="4462167">
                <a:moveTo>
                  <a:pt x="0" y="0"/>
                </a:moveTo>
                <a:lnTo>
                  <a:pt x="15624450" y="0"/>
                </a:lnTo>
                <a:lnTo>
                  <a:pt x="15624450" y="4462167"/>
                </a:lnTo>
                <a:lnTo>
                  <a:pt x="0" y="4462167"/>
                </a:lnTo>
                <a:lnTo>
                  <a:pt x="0" y="0"/>
                </a:lnTo>
                <a:close/>
              </a:path>
            </a:pathLst>
          </a:custGeom>
          <a:blipFill>
            <a:blip r:embed="rId8"/>
            <a:stretch>
              <a:fillRect/>
            </a:stretch>
          </a:blipFill>
        </p:spPr>
        <p:txBody>
          <a:bodyPr/>
          <a:lstStyle/>
          <a:p>
            <a:endParaRPr lang="es-CL"/>
          </a:p>
        </p:txBody>
      </p:sp>
    </p:spTree>
    <p:extLst>
      <p:ext uri="{BB962C8B-B14F-4D97-AF65-F5344CB8AC3E}">
        <p14:creationId xmlns:p14="http://schemas.microsoft.com/office/powerpoint/2010/main" val="4027413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4119806" y="-7046910"/>
            <a:ext cx="20907639" cy="32610419"/>
            <a:chOff x="0" y="0"/>
            <a:chExt cx="27876852" cy="43480559"/>
          </a:xfrm>
        </p:grpSpPr>
        <p:sp>
          <p:nvSpPr>
            <p:cNvPr id="5" name="Freeform 5"/>
            <p:cNvSpPr/>
            <p:nvPr/>
          </p:nvSpPr>
          <p:spPr>
            <a:xfrm>
              <a:off x="0" y="0"/>
              <a:ext cx="27876852" cy="43480559"/>
            </a:xfrm>
            <a:custGeom>
              <a:avLst/>
              <a:gdLst/>
              <a:ahLst/>
              <a:cxnLst/>
              <a:rect l="l" t="t" r="r" b="b"/>
              <a:pathLst>
                <a:path w="27876852" h="43480559">
                  <a:moveTo>
                    <a:pt x="0" y="0"/>
                  </a:moveTo>
                  <a:lnTo>
                    <a:pt x="27876852" y="0"/>
                  </a:lnTo>
                  <a:lnTo>
                    <a:pt x="27876852" y="43480559"/>
                  </a:lnTo>
                  <a:lnTo>
                    <a:pt x="0" y="43480559"/>
                  </a:lnTo>
                  <a:lnTo>
                    <a:pt x="0" y="0"/>
                  </a:lnTo>
                  <a:close/>
                </a:path>
              </a:pathLst>
            </a:custGeom>
            <a:blipFill>
              <a:blip r:embed="rId2">
                <a:extLst>
                  <a:ext uri="{96DAC541-7B7A-43D3-8B79-37D633B846F1}">
                    <asvg:svgBlip xmlns:asvg="http://schemas.microsoft.com/office/drawing/2016/SVG/main" r:embed="rId3"/>
                  </a:ext>
                </a:extLst>
              </a:blip>
              <a:stretch>
                <a:fillRect b="-71176"/>
              </a:stretch>
            </a:blipFill>
          </p:spPr>
          <p:txBody>
            <a:bodyPr/>
            <a:lstStyle/>
            <a:p>
              <a:endParaRPr lang="es-CL"/>
            </a:p>
          </p:txBody>
        </p:sp>
        <p:sp>
          <p:nvSpPr>
            <p:cNvPr id="6" name="Freeform 6"/>
            <p:cNvSpPr/>
            <p:nvPr/>
          </p:nvSpPr>
          <p:spPr>
            <a:xfrm rot="-117775">
              <a:off x="11349422" y="11024143"/>
              <a:ext cx="2236634" cy="11496717"/>
            </a:xfrm>
            <a:custGeom>
              <a:avLst/>
              <a:gdLst/>
              <a:ahLst/>
              <a:cxnLst/>
              <a:rect l="l" t="t" r="r" b="b"/>
              <a:pathLst>
                <a:path w="2236634" h="11496717">
                  <a:moveTo>
                    <a:pt x="0" y="0"/>
                  </a:moveTo>
                  <a:lnTo>
                    <a:pt x="2236634" y="0"/>
                  </a:lnTo>
                  <a:lnTo>
                    <a:pt x="2236634" y="11496717"/>
                  </a:lnTo>
                  <a:lnTo>
                    <a:pt x="0" y="11496717"/>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CL"/>
            </a:p>
          </p:txBody>
        </p:sp>
        <p:sp>
          <p:nvSpPr>
            <p:cNvPr id="7" name="Freeform 7"/>
            <p:cNvSpPr/>
            <p:nvPr/>
          </p:nvSpPr>
          <p:spPr>
            <a:xfrm>
              <a:off x="7764925" y="4543234"/>
              <a:ext cx="6401941" cy="6917618"/>
            </a:xfrm>
            <a:custGeom>
              <a:avLst/>
              <a:gdLst/>
              <a:ahLst/>
              <a:cxnLst/>
              <a:rect l="l" t="t" r="r" b="b"/>
              <a:pathLst>
                <a:path w="6401941" h="6917618">
                  <a:moveTo>
                    <a:pt x="0" y="0"/>
                  </a:moveTo>
                  <a:lnTo>
                    <a:pt x="6401941" y="0"/>
                  </a:lnTo>
                  <a:lnTo>
                    <a:pt x="6401941" y="6917619"/>
                  </a:lnTo>
                  <a:lnTo>
                    <a:pt x="0" y="69176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CL"/>
            </a:p>
          </p:txBody>
        </p:sp>
        <p:sp>
          <p:nvSpPr>
            <p:cNvPr id="8" name="Freeform 8"/>
            <p:cNvSpPr/>
            <p:nvPr/>
          </p:nvSpPr>
          <p:spPr>
            <a:xfrm>
              <a:off x="10208497" y="22150408"/>
              <a:ext cx="9049868" cy="8441059"/>
            </a:xfrm>
            <a:custGeom>
              <a:avLst/>
              <a:gdLst/>
              <a:ahLst/>
              <a:cxnLst/>
              <a:rect l="l" t="t" r="r" b="b"/>
              <a:pathLst>
                <a:path w="9049868" h="8441059">
                  <a:moveTo>
                    <a:pt x="0" y="0"/>
                  </a:moveTo>
                  <a:lnTo>
                    <a:pt x="9049868" y="0"/>
                  </a:lnTo>
                  <a:lnTo>
                    <a:pt x="9049868" y="8441059"/>
                  </a:lnTo>
                  <a:lnTo>
                    <a:pt x="0" y="8441059"/>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s-CL"/>
            </a:p>
          </p:txBody>
        </p:sp>
        <p:sp>
          <p:nvSpPr>
            <p:cNvPr id="9" name="Freeform 9"/>
            <p:cNvSpPr/>
            <p:nvPr/>
          </p:nvSpPr>
          <p:spPr>
            <a:xfrm>
              <a:off x="8619261" y="20952780"/>
              <a:ext cx="9645090" cy="8364924"/>
            </a:xfrm>
            <a:custGeom>
              <a:avLst/>
              <a:gdLst/>
              <a:ahLst/>
              <a:cxnLst/>
              <a:rect l="l" t="t" r="r" b="b"/>
              <a:pathLst>
                <a:path w="9645090" h="8364924">
                  <a:moveTo>
                    <a:pt x="0" y="0"/>
                  </a:moveTo>
                  <a:lnTo>
                    <a:pt x="9645091" y="0"/>
                  </a:lnTo>
                  <a:lnTo>
                    <a:pt x="9645091" y="8364924"/>
                  </a:lnTo>
                  <a:lnTo>
                    <a:pt x="0" y="8364924"/>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s-CL"/>
            </a:p>
          </p:txBody>
        </p:sp>
        <p:sp>
          <p:nvSpPr>
            <p:cNvPr id="10" name="Freeform 10"/>
            <p:cNvSpPr/>
            <p:nvPr/>
          </p:nvSpPr>
          <p:spPr>
            <a:xfrm>
              <a:off x="9173687" y="23477116"/>
              <a:ext cx="4434875" cy="3547900"/>
            </a:xfrm>
            <a:custGeom>
              <a:avLst/>
              <a:gdLst/>
              <a:ahLst/>
              <a:cxnLst/>
              <a:rect l="l" t="t" r="r" b="b"/>
              <a:pathLst>
                <a:path w="4434875" h="3547900">
                  <a:moveTo>
                    <a:pt x="0" y="0"/>
                  </a:moveTo>
                  <a:lnTo>
                    <a:pt x="4434875" y="0"/>
                  </a:lnTo>
                  <a:lnTo>
                    <a:pt x="4434875" y="3547900"/>
                  </a:lnTo>
                  <a:lnTo>
                    <a:pt x="0" y="3547900"/>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s-CL"/>
            </a:p>
          </p:txBody>
        </p:sp>
        <p:sp>
          <p:nvSpPr>
            <p:cNvPr id="11" name="Freeform 11"/>
            <p:cNvSpPr/>
            <p:nvPr/>
          </p:nvSpPr>
          <p:spPr>
            <a:xfrm>
              <a:off x="10332053" y="26094806"/>
              <a:ext cx="7452710" cy="3970262"/>
            </a:xfrm>
            <a:custGeom>
              <a:avLst/>
              <a:gdLst/>
              <a:ahLst/>
              <a:cxnLst/>
              <a:rect l="l" t="t" r="r" b="b"/>
              <a:pathLst>
                <a:path w="7452710" h="3970262">
                  <a:moveTo>
                    <a:pt x="0" y="0"/>
                  </a:moveTo>
                  <a:lnTo>
                    <a:pt x="7452710" y="0"/>
                  </a:lnTo>
                  <a:lnTo>
                    <a:pt x="7452710" y="3970262"/>
                  </a:lnTo>
                  <a:lnTo>
                    <a:pt x="0" y="3970262"/>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txBody>
            <a:bodyPr/>
            <a:lstStyle/>
            <a:p>
              <a:endParaRPr lang="es-CL"/>
            </a:p>
          </p:txBody>
        </p:sp>
        <p:sp>
          <p:nvSpPr>
            <p:cNvPr id="12" name="Freeform 12"/>
            <p:cNvSpPr/>
            <p:nvPr/>
          </p:nvSpPr>
          <p:spPr>
            <a:xfrm>
              <a:off x="16071000" y="27639744"/>
              <a:ext cx="3187365" cy="12920322"/>
            </a:xfrm>
            <a:custGeom>
              <a:avLst/>
              <a:gdLst/>
              <a:ahLst/>
              <a:cxnLst/>
              <a:rect l="l" t="t" r="r" b="b"/>
              <a:pathLst>
                <a:path w="3187365" h="12920322">
                  <a:moveTo>
                    <a:pt x="0" y="0"/>
                  </a:moveTo>
                  <a:lnTo>
                    <a:pt x="3187365" y="0"/>
                  </a:lnTo>
                  <a:lnTo>
                    <a:pt x="3187365" y="12920321"/>
                  </a:lnTo>
                  <a:lnTo>
                    <a:pt x="0" y="12920321"/>
                  </a:lnTo>
                  <a:lnTo>
                    <a:pt x="0" y="0"/>
                  </a:lnTo>
                  <a:close/>
                </a:path>
              </a:pathLst>
            </a:custGeom>
            <a:blipFill>
              <a:blip r:embed="rId16">
                <a:extLst>
                  <a:ext uri="{96DAC541-7B7A-43D3-8B79-37D633B846F1}">
                    <asvg:svgBlip xmlns:asvg="http://schemas.microsoft.com/office/drawing/2016/SVG/main" r:embed="rId17"/>
                  </a:ext>
                </a:extLst>
              </a:blip>
              <a:stretch>
                <a:fillRect l="-233869"/>
              </a:stretch>
            </a:blipFill>
            <a:ln cap="sq">
              <a:noFill/>
              <a:prstDash val="solid"/>
              <a:miter/>
            </a:ln>
          </p:spPr>
          <p:txBody>
            <a:bodyPr/>
            <a:lstStyle/>
            <a:p>
              <a:endParaRPr lang="es-CL"/>
            </a:p>
          </p:txBody>
        </p:sp>
        <p:sp>
          <p:nvSpPr>
            <p:cNvPr id="13" name="Freeform 13"/>
            <p:cNvSpPr/>
            <p:nvPr/>
          </p:nvSpPr>
          <p:spPr>
            <a:xfrm>
              <a:off x="9799771" y="30085521"/>
              <a:ext cx="7476432" cy="7678671"/>
            </a:xfrm>
            <a:custGeom>
              <a:avLst/>
              <a:gdLst/>
              <a:ahLst/>
              <a:cxnLst/>
              <a:rect l="l" t="t" r="r" b="b"/>
              <a:pathLst>
                <a:path w="7476432" h="7678671">
                  <a:moveTo>
                    <a:pt x="0" y="0"/>
                  </a:moveTo>
                  <a:lnTo>
                    <a:pt x="7476433" y="0"/>
                  </a:lnTo>
                  <a:lnTo>
                    <a:pt x="7476433" y="7678672"/>
                  </a:lnTo>
                  <a:lnTo>
                    <a:pt x="0" y="7678672"/>
                  </a:lnTo>
                  <a:lnTo>
                    <a:pt x="0" y="0"/>
                  </a:lnTo>
                  <a:close/>
                </a:path>
              </a:pathLst>
            </a:custGeom>
            <a:blipFill>
              <a:blip r:embed="rId18">
                <a:extLst>
                  <a:ext uri="{96DAC541-7B7A-43D3-8B79-37D633B846F1}">
                    <asvg:svgBlip xmlns:asvg="http://schemas.microsoft.com/office/drawing/2016/SVG/main" r:embed="rId19"/>
                  </a:ext>
                </a:extLst>
              </a:blip>
              <a:stretch>
                <a:fillRect t="-16669"/>
              </a:stretch>
            </a:blipFill>
            <a:ln cap="sq">
              <a:noFill/>
              <a:prstDash val="solid"/>
              <a:miter/>
            </a:ln>
          </p:spPr>
          <p:txBody>
            <a:bodyPr/>
            <a:lstStyle/>
            <a:p>
              <a:endParaRPr lang="es-CL"/>
            </a:p>
          </p:txBody>
        </p:sp>
        <p:sp>
          <p:nvSpPr>
            <p:cNvPr id="14" name="Freeform 14"/>
            <p:cNvSpPr/>
            <p:nvPr/>
          </p:nvSpPr>
          <p:spPr>
            <a:xfrm>
              <a:off x="8619261" y="27639744"/>
              <a:ext cx="7478484" cy="12920322"/>
            </a:xfrm>
            <a:custGeom>
              <a:avLst/>
              <a:gdLst/>
              <a:ahLst/>
              <a:cxnLst/>
              <a:rect l="l" t="t" r="r" b="b"/>
              <a:pathLst>
                <a:path w="7478484" h="12920322">
                  <a:moveTo>
                    <a:pt x="0" y="0"/>
                  </a:moveTo>
                  <a:lnTo>
                    <a:pt x="7478484" y="0"/>
                  </a:lnTo>
                  <a:lnTo>
                    <a:pt x="7478484" y="12920321"/>
                  </a:lnTo>
                  <a:lnTo>
                    <a:pt x="0" y="12920321"/>
                  </a:lnTo>
                  <a:lnTo>
                    <a:pt x="0" y="0"/>
                  </a:lnTo>
                  <a:close/>
                </a:path>
              </a:pathLst>
            </a:custGeom>
            <a:blipFill>
              <a:blip r:embed="rId16">
                <a:extLst>
                  <a:ext uri="{96DAC541-7B7A-43D3-8B79-37D633B846F1}">
                    <asvg:svgBlip xmlns:asvg="http://schemas.microsoft.com/office/drawing/2016/SVG/main" r:embed="rId17"/>
                  </a:ext>
                </a:extLst>
              </a:blip>
              <a:stretch>
                <a:fillRect r="-42296"/>
              </a:stretch>
            </a:blipFill>
            <a:ln cap="sq">
              <a:noFill/>
              <a:prstDash val="solid"/>
              <a:miter/>
            </a:ln>
          </p:spPr>
          <p:txBody>
            <a:bodyPr/>
            <a:lstStyle/>
            <a:p>
              <a:endParaRPr lang="es-CL"/>
            </a:p>
          </p:txBody>
        </p:sp>
      </p:grpSp>
      <p:grpSp>
        <p:nvGrpSpPr>
          <p:cNvPr id="15" name="Group 15"/>
          <p:cNvGrpSpPr/>
          <p:nvPr/>
        </p:nvGrpSpPr>
        <p:grpSpPr>
          <a:xfrm rot="8100000">
            <a:off x="12312112" y="2308113"/>
            <a:ext cx="4987444" cy="3304378"/>
            <a:chOff x="0" y="0"/>
            <a:chExt cx="6649926" cy="4405837"/>
          </a:xfrm>
        </p:grpSpPr>
        <p:grpSp>
          <p:nvGrpSpPr>
            <p:cNvPr id="16" name="Group 16"/>
            <p:cNvGrpSpPr/>
            <p:nvPr/>
          </p:nvGrpSpPr>
          <p:grpSpPr>
            <a:xfrm rot="5263166">
              <a:off x="2711857" y="327181"/>
              <a:ext cx="4114800" cy="3600450"/>
              <a:chOff x="0" y="0"/>
              <a:chExt cx="812800" cy="711200"/>
            </a:xfrm>
          </p:grpSpPr>
          <p:sp>
            <p:nvSpPr>
              <p:cNvPr id="17" name="Freeform 1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291B25"/>
              </a:solidFill>
            </p:spPr>
            <p:txBody>
              <a:bodyPr/>
              <a:lstStyle/>
              <a:p>
                <a:endParaRPr lang="es-CL"/>
              </a:p>
            </p:txBody>
          </p:sp>
          <p:sp>
            <p:nvSpPr>
              <p:cNvPr id="18" name="TextBox 18"/>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0" y="0"/>
              <a:ext cx="4405837" cy="4405837"/>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F6E9"/>
              </a:solidFill>
              <a:ln w="28575" cap="sq">
                <a:solidFill>
                  <a:srgbClr val="000000"/>
                </a:solidFill>
                <a:prstDash val="solid"/>
                <a:miter/>
              </a:ln>
            </p:spPr>
            <p:txBody>
              <a:bodyPr/>
              <a:lstStyle/>
              <a:p>
                <a:endParaRPr lang="es-CL"/>
              </a:p>
            </p:txBody>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22" name="Freeform 22"/>
          <p:cNvSpPr/>
          <p:nvPr/>
        </p:nvSpPr>
        <p:spPr>
          <a:xfrm rot="-117775">
            <a:off x="14434955" y="2132762"/>
            <a:ext cx="2037161" cy="2651803"/>
          </a:xfrm>
          <a:custGeom>
            <a:avLst/>
            <a:gdLst/>
            <a:ahLst/>
            <a:cxnLst/>
            <a:rect l="l" t="t" r="r" b="b"/>
            <a:pathLst>
              <a:path w="2037161" h="2651803">
                <a:moveTo>
                  <a:pt x="0" y="0"/>
                </a:moveTo>
                <a:lnTo>
                  <a:pt x="2037161" y="0"/>
                </a:lnTo>
                <a:lnTo>
                  <a:pt x="2037161" y="2651803"/>
                </a:lnTo>
                <a:lnTo>
                  <a:pt x="0" y="2651803"/>
                </a:lnTo>
                <a:lnTo>
                  <a:pt x="0" y="0"/>
                </a:lnTo>
                <a:close/>
              </a:path>
            </a:pathLst>
          </a:custGeom>
          <a:blipFill>
            <a:blip r:embed="rId4">
              <a:extLst>
                <a:ext uri="{96DAC541-7B7A-43D3-8B79-37D633B846F1}">
                  <asvg:svgBlip xmlns:asvg="http://schemas.microsoft.com/office/drawing/2016/SVG/main" r:embed="rId5"/>
                </a:ext>
              </a:extLst>
            </a:blip>
            <a:stretch>
              <a:fillRect t="-294878"/>
            </a:stretch>
          </a:blipFill>
          <a:ln cap="sq">
            <a:noFill/>
            <a:prstDash val="solid"/>
            <a:miter/>
          </a:ln>
        </p:spPr>
        <p:txBody>
          <a:bodyPr/>
          <a:lstStyle/>
          <a:p>
            <a:endParaRPr lang="es-CL"/>
          </a:p>
        </p:txBody>
      </p:sp>
      <p:grpSp>
        <p:nvGrpSpPr>
          <p:cNvPr id="23" name="Group 23"/>
          <p:cNvGrpSpPr/>
          <p:nvPr/>
        </p:nvGrpSpPr>
        <p:grpSpPr>
          <a:xfrm>
            <a:off x="519167" y="448268"/>
            <a:ext cx="9767068" cy="9553676"/>
            <a:chOff x="0" y="0"/>
            <a:chExt cx="2572397" cy="2516194"/>
          </a:xfrm>
        </p:grpSpPr>
        <p:sp>
          <p:nvSpPr>
            <p:cNvPr id="24" name="Freeform 24"/>
            <p:cNvSpPr/>
            <p:nvPr/>
          </p:nvSpPr>
          <p:spPr>
            <a:xfrm>
              <a:off x="0" y="0"/>
              <a:ext cx="2572397" cy="2516194"/>
            </a:xfrm>
            <a:custGeom>
              <a:avLst/>
              <a:gdLst/>
              <a:ahLst/>
              <a:cxnLst/>
              <a:rect l="l" t="t" r="r" b="b"/>
              <a:pathLst>
                <a:path w="2572397" h="2516194">
                  <a:moveTo>
                    <a:pt x="40425" y="0"/>
                  </a:moveTo>
                  <a:lnTo>
                    <a:pt x="2531971" y="0"/>
                  </a:lnTo>
                  <a:cubicBezTo>
                    <a:pt x="2554298" y="0"/>
                    <a:pt x="2572397" y="18099"/>
                    <a:pt x="2572397" y="40425"/>
                  </a:cubicBezTo>
                  <a:lnTo>
                    <a:pt x="2572397" y="2475769"/>
                  </a:lnTo>
                  <a:cubicBezTo>
                    <a:pt x="2572397" y="2486490"/>
                    <a:pt x="2568138" y="2496773"/>
                    <a:pt x="2560556" y="2504354"/>
                  </a:cubicBezTo>
                  <a:cubicBezTo>
                    <a:pt x="2552975" y="2511935"/>
                    <a:pt x="2542693" y="2516194"/>
                    <a:pt x="2531971" y="2516194"/>
                  </a:cubicBezTo>
                  <a:lnTo>
                    <a:pt x="40425" y="2516194"/>
                  </a:lnTo>
                  <a:cubicBezTo>
                    <a:pt x="18099" y="2516194"/>
                    <a:pt x="0" y="2498095"/>
                    <a:pt x="0" y="2475769"/>
                  </a:cubicBezTo>
                  <a:lnTo>
                    <a:pt x="0" y="40425"/>
                  </a:lnTo>
                  <a:cubicBezTo>
                    <a:pt x="0" y="18099"/>
                    <a:pt x="18099" y="0"/>
                    <a:pt x="40425" y="0"/>
                  </a:cubicBezTo>
                  <a:close/>
                </a:path>
              </a:pathLst>
            </a:custGeom>
            <a:solidFill>
              <a:srgbClr val="39382C"/>
            </a:solidFill>
            <a:ln w="19050" cap="rnd">
              <a:solidFill>
                <a:srgbClr val="000000"/>
              </a:solidFill>
              <a:prstDash val="solid"/>
              <a:round/>
            </a:ln>
          </p:spPr>
          <p:txBody>
            <a:bodyPr/>
            <a:lstStyle/>
            <a:p>
              <a:endParaRPr lang="es-CL"/>
            </a:p>
          </p:txBody>
        </p:sp>
        <p:sp>
          <p:nvSpPr>
            <p:cNvPr id="25" name="TextBox 25"/>
            <p:cNvSpPr txBox="1"/>
            <p:nvPr/>
          </p:nvSpPr>
          <p:spPr>
            <a:xfrm>
              <a:off x="0" y="-38100"/>
              <a:ext cx="2572397" cy="2554294"/>
            </a:xfrm>
            <a:prstGeom prst="rect">
              <a:avLst/>
            </a:prstGeom>
          </p:spPr>
          <p:txBody>
            <a:bodyPr lIns="50800" tIns="50800" rIns="50800" bIns="50800" rtlCol="0" anchor="ctr"/>
            <a:lstStyle/>
            <a:p>
              <a:pPr algn="ctr">
                <a:lnSpc>
                  <a:spcPts val="2659"/>
                </a:lnSpc>
                <a:spcBef>
                  <a:spcPct val="0"/>
                </a:spcBef>
              </a:pPr>
              <a:endParaRPr/>
            </a:p>
          </p:txBody>
        </p:sp>
      </p:grpSp>
      <p:sp>
        <p:nvSpPr>
          <p:cNvPr id="26" name="TextBox 26"/>
          <p:cNvSpPr txBox="1"/>
          <p:nvPr/>
        </p:nvSpPr>
        <p:spPr>
          <a:xfrm>
            <a:off x="1318000" y="598680"/>
            <a:ext cx="7995215" cy="1192634"/>
          </a:xfrm>
          <a:prstGeom prst="rect">
            <a:avLst/>
          </a:prstGeom>
        </p:spPr>
        <p:txBody>
          <a:bodyPr lIns="0" tIns="0" rIns="0" bIns="0" rtlCol="0" anchor="t">
            <a:spAutoFit/>
          </a:bodyPr>
          <a:lstStyle/>
          <a:p>
            <a:pPr algn="ctr">
              <a:lnSpc>
                <a:spcPts val="9279"/>
              </a:lnSpc>
            </a:pPr>
            <a:r>
              <a:rPr lang="es-ES" sz="7999" b="1" dirty="0">
                <a:solidFill>
                  <a:srgbClr val="F6F6E9"/>
                </a:solidFill>
                <a:latin typeface="Agrandir Ultra-Bold"/>
                <a:ea typeface="Agrandir Ultra-Bold"/>
                <a:cs typeface="Agrandir Ultra-Bold"/>
                <a:sym typeface="Agrandir Ultra-Bold"/>
              </a:rPr>
              <a:t>ESÓFAGO</a:t>
            </a:r>
            <a:endParaRPr lang="es-CL" sz="7999" b="1" dirty="0">
              <a:solidFill>
                <a:srgbClr val="F6F6E9"/>
              </a:solidFill>
              <a:latin typeface="Agrandir Ultra-Bold"/>
              <a:ea typeface="Agrandir Ultra-Bold"/>
              <a:cs typeface="Agrandir Ultra-Bold"/>
              <a:sym typeface="Agrandir Ultra-Bold"/>
            </a:endParaRPr>
          </a:p>
        </p:txBody>
      </p:sp>
      <p:sp>
        <p:nvSpPr>
          <p:cNvPr id="27" name="TextBox 27"/>
          <p:cNvSpPr txBox="1"/>
          <p:nvPr/>
        </p:nvSpPr>
        <p:spPr>
          <a:xfrm>
            <a:off x="813057" y="1803174"/>
            <a:ext cx="9179288" cy="6305957"/>
          </a:xfrm>
          <a:prstGeom prst="rect">
            <a:avLst/>
          </a:prstGeom>
        </p:spPr>
        <p:txBody>
          <a:bodyPr lIns="0" tIns="0" rIns="0" bIns="0" rtlCol="0" anchor="t">
            <a:spAutoFit/>
          </a:bodyPr>
          <a:lstStyle/>
          <a:p>
            <a:pPr algn="just">
              <a:lnSpc>
                <a:spcPts val="5459"/>
              </a:lnSpc>
            </a:pPr>
            <a:r>
              <a:rPr lang="es-CL" sz="3900" dirty="0">
                <a:solidFill>
                  <a:srgbClr val="F6F6E9"/>
                </a:solidFill>
                <a:latin typeface="Agrandir"/>
                <a:ea typeface="Agrandir"/>
                <a:cs typeface="Agrandir"/>
                <a:sym typeface="Agrandir"/>
              </a:rPr>
              <a:t>El alimento masticado se le denomina bolo alimenticio. </a:t>
            </a:r>
            <a:r>
              <a:rPr lang="es-CL" sz="3900">
                <a:solidFill>
                  <a:srgbClr val="F6F6E9"/>
                </a:solidFill>
                <a:latin typeface="Agrandir"/>
                <a:ea typeface="Agrandir"/>
                <a:cs typeface="Agrandir"/>
                <a:sym typeface="Agrandir"/>
              </a:rPr>
              <a:t>Este pasa </a:t>
            </a:r>
            <a:r>
              <a:rPr lang="es-CL" sz="3900" dirty="0">
                <a:solidFill>
                  <a:srgbClr val="F6F6E9"/>
                </a:solidFill>
                <a:latin typeface="Agrandir"/>
                <a:ea typeface="Agrandir"/>
                <a:cs typeface="Agrandir"/>
                <a:sym typeface="Agrandir"/>
              </a:rPr>
              <a:t>por la faringe, luego baja por el esófago hacia el estómago.</a:t>
            </a:r>
          </a:p>
          <a:p>
            <a:pPr algn="just">
              <a:lnSpc>
                <a:spcPts val="5459"/>
              </a:lnSpc>
            </a:pPr>
            <a:endParaRPr lang="es-CL" sz="3900" dirty="0">
              <a:solidFill>
                <a:srgbClr val="F6F6E9"/>
              </a:solidFill>
              <a:latin typeface="Agrandir"/>
              <a:ea typeface="Agrandir"/>
              <a:cs typeface="Agrandir"/>
              <a:sym typeface="Agrandir"/>
            </a:endParaRPr>
          </a:p>
          <a:p>
            <a:pPr algn="just">
              <a:lnSpc>
                <a:spcPts val="5459"/>
              </a:lnSpc>
            </a:pPr>
            <a:r>
              <a:rPr lang="es-CL" sz="3900" dirty="0">
                <a:solidFill>
                  <a:srgbClr val="F6F6E9"/>
                </a:solidFill>
                <a:latin typeface="Agrandir"/>
                <a:ea typeface="Agrandir"/>
                <a:cs typeface="Agrandir"/>
                <a:sym typeface="Agrandir"/>
              </a:rPr>
              <a:t>En  el esófago ocurren contracciones musculares denominados movimientos peristálticos, haciendo que el bolo alimenticio se mueva.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3530787" y="-14227336"/>
            <a:ext cx="20907639" cy="32610419"/>
            <a:chOff x="0" y="0"/>
            <a:chExt cx="27876852" cy="43480559"/>
          </a:xfrm>
        </p:grpSpPr>
        <p:sp>
          <p:nvSpPr>
            <p:cNvPr id="5" name="Freeform 5"/>
            <p:cNvSpPr/>
            <p:nvPr/>
          </p:nvSpPr>
          <p:spPr>
            <a:xfrm>
              <a:off x="0" y="0"/>
              <a:ext cx="27876852" cy="43480559"/>
            </a:xfrm>
            <a:custGeom>
              <a:avLst/>
              <a:gdLst/>
              <a:ahLst/>
              <a:cxnLst/>
              <a:rect l="l" t="t" r="r" b="b"/>
              <a:pathLst>
                <a:path w="27876852" h="43480559">
                  <a:moveTo>
                    <a:pt x="0" y="0"/>
                  </a:moveTo>
                  <a:lnTo>
                    <a:pt x="27876852" y="0"/>
                  </a:lnTo>
                  <a:lnTo>
                    <a:pt x="27876852" y="43480559"/>
                  </a:lnTo>
                  <a:lnTo>
                    <a:pt x="0" y="43480559"/>
                  </a:lnTo>
                  <a:lnTo>
                    <a:pt x="0" y="0"/>
                  </a:lnTo>
                  <a:close/>
                </a:path>
              </a:pathLst>
            </a:custGeom>
            <a:blipFill>
              <a:blip r:embed="rId2">
                <a:extLst>
                  <a:ext uri="{96DAC541-7B7A-43D3-8B79-37D633B846F1}">
                    <asvg:svgBlip xmlns:asvg="http://schemas.microsoft.com/office/drawing/2016/SVG/main" r:embed="rId3"/>
                  </a:ext>
                </a:extLst>
              </a:blip>
              <a:stretch>
                <a:fillRect b="-71176"/>
              </a:stretch>
            </a:blipFill>
          </p:spPr>
          <p:txBody>
            <a:bodyPr/>
            <a:lstStyle/>
            <a:p>
              <a:endParaRPr lang="es-CL"/>
            </a:p>
          </p:txBody>
        </p:sp>
        <p:sp>
          <p:nvSpPr>
            <p:cNvPr id="6" name="Freeform 6"/>
            <p:cNvSpPr/>
            <p:nvPr/>
          </p:nvSpPr>
          <p:spPr>
            <a:xfrm rot="-117775">
              <a:off x="11349422" y="11024143"/>
              <a:ext cx="2236634" cy="11496717"/>
            </a:xfrm>
            <a:custGeom>
              <a:avLst/>
              <a:gdLst/>
              <a:ahLst/>
              <a:cxnLst/>
              <a:rect l="l" t="t" r="r" b="b"/>
              <a:pathLst>
                <a:path w="2236634" h="11496717">
                  <a:moveTo>
                    <a:pt x="0" y="0"/>
                  </a:moveTo>
                  <a:lnTo>
                    <a:pt x="2236634" y="0"/>
                  </a:lnTo>
                  <a:lnTo>
                    <a:pt x="2236634" y="11496717"/>
                  </a:lnTo>
                  <a:lnTo>
                    <a:pt x="0" y="11496717"/>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CL"/>
            </a:p>
          </p:txBody>
        </p:sp>
        <p:sp>
          <p:nvSpPr>
            <p:cNvPr id="7" name="Freeform 7"/>
            <p:cNvSpPr/>
            <p:nvPr/>
          </p:nvSpPr>
          <p:spPr>
            <a:xfrm>
              <a:off x="7764925" y="4543234"/>
              <a:ext cx="6401941" cy="6917618"/>
            </a:xfrm>
            <a:custGeom>
              <a:avLst/>
              <a:gdLst/>
              <a:ahLst/>
              <a:cxnLst/>
              <a:rect l="l" t="t" r="r" b="b"/>
              <a:pathLst>
                <a:path w="6401941" h="6917618">
                  <a:moveTo>
                    <a:pt x="0" y="0"/>
                  </a:moveTo>
                  <a:lnTo>
                    <a:pt x="6401941" y="0"/>
                  </a:lnTo>
                  <a:lnTo>
                    <a:pt x="6401941" y="6917619"/>
                  </a:lnTo>
                  <a:lnTo>
                    <a:pt x="0" y="69176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CL"/>
            </a:p>
          </p:txBody>
        </p:sp>
        <p:sp>
          <p:nvSpPr>
            <p:cNvPr id="8" name="Freeform 8"/>
            <p:cNvSpPr/>
            <p:nvPr/>
          </p:nvSpPr>
          <p:spPr>
            <a:xfrm>
              <a:off x="10208497" y="22150408"/>
              <a:ext cx="9049868" cy="8441059"/>
            </a:xfrm>
            <a:custGeom>
              <a:avLst/>
              <a:gdLst/>
              <a:ahLst/>
              <a:cxnLst/>
              <a:rect l="l" t="t" r="r" b="b"/>
              <a:pathLst>
                <a:path w="9049868" h="8441059">
                  <a:moveTo>
                    <a:pt x="0" y="0"/>
                  </a:moveTo>
                  <a:lnTo>
                    <a:pt x="9049868" y="0"/>
                  </a:lnTo>
                  <a:lnTo>
                    <a:pt x="9049868" y="8441059"/>
                  </a:lnTo>
                  <a:lnTo>
                    <a:pt x="0" y="8441059"/>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s-CL"/>
            </a:p>
          </p:txBody>
        </p:sp>
        <p:sp>
          <p:nvSpPr>
            <p:cNvPr id="9" name="Freeform 9"/>
            <p:cNvSpPr/>
            <p:nvPr/>
          </p:nvSpPr>
          <p:spPr>
            <a:xfrm>
              <a:off x="8619261" y="20952780"/>
              <a:ext cx="9645090" cy="8364924"/>
            </a:xfrm>
            <a:custGeom>
              <a:avLst/>
              <a:gdLst/>
              <a:ahLst/>
              <a:cxnLst/>
              <a:rect l="l" t="t" r="r" b="b"/>
              <a:pathLst>
                <a:path w="9645090" h="8364924">
                  <a:moveTo>
                    <a:pt x="0" y="0"/>
                  </a:moveTo>
                  <a:lnTo>
                    <a:pt x="9645091" y="0"/>
                  </a:lnTo>
                  <a:lnTo>
                    <a:pt x="9645091" y="8364924"/>
                  </a:lnTo>
                  <a:lnTo>
                    <a:pt x="0" y="8364924"/>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s-CL"/>
            </a:p>
          </p:txBody>
        </p:sp>
        <p:sp>
          <p:nvSpPr>
            <p:cNvPr id="10" name="Freeform 10"/>
            <p:cNvSpPr/>
            <p:nvPr/>
          </p:nvSpPr>
          <p:spPr>
            <a:xfrm>
              <a:off x="9173687" y="23477116"/>
              <a:ext cx="4434875" cy="3547900"/>
            </a:xfrm>
            <a:custGeom>
              <a:avLst/>
              <a:gdLst/>
              <a:ahLst/>
              <a:cxnLst/>
              <a:rect l="l" t="t" r="r" b="b"/>
              <a:pathLst>
                <a:path w="4434875" h="3547900">
                  <a:moveTo>
                    <a:pt x="0" y="0"/>
                  </a:moveTo>
                  <a:lnTo>
                    <a:pt x="4434875" y="0"/>
                  </a:lnTo>
                  <a:lnTo>
                    <a:pt x="4434875" y="3547900"/>
                  </a:lnTo>
                  <a:lnTo>
                    <a:pt x="0" y="3547900"/>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s-CL"/>
            </a:p>
          </p:txBody>
        </p:sp>
        <p:sp>
          <p:nvSpPr>
            <p:cNvPr id="11" name="Freeform 11"/>
            <p:cNvSpPr/>
            <p:nvPr/>
          </p:nvSpPr>
          <p:spPr>
            <a:xfrm>
              <a:off x="10332053" y="26094806"/>
              <a:ext cx="7452710" cy="3970262"/>
            </a:xfrm>
            <a:custGeom>
              <a:avLst/>
              <a:gdLst/>
              <a:ahLst/>
              <a:cxnLst/>
              <a:rect l="l" t="t" r="r" b="b"/>
              <a:pathLst>
                <a:path w="7452710" h="3970262">
                  <a:moveTo>
                    <a:pt x="0" y="0"/>
                  </a:moveTo>
                  <a:lnTo>
                    <a:pt x="7452710" y="0"/>
                  </a:lnTo>
                  <a:lnTo>
                    <a:pt x="7452710" y="3970262"/>
                  </a:lnTo>
                  <a:lnTo>
                    <a:pt x="0" y="3970262"/>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txBody>
            <a:bodyPr/>
            <a:lstStyle/>
            <a:p>
              <a:endParaRPr lang="es-CL"/>
            </a:p>
          </p:txBody>
        </p:sp>
        <p:sp>
          <p:nvSpPr>
            <p:cNvPr id="12" name="Freeform 12"/>
            <p:cNvSpPr/>
            <p:nvPr/>
          </p:nvSpPr>
          <p:spPr>
            <a:xfrm>
              <a:off x="16071000" y="27639744"/>
              <a:ext cx="3187365" cy="12920322"/>
            </a:xfrm>
            <a:custGeom>
              <a:avLst/>
              <a:gdLst/>
              <a:ahLst/>
              <a:cxnLst/>
              <a:rect l="l" t="t" r="r" b="b"/>
              <a:pathLst>
                <a:path w="3187365" h="12920322">
                  <a:moveTo>
                    <a:pt x="0" y="0"/>
                  </a:moveTo>
                  <a:lnTo>
                    <a:pt x="3187365" y="0"/>
                  </a:lnTo>
                  <a:lnTo>
                    <a:pt x="3187365" y="12920321"/>
                  </a:lnTo>
                  <a:lnTo>
                    <a:pt x="0" y="12920321"/>
                  </a:lnTo>
                  <a:lnTo>
                    <a:pt x="0" y="0"/>
                  </a:lnTo>
                  <a:close/>
                </a:path>
              </a:pathLst>
            </a:custGeom>
            <a:blipFill>
              <a:blip r:embed="rId16">
                <a:extLst>
                  <a:ext uri="{96DAC541-7B7A-43D3-8B79-37D633B846F1}">
                    <asvg:svgBlip xmlns:asvg="http://schemas.microsoft.com/office/drawing/2016/SVG/main" r:embed="rId17"/>
                  </a:ext>
                </a:extLst>
              </a:blip>
              <a:stretch>
                <a:fillRect l="-233869"/>
              </a:stretch>
            </a:blipFill>
            <a:ln cap="sq">
              <a:noFill/>
              <a:prstDash val="solid"/>
              <a:miter/>
            </a:ln>
          </p:spPr>
          <p:txBody>
            <a:bodyPr/>
            <a:lstStyle/>
            <a:p>
              <a:endParaRPr lang="es-CL"/>
            </a:p>
          </p:txBody>
        </p:sp>
        <p:sp>
          <p:nvSpPr>
            <p:cNvPr id="13" name="Freeform 13"/>
            <p:cNvSpPr/>
            <p:nvPr/>
          </p:nvSpPr>
          <p:spPr>
            <a:xfrm>
              <a:off x="9799771" y="30085521"/>
              <a:ext cx="7476432" cy="7678671"/>
            </a:xfrm>
            <a:custGeom>
              <a:avLst/>
              <a:gdLst/>
              <a:ahLst/>
              <a:cxnLst/>
              <a:rect l="l" t="t" r="r" b="b"/>
              <a:pathLst>
                <a:path w="7476432" h="7678671">
                  <a:moveTo>
                    <a:pt x="0" y="0"/>
                  </a:moveTo>
                  <a:lnTo>
                    <a:pt x="7476433" y="0"/>
                  </a:lnTo>
                  <a:lnTo>
                    <a:pt x="7476433" y="7678672"/>
                  </a:lnTo>
                  <a:lnTo>
                    <a:pt x="0" y="7678672"/>
                  </a:lnTo>
                  <a:lnTo>
                    <a:pt x="0" y="0"/>
                  </a:lnTo>
                  <a:close/>
                </a:path>
              </a:pathLst>
            </a:custGeom>
            <a:blipFill>
              <a:blip r:embed="rId18">
                <a:extLst>
                  <a:ext uri="{96DAC541-7B7A-43D3-8B79-37D633B846F1}">
                    <asvg:svgBlip xmlns:asvg="http://schemas.microsoft.com/office/drawing/2016/SVG/main" r:embed="rId19"/>
                  </a:ext>
                </a:extLst>
              </a:blip>
              <a:stretch>
                <a:fillRect t="-16669"/>
              </a:stretch>
            </a:blipFill>
            <a:ln cap="sq">
              <a:noFill/>
              <a:prstDash val="solid"/>
              <a:miter/>
            </a:ln>
          </p:spPr>
          <p:txBody>
            <a:bodyPr/>
            <a:lstStyle/>
            <a:p>
              <a:endParaRPr lang="es-CL"/>
            </a:p>
          </p:txBody>
        </p:sp>
        <p:sp>
          <p:nvSpPr>
            <p:cNvPr id="14" name="Freeform 14"/>
            <p:cNvSpPr/>
            <p:nvPr/>
          </p:nvSpPr>
          <p:spPr>
            <a:xfrm>
              <a:off x="8619261" y="27639744"/>
              <a:ext cx="7478484" cy="12920322"/>
            </a:xfrm>
            <a:custGeom>
              <a:avLst/>
              <a:gdLst/>
              <a:ahLst/>
              <a:cxnLst/>
              <a:rect l="l" t="t" r="r" b="b"/>
              <a:pathLst>
                <a:path w="7478484" h="12920322">
                  <a:moveTo>
                    <a:pt x="0" y="0"/>
                  </a:moveTo>
                  <a:lnTo>
                    <a:pt x="7478484" y="0"/>
                  </a:lnTo>
                  <a:lnTo>
                    <a:pt x="7478484" y="12920321"/>
                  </a:lnTo>
                  <a:lnTo>
                    <a:pt x="0" y="12920321"/>
                  </a:lnTo>
                  <a:lnTo>
                    <a:pt x="0" y="0"/>
                  </a:lnTo>
                  <a:close/>
                </a:path>
              </a:pathLst>
            </a:custGeom>
            <a:blipFill>
              <a:blip r:embed="rId16">
                <a:extLst>
                  <a:ext uri="{96DAC541-7B7A-43D3-8B79-37D633B846F1}">
                    <asvg:svgBlip xmlns:asvg="http://schemas.microsoft.com/office/drawing/2016/SVG/main" r:embed="rId17"/>
                  </a:ext>
                </a:extLst>
              </a:blip>
              <a:stretch>
                <a:fillRect r="-42296"/>
              </a:stretch>
            </a:blipFill>
            <a:ln cap="sq">
              <a:noFill/>
              <a:prstDash val="solid"/>
              <a:miter/>
            </a:ln>
          </p:spPr>
          <p:txBody>
            <a:bodyPr/>
            <a:lstStyle/>
            <a:p>
              <a:endParaRPr lang="es-CL"/>
            </a:p>
          </p:txBody>
        </p:sp>
      </p:grpSp>
      <p:grpSp>
        <p:nvGrpSpPr>
          <p:cNvPr id="15" name="Group 15"/>
          <p:cNvGrpSpPr/>
          <p:nvPr/>
        </p:nvGrpSpPr>
        <p:grpSpPr>
          <a:xfrm rot="2031831">
            <a:off x="10965782" y="2259595"/>
            <a:ext cx="4987444" cy="3304378"/>
            <a:chOff x="0" y="0"/>
            <a:chExt cx="6649926" cy="4405837"/>
          </a:xfrm>
        </p:grpSpPr>
        <p:grpSp>
          <p:nvGrpSpPr>
            <p:cNvPr id="16" name="Group 16"/>
            <p:cNvGrpSpPr/>
            <p:nvPr/>
          </p:nvGrpSpPr>
          <p:grpSpPr>
            <a:xfrm rot="5263166">
              <a:off x="2711857" y="327181"/>
              <a:ext cx="4114800" cy="3600450"/>
              <a:chOff x="0" y="0"/>
              <a:chExt cx="812800" cy="711200"/>
            </a:xfrm>
          </p:grpSpPr>
          <p:sp>
            <p:nvSpPr>
              <p:cNvPr id="17" name="Freeform 1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291B25"/>
              </a:solidFill>
            </p:spPr>
            <p:txBody>
              <a:bodyPr/>
              <a:lstStyle/>
              <a:p>
                <a:endParaRPr lang="es-CL"/>
              </a:p>
            </p:txBody>
          </p:sp>
          <p:sp>
            <p:nvSpPr>
              <p:cNvPr id="18" name="TextBox 18"/>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0" y="0"/>
              <a:ext cx="4405837" cy="4405837"/>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F6E9"/>
              </a:solidFill>
              <a:ln w="28575" cap="sq">
                <a:solidFill>
                  <a:srgbClr val="000000"/>
                </a:solidFill>
                <a:prstDash val="solid"/>
                <a:miter/>
              </a:ln>
            </p:spPr>
            <p:txBody>
              <a:bodyPr/>
              <a:lstStyle/>
              <a:p>
                <a:endParaRPr lang="es-CL"/>
              </a:p>
            </p:txBody>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22" name="Freeform 22"/>
          <p:cNvSpPr/>
          <p:nvPr/>
        </p:nvSpPr>
        <p:spPr>
          <a:xfrm rot="365587">
            <a:off x="11307901" y="2017732"/>
            <a:ext cx="2946596" cy="2625149"/>
          </a:xfrm>
          <a:custGeom>
            <a:avLst/>
            <a:gdLst/>
            <a:ahLst/>
            <a:cxnLst/>
            <a:rect l="l" t="t" r="r" b="b"/>
            <a:pathLst>
              <a:path w="2946596" h="2625149">
                <a:moveTo>
                  <a:pt x="0" y="0"/>
                </a:moveTo>
                <a:lnTo>
                  <a:pt x="2946597" y="0"/>
                </a:lnTo>
                <a:lnTo>
                  <a:pt x="2946597" y="2625149"/>
                </a:lnTo>
                <a:lnTo>
                  <a:pt x="0" y="2625149"/>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s-CL"/>
          </a:p>
        </p:txBody>
      </p:sp>
      <p:grpSp>
        <p:nvGrpSpPr>
          <p:cNvPr id="23" name="Group 23"/>
          <p:cNvGrpSpPr/>
          <p:nvPr/>
        </p:nvGrpSpPr>
        <p:grpSpPr>
          <a:xfrm>
            <a:off x="519167" y="448268"/>
            <a:ext cx="9767068" cy="9553676"/>
            <a:chOff x="0" y="0"/>
            <a:chExt cx="2572397" cy="2516194"/>
          </a:xfrm>
        </p:grpSpPr>
        <p:sp>
          <p:nvSpPr>
            <p:cNvPr id="24" name="Freeform 24"/>
            <p:cNvSpPr/>
            <p:nvPr/>
          </p:nvSpPr>
          <p:spPr>
            <a:xfrm>
              <a:off x="0" y="0"/>
              <a:ext cx="2572397" cy="2516194"/>
            </a:xfrm>
            <a:custGeom>
              <a:avLst/>
              <a:gdLst/>
              <a:ahLst/>
              <a:cxnLst/>
              <a:rect l="l" t="t" r="r" b="b"/>
              <a:pathLst>
                <a:path w="2572397" h="2516194">
                  <a:moveTo>
                    <a:pt x="40425" y="0"/>
                  </a:moveTo>
                  <a:lnTo>
                    <a:pt x="2531971" y="0"/>
                  </a:lnTo>
                  <a:cubicBezTo>
                    <a:pt x="2554298" y="0"/>
                    <a:pt x="2572397" y="18099"/>
                    <a:pt x="2572397" y="40425"/>
                  </a:cubicBezTo>
                  <a:lnTo>
                    <a:pt x="2572397" y="2475769"/>
                  </a:lnTo>
                  <a:cubicBezTo>
                    <a:pt x="2572397" y="2486490"/>
                    <a:pt x="2568138" y="2496773"/>
                    <a:pt x="2560556" y="2504354"/>
                  </a:cubicBezTo>
                  <a:cubicBezTo>
                    <a:pt x="2552975" y="2511935"/>
                    <a:pt x="2542693" y="2516194"/>
                    <a:pt x="2531971" y="2516194"/>
                  </a:cubicBezTo>
                  <a:lnTo>
                    <a:pt x="40425" y="2516194"/>
                  </a:lnTo>
                  <a:cubicBezTo>
                    <a:pt x="18099" y="2516194"/>
                    <a:pt x="0" y="2498095"/>
                    <a:pt x="0" y="2475769"/>
                  </a:cubicBezTo>
                  <a:lnTo>
                    <a:pt x="0" y="40425"/>
                  </a:lnTo>
                  <a:cubicBezTo>
                    <a:pt x="0" y="18099"/>
                    <a:pt x="18099" y="0"/>
                    <a:pt x="40425" y="0"/>
                  </a:cubicBezTo>
                  <a:close/>
                </a:path>
              </a:pathLst>
            </a:custGeom>
            <a:solidFill>
              <a:srgbClr val="39382C"/>
            </a:solidFill>
            <a:ln w="19050" cap="rnd">
              <a:solidFill>
                <a:srgbClr val="000000"/>
              </a:solidFill>
              <a:prstDash val="solid"/>
              <a:round/>
            </a:ln>
          </p:spPr>
          <p:txBody>
            <a:bodyPr/>
            <a:lstStyle/>
            <a:p>
              <a:endParaRPr lang="es-CL"/>
            </a:p>
          </p:txBody>
        </p:sp>
        <p:sp>
          <p:nvSpPr>
            <p:cNvPr id="25" name="TextBox 25"/>
            <p:cNvSpPr txBox="1"/>
            <p:nvPr/>
          </p:nvSpPr>
          <p:spPr>
            <a:xfrm>
              <a:off x="0" y="-38100"/>
              <a:ext cx="2572397" cy="2554294"/>
            </a:xfrm>
            <a:prstGeom prst="rect">
              <a:avLst/>
            </a:prstGeom>
          </p:spPr>
          <p:txBody>
            <a:bodyPr lIns="50800" tIns="50800" rIns="50800" bIns="50800" rtlCol="0" anchor="ctr"/>
            <a:lstStyle/>
            <a:p>
              <a:pPr algn="ctr">
                <a:lnSpc>
                  <a:spcPts val="2659"/>
                </a:lnSpc>
                <a:spcBef>
                  <a:spcPct val="0"/>
                </a:spcBef>
              </a:pPr>
              <a:endParaRPr/>
            </a:p>
          </p:txBody>
        </p:sp>
      </p:grpSp>
      <p:sp>
        <p:nvSpPr>
          <p:cNvPr id="26" name="TextBox 26"/>
          <p:cNvSpPr txBox="1"/>
          <p:nvPr/>
        </p:nvSpPr>
        <p:spPr>
          <a:xfrm>
            <a:off x="769612" y="1945232"/>
            <a:ext cx="9179288" cy="5600636"/>
          </a:xfrm>
          <a:prstGeom prst="rect">
            <a:avLst/>
          </a:prstGeom>
        </p:spPr>
        <p:txBody>
          <a:bodyPr lIns="0" tIns="0" rIns="0" bIns="0" rtlCol="0" anchor="t">
            <a:spAutoFit/>
          </a:bodyPr>
          <a:lstStyle/>
          <a:p>
            <a:pPr algn="just">
              <a:lnSpc>
                <a:spcPts val="5459"/>
              </a:lnSpc>
            </a:pPr>
            <a:r>
              <a:rPr lang="es-CL" sz="3900" dirty="0">
                <a:solidFill>
                  <a:srgbClr val="F6F6E9"/>
                </a:solidFill>
                <a:latin typeface="Agrandir"/>
                <a:ea typeface="Agrandir"/>
                <a:cs typeface="Agrandir"/>
                <a:sym typeface="Agrandir"/>
              </a:rPr>
              <a:t>En el estómago se secreta la enzima pepsina, la cual ayuda a degradar las proteínas. Este alimento parcialmente digerido se le denomina en quimo, pareciendo una sopa espesa.</a:t>
            </a:r>
          </a:p>
          <a:p>
            <a:pPr algn="just">
              <a:lnSpc>
                <a:spcPts val="5459"/>
              </a:lnSpc>
            </a:pPr>
            <a:endParaRPr lang="es-CL" sz="3900" dirty="0">
              <a:solidFill>
                <a:srgbClr val="F6F6E9"/>
              </a:solidFill>
              <a:latin typeface="Agrandir"/>
              <a:ea typeface="Agrandir"/>
              <a:cs typeface="Agrandir"/>
              <a:sym typeface="Agrandir"/>
            </a:endParaRPr>
          </a:p>
          <a:p>
            <a:pPr algn="just">
              <a:lnSpc>
                <a:spcPts val="5459"/>
              </a:lnSpc>
            </a:pPr>
            <a:r>
              <a:rPr lang="es-CL" sz="3900" dirty="0">
                <a:solidFill>
                  <a:srgbClr val="F6F6E9"/>
                </a:solidFill>
                <a:latin typeface="Agrandir"/>
                <a:ea typeface="Agrandir"/>
                <a:cs typeface="Agrandir"/>
                <a:sym typeface="Agrandir"/>
              </a:rPr>
              <a:t>Seguido de esto pasa al intestino para continuar con el proceso de digestión.</a:t>
            </a:r>
          </a:p>
        </p:txBody>
      </p:sp>
      <p:sp>
        <p:nvSpPr>
          <p:cNvPr id="27" name="TextBox 27"/>
          <p:cNvSpPr txBox="1"/>
          <p:nvPr/>
        </p:nvSpPr>
        <p:spPr>
          <a:xfrm>
            <a:off x="1361648" y="680268"/>
            <a:ext cx="7995215" cy="1192634"/>
          </a:xfrm>
          <a:prstGeom prst="rect">
            <a:avLst/>
          </a:prstGeom>
        </p:spPr>
        <p:txBody>
          <a:bodyPr lIns="0" tIns="0" rIns="0" bIns="0" rtlCol="0" anchor="t">
            <a:spAutoFit/>
          </a:bodyPr>
          <a:lstStyle/>
          <a:p>
            <a:pPr algn="ctr">
              <a:lnSpc>
                <a:spcPts val="9279"/>
              </a:lnSpc>
            </a:pPr>
            <a:r>
              <a:rPr lang="en-US" sz="7999" b="1" dirty="0">
                <a:solidFill>
                  <a:srgbClr val="F6F6E9"/>
                </a:solidFill>
                <a:latin typeface="Agrandir Ultra-Bold"/>
                <a:ea typeface="Agrandir Ultra-Bold"/>
                <a:cs typeface="Agrandir Ultra-Bold"/>
                <a:sym typeface="Agrandir Ultra-Bold"/>
              </a:rPr>
              <a:t>ESTÓMAGO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3530787" y="-14227336"/>
            <a:ext cx="20907639" cy="32610419"/>
            <a:chOff x="0" y="0"/>
            <a:chExt cx="27876852" cy="43480559"/>
          </a:xfrm>
        </p:grpSpPr>
        <p:sp>
          <p:nvSpPr>
            <p:cNvPr id="5" name="Freeform 5"/>
            <p:cNvSpPr/>
            <p:nvPr/>
          </p:nvSpPr>
          <p:spPr>
            <a:xfrm>
              <a:off x="0" y="0"/>
              <a:ext cx="27876852" cy="43480559"/>
            </a:xfrm>
            <a:custGeom>
              <a:avLst/>
              <a:gdLst/>
              <a:ahLst/>
              <a:cxnLst/>
              <a:rect l="l" t="t" r="r" b="b"/>
              <a:pathLst>
                <a:path w="27876852" h="43480559">
                  <a:moveTo>
                    <a:pt x="0" y="0"/>
                  </a:moveTo>
                  <a:lnTo>
                    <a:pt x="27876852" y="0"/>
                  </a:lnTo>
                  <a:lnTo>
                    <a:pt x="27876852" y="43480559"/>
                  </a:lnTo>
                  <a:lnTo>
                    <a:pt x="0" y="43480559"/>
                  </a:lnTo>
                  <a:lnTo>
                    <a:pt x="0" y="0"/>
                  </a:lnTo>
                  <a:close/>
                </a:path>
              </a:pathLst>
            </a:custGeom>
            <a:blipFill>
              <a:blip r:embed="rId2">
                <a:extLst>
                  <a:ext uri="{96DAC541-7B7A-43D3-8B79-37D633B846F1}">
                    <asvg:svgBlip xmlns:asvg="http://schemas.microsoft.com/office/drawing/2016/SVG/main" r:embed="rId3"/>
                  </a:ext>
                </a:extLst>
              </a:blip>
              <a:stretch>
                <a:fillRect b="-71176"/>
              </a:stretch>
            </a:blipFill>
          </p:spPr>
          <p:txBody>
            <a:bodyPr/>
            <a:lstStyle/>
            <a:p>
              <a:endParaRPr lang="es-CL"/>
            </a:p>
          </p:txBody>
        </p:sp>
        <p:sp>
          <p:nvSpPr>
            <p:cNvPr id="6" name="Freeform 6"/>
            <p:cNvSpPr/>
            <p:nvPr/>
          </p:nvSpPr>
          <p:spPr>
            <a:xfrm rot="-117775">
              <a:off x="11349422" y="11024143"/>
              <a:ext cx="2236634" cy="11496717"/>
            </a:xfrm>
            <a:custGeom>
              <a:avLst/>
              <a:gdLst/>
              <a:ahLst/>
              <a:cxnLst/>
              <a:rect l="l" t="t" r="r" b="b"/>
              <a:pathLst>
                <a:path w="2236634" h="11496717">
                  <a:moveTo>
                    <a:pt x="0" y="0"/>
                  </a:moveTo>
                  <a:lnTo>
                    <a:pt x="2236634" y="0"/>
                  </a:lnTo>
                  <a:lnTo>
                    <a:pt x="2236634" y="11496717"/>
                  </a:lnTo>
                  <a:lnTo>
                    <a:pt x="0" y="11496717"/>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s-CL"/>
            </a:p>
          </p:txBody>
        </p:sp>
        <p:sp>
          <p:nvSpPr>
            <p:cNvPr id="7" name="Freeform 7"/>
            <p:cNvSpPr/>
            <p:nvPr/>
          </p:nvSpPr>
          <p:spPr>
            <a:xfrm>
              <a:off x="7764925" y="4543234"/>
              <a:ext cx="6401941" cy="6917618"/>
            </a:xfrm>
            <a:custGeom>
              <a:avLst/>
              <a:gdLst/>
              <a:ahLst/>
              <a:cxnLst/>
              <a:rect l="l" t="t" r="r" b="b"/>
              <a:pathLst>
                <a:path w="6401941" h="6917618">
                  <a:moveTo>
                    <a:pt x="0" y="0"/>
                  </a:moveTo>
                  <a:lnTo>
                    <a:pt x="6401941" y="0"/>
                  </a:lnTo>
                  <a:lnTo>
                    <a:pt x="6401941" y="6917619"/>
                  </a:lnTo>
                  <a:lnTo>
                    <a:pt x="0" y="69176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CL"/>
            </a:p>
          </p:txBody>
        </p:sp>
        <p:sp>
          <p:nvSpPr>
            <p:cNvPr id="8" name="Freeform 8"/>
            <p:cNvSpPr/>
            <p:nvPr/>
          </p:nvSpPr>
          <p:spPr>
            <a:xfrm>
              <a:off x="10208497" y="22150408"/>
              <a:ext cx="9049868" cy="8441059"/>
            </a:xfrm>
            <a:custGeom>
              <a:avLst/>
              <a:gdLst/>
              <a:ahLst/>
              <a:cxnLst/>
              <a:rect l="l" t="t" r="r" b="b"/>
              <a:pathLst>
                <a:path w="9049868" h="8441059">
                  <a:moveTo>
                    <a:pt x="0" y="0"/>
                  </a:moveTo>
                  <a:lnTo>
                    <a:pt x="9049868" y="0"/>
                  </a:lnTo>
                  <a:lnTo>
                    <a:pt x="9049868" y="8441059"/>
                  </a:lnTo>
                  <a:lnTo>
                    <a:pt x="0" y="8441059"/>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s-CL"/>
            </a:p>
          </p:txBody>
        </p:sp>
        <p:sp>
          <p:nvSpPr>
            <p:cNvPr id="9" name="Freeform 9"/>
            <p:cNvSpPr/>
            <p:nvPr/>
          </p:nvSpPr>
          <p:spPr>
            <a:xfrm>
              <a:off x="8619261" y="20952780"/>
              <a:ext cx="9645090" cy="8364924"/>
            </a:xfrm>
            <a:custGeom>
              <a:avLst/>
              <a:gdLst/>
              <a:ahLst/>
              <a:cxnLst/>
              <a:rect l="l" t="t" r="r" b="b"/>
              <a:pathLst>
                <a:path w="9645090" h="8364924">
                  <a:moveTo>
                    <a:pt x="0" y="0"/>
                  </a:moveTo>
                  <a:lnTo>
                    <a:pt x="9645091" y="0"/>
                  </a:lnTo>
                  <a:lnTo>
                    <a:pt x="9645091" y="8364924"/>
                  </a:lnTo>
                  <a:lnTo>
                    <a:pt x="0" y="8364924"/>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s-CL"/>
            </a:p>
          </p:txBody>
        </p:sp>
        <p:sp>
          <p:nvSpPr>
            <p:cNvPr id="10" name="Freeform 10"/>
            <p:cNvSpPr/>
            <p:nvPr/>
          </p:nvSpPr>
          <p:spPr>
            <a:xfrm>
              <a:off x="9173687" y="23477116"/>
              <a:ext cx="4434875" cy="3547900"/>
            </a:xfrm>
            <a:custGeom>
              <a:avLst/>
              <a:gdLst/>
              <a:ahLst/>
              <a:cxnLst/>
              <a:rect l="l" t="t" r="r" b="b"/>
              <a:pathLst>
                <a:path w="4434875" h="3547900">
                  <a:moveTo>
                    <a:pt x="0" y="0"/>
                  </a:moveTo>
                  <a:lnTo>
                    <a:pt x="4434875" y="0"/>
                  </a:lnTo>
                  <a:lnTo>
                    <a:pt x="4434875" y="3547900"/>
                  </a:lnTo>
                  <a:lnTo>
                    <a:pt x="0" y="3547900"/>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s-CL"/>
            </a:p>
          </p:txBody>
        </p:sp>
        <p:sp>
          <p:nvSpPr>
            <p:cNvPr id="11" name="Freeform 11"/>
            <p:cNvSpPr/>
            <p:nvPr/>
          </p:nvSpPr>
          <p:spPr>
            <a:xfrm>
              <a:off x="10332053" y="26094806"/>
              <a:ext cx="7452710" cy="3970262"/>
            </a:xfrm>
            <a:custGeom>
              <a:avLst/>
              <a:gdLst/>
              <a:ahLst/>
              <a:cxnLst/>
              <a:rect l="l" t="t" r="r" b="b"/>
              <a:pathLst>
                <a:path w="7452710" h="3970262">
                  <a:moveTo>
                    <a:pt x="0" y="0"/>
                  </a:moveTo>
                  <a:lnTo>
                    <a:pt x="7452710" y="0"/>
                  </a:lnTo>
                  <a:lnTo>
                    <a:pt x="7452710" y="3970262"/>
                  </a:lnTo>
                  <a:lnTo>
                    <a:pt x="0" y="3970262"/>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txBody>
            <a:bodyPr/>
            <a:lstStyle/>
            <a:p>
              <a:endParaRPr lang="es-CL"/>
            </a:p>
          </p:txBody>
        </p:sp>
        <p:sp>
          <p:nvSpPr>
            <p:cNvPr id="12" name="Freeform 12"/>
            <p:cNvSpPr/>
            <p:nvPr/>
          </p:nvSpPr>
          <p:spPr>
            <a:xfrm>
              <a:off x="16071000" y="27639744"/>
              <a:ext cx="3187365" cy="12920322"/>
            </a:xfrm>
            <a:custGeom>
              <a:avLst/>
              <a:gdLst/>
              <a:ahLst/>
              <a:cxnLst/>
              <a:rect l="l" t="t" r="r" b="b"/>
              <a:pathLst>
                <a:path w="3187365" h="12920322">
                  <a:moveTo>
                    <a:pt x="0" y="0"/>
                  </a:moveTo>
                  <a:lnTo>
                    <a:pt x="3187365" y="0"/>
                  </a:lnTo>
                  <a:lnTo>
                    <a:pt x="3187365" y="12920321"/>
                  </a:lnTo>
                  <a:lnTo>
                    <a:pt x="0" y="12920321"/>
                  </a:lnTo>
                  <a:lnTo>
                    <a:pt x="0" y="0"/>
                  </a:lnTo>
                  <a:close/>
                </a:path>
              </a:pathLst>
            </a:custGeom>
            <a:blipFill>
              <a:blip r:embed="rId16">
                <a:extLst>
                  <a:ext uri="{96DAC541-7B7A-43D3-8B79-37D633B846F1}">
                    <asvg:svgBlip xmlns:asvg="http://schemas.microsoft.com/office/drawing/2016/SVG/main" r:embed="rId17"/>
                  </a:ext>
                </a:extLst>
              </a:blip>
              <a:stretch>
                <a:fillRect l="-233869"/>
              </a:stretch>
            </a:blipFill>
            <a:ln cap="sq">
              <a:noFill/>
              <a:prstDash val="solid"/>
              <a:miter/>
            </a:ln>
          </p:spPr>
          <p:txBody>
            <a:bodyPr/>
            <a:lstStyle/>
            <a:p>
              <a:endParaRPr lang="es-CL"/>
            </a:p>
          </p:txBody>
        </p:sp>
        <p:sp>
          <p:nvSpPr>
            <p:cNvPr id="13" name="Freeform 13"/>
            <p:cNvSpPr/>
            <p:nvPr/>
          </p:nvSpPr>
          <p:spPr>
            <a:xfrm>
              <a:off x="9799771" y="30085521"/>
              <a:ext cx="7476432" cy="7678671"/>
            </a:xfrm>
            <a:custGeom>
              <a:avLst/>
              <a:gdLst/>
              <a:ahLst/>
              <a:cxnLst/>
              <a:rect l="l" t="t" r="r" b="b"/>
              <a:pathLst>
                <a:path w="7476432" h="7678671">
                  <a:moveTo>
                    <a:pt x="0" y="0"/>
                  </a:moveTo>
                  <a:lnTo>
                    <a:pt x="7476433" y="0"/>
                  </a:lnTo>
                  <a:lnTo>
                    <a:pt x="7476433" y="7678672"/>
                  </a:lnTo>
                  <a:lnTo>
                    <a:pt x="0" y="7678672"/>
                  </a:lnTo>
                  <a:lnTo>
                    <a:pt x="0" y="0"/>
                  </a:lnTo>
                  <a:close/>
                </a:path>
              </a:pathLst>
            </a:custGeom>
            <a:blipFill>
              <a:blip r:embed="rId18">
                <a:extLst>
                  <a:ext uri="{96DAC541-7B7A-43D3-8B79-37D633B846F1}">
                    <asvg:svgBlip xmlns:asvg="http://schemas.microsoft.com/office/drawing/2016/SVG/main" r:embed="rId19"/>
                  </a:ext>
                </a:extLst>
              </a:blip>
              <a:stretch>
                <a:fillRect t="-16669"/>
              </a:stretch>
            </a:blipFill>
            <a:ln cap="sq">
              <a:noFill/>
              <a:prstDash val="solid"/>
              <a:miter/>
            </a:ln>
          </p:spPr>
          <p:txBody>
            <a:bodyPr/>
            <a:lstStyle/>
            <a:p>
              <a:endParaRPr lang="es-CL"/>
            </a:p>
          </p:txBody>
        </p:sp>
        <p:sp>
          <p:nvSpPr>
            <p:cNvPr id="14" name="Freeform 14"/>
            <p:cNvSpPr/>
            <p:nvPr/>
          </p:nvSpPr>
          <p:spPr>
            <a:xfrm>
              <a:off x="8619261" y="27639744"/>
              <a:ext cx="7478484" cy="12920322"/>
            </a:xfrm>
            <a:custGeom>
              <a:avLst/>
              <a:gdLst/>
              <a:ahLst/>
              <a:cxnLst/>
              <a:rect l="l" t="t" r="r" b="b"/>
              <a:pathLst>
                <a:path w="7478484" h="12920322">
                  <a:moveTo>
                    <a:pt x="0" y="0"/>
                  </a:moveTo>
                  <a:lnTo>
                    <a:pt x="7478484" y="0"/>
                  </a:lnTo>
                  <a:lnTo>
                    <a:pt x="7478484" y="12920321"/>
                  </a:lnTo>
                  <a:lnTo>
                    <a:pt x="0" y="12920321"/>
                  </a:lnTo>
                  <a:lnTo>
                    <a:pt x="0" y="0"/>
                  </a:lnTo>
                  <a:close/>
                </a:path>
              </a:pathLst>
            </a:custGeom>
            <a:blipFill>
              <a:blip r:embed="rId16">
                <a:extLst>
                  <a:ext uri="{96DAC541-7B7A-43D3-8B79-37D633B846F1}">
                    <asvg:svgBlip xmlns:asvg="http://schemas.microsoft.com/office/drawing/2016/SVG/main" r:embed="rId17"/>
                  </a:ext>
                </a:extLst>
              </a:blip>
              <a:stretch>
                <a:fillRect r="-42296"/>
              </a:stretch>
            </a:blipFill>
            <a:ln cap="sq">
              <a:noFill/>
              <a:prstDash val="solid"/>
              <a:miter/>
            </a:ln>
          </p:spPr>
          <p:txBody>
            <a:bodyPr/>
            <a:lstStyle/>
            <a:p>
              <a:endParaRPr lang="es-CL"/>
            </a:p>
          </p:txBody>
        </p:sp>
      </p:grpSp>
      <p:grpSp>
        <p:nvGrpSpPr>
          <p:cNvPr id="15" name="Group 15"/>
          <p:cNvGrpSpPr/>
          <p:nvPr/>
        </p:nvGrpSpPr>
        <p:grpSpPr>
          <a:xfrm rot="-9247018">
            <a:off x="11800769" y="2734476"/>
            <a:ext cx="4987444" cy="3304378"/>
            <a:chOff x="0" y="0"/>
            <a:chExt cx="6649926" cy="4405837"/>
          </a:xfrm>
        </p:grpSpPr>
        <p:grpSp>
          <p:nvGrpSpPr>
            <p:cNvPr id="16" name="Group 16"/>
            <p:cNvGrpSpPr/>
            <p:nvPr/>
          </p:nvGrpSpPr>
          <p:grpSpPr>
            <a:xfrm rot="5263166">
              <a:off x="2711857" y="327181"/>
              <a:ext cx="4114800" cy="3600450"/>
              <a:chOff x="0" y="0"/>
              <a:chExt cx="812800" cy="711200"/>
            </a:xfrm>
          </p:grpSpPr>
          <p:sp>
            <p:nvSpPr>
              <p:cNvPr id="17" name="Freeform 1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291B25"/>
              </a:solidFill>
            </p:spPr>
            <p:txBody>
              <a:bodyPr/>
              <a:lstStyle/>
              <a:p>
                <a:endParaRPr lang="es-CL"/>
              </a:p>
            </p:txBody>
          </p:sp>
          <p:sp>
            <p:nvSpPr>
              <p:cNvPr id="18" name="TextBox 18"/>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0" y="0"/>
              <a:ext cx="4405837" cy="4405837"/>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F6E9"/>
              </a:solidFill>
              <a:ln w="28575" cap="sq">
                <a:solidFill>
                  <a:srgbClr val="000000"/>
                </a:solidFill>
                <a:prstDash val="solid"/>
                <a:miter/>
              </a:ln>
            </p:spPr>
            <p:txBody>
              <a:bodyPr/>
              <a:lstStyle/>
              <a:p>
                <a:endParaRPr lang="es-CL"/>
              </a:p>
            </p:txBody>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22" name="Freeform 22"/>
          <p:cNvSpPr/>
          <p:nvPr/>
        </p:nvSpPr>
        <p:spPr>
          <a:xfrm>
            <a:off x="13917931" y="3801555"/>
            <a:ext cx="2489693" cy="2159243"/>
          </a:xfrm>
          <a:custGeom>
            <a:avLst/>
            <a:gdLst/>
            <a:ahLst/>
            <a:cxnLst/>
            <a:rect l="l" t="t" r="r" b="b"/>
            <a:pathLst>
              <a:path w="2489693" h="2159243">
                <a:moveTo>
                  <a:pt x="0" y="0"/>
                </a:moveTo>
                <a:lnTo>
                  <a:pt x="2489693" y="0"/>
                </a:lnTo>
                <a:lnTo>
                  <a:pt x="2489693" y="2159243"/>
                </a:lnTo>
                <a:lnTo>
                  <a:pt x="0" y="2159243"/>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s-CL"/>
          </a:p>
        </p:txBody>
      </p:sp>
      <p:grpSp>
        <p:nvGrpSpPr>
          <p:cNvPr id="23" name="Group 23"/>
          <p:cNvGrpSpPr/>
          <p:nvPr/>
        </p:nvGrpSpPr>
        <p:grpSpPr>
          <a:xfrm>
            <a:off x="519167" y="448268"/>
            <a:ext cx="9767068" cy="9553676"/>
            <a:chOff x="0" y="0"/>
            <a:chExt cx="2572397" cy="2516194"/>
          </a:xfrm>
        </p:grpSpPr>
        <p:sp>
          <p:nvSpPr>
            <p:cNvPr id="24" name="Freeform 24"/>
            <p:cNvSpPr/>
            <p:nvPr/>
          </p:nvSpPr>
          <p:spPr>
            <a:xfrm>
              <a:off x="0" y="0"/>
              <a:ext cx="2572397" cy="2516194"/>
            </a:xfrm>
            <a:custGeom>
              <a:avLst/>
              <a:gdLst/>
              <a:ahLst/>
              <a:cxnLst/>
              <a:rect l="l" t="t" r="r" b="b"/>
              <a:pathLst>
                <a:path w="2572397" h="2516194">
                  <a:moveTo>
                    <a:pt x="40425" y="0"/>
                  </a:moveTo>
                  <a:lnTo>
                    <a:pt x="2531971" y="0"/>
                  </a:lnTo>
                  <a:cubicBezTo>
                    <a:pt x="2554298" y="0"/>
                    <a:pt x="2572397" y="18099"/>
                    <a:pt x="2572397" y="40425"/>
                  </a:cubicBezTo>
                  <a:lnTo>
                    <a:pt x="2572397" y="2475769"/>
                  </a:lnTo>
                  <a:cubicBezTo>
                    <a:pt x="2572397" y="2486490"/>
                    <a:pt x="2568138" y="2496773"/>
                    <a:pt x="2560556" y="2504354"/>
                  </a:cubicBezTo>
                  <a:cubicBezTo>
                    <a:pt x="2552975" y="2511935"/>
                    <a:pt x="2542693" y="2516194"/>
                    <a:pt x="2531971" y="2516194"/>
                  </a:cubicBezTo>
                  <a:lnTo>
                    <a:pt x="40425" y="2516194"/>
                  </a:lnTo>
                  <a:cubicBezTo>
                    <a:pt x="18099" y="2516194"/>
                    <a:pt x="0" y="2498095"/>
                    <a:pt x="0" y="2475769"/>
                  </a:cubicBezTo>
                  <a:lnTo>
                    <a:pt x="0" y="40425"/>
                  </a:lnTo>
                  <a:cubicBezTo>
                    <a:pt x="0" y="18099"/>
                    <a:pt x="18099" y="0"/>
                    <a:pt x="40425" y="0"/>
                  </a:cubicBezTo>
                  <a:close/>
                </a:path>
              </a:pathLst>
            </a:custGeom>
            <a:solidFill>
              <a:srgbClr val="39382C"/>
            </a:solidFill>
            <a:ln w="19050" cap="rnd">
              <a:solidFill>
                <a:srgbClr val="000000"/>
              </a:solidFill>
              <a:prstDash val="solid"/>
              <a:round/>
            </a:ln>
          </p:spPr>
          <p:txBody>
            <a:bodyPr/>
            <a:lstStyle/>
            <a:p>
              <a:endParaRPr lang="es-CL"/>
            </a:p>
          </p:txBody>
        </p:sp>
        <p:sp>
          <p:nvSpPr>
            <p:cNvPr id="25" name="TextBox 25"/>
            <p:cNvSpPr txBox="1"/>
            <p:nvPr/>
          </p:nvSpPr>
          <p:spPr>
            <a:xfrm>
              <a:off x="0" y="-38100"/>
              <a:ext cx="2572397" cy="2554294"/>
            </a:xfrm>
            <a:prstGeom prst="rect">
              <a:avLst/>
            </a:prstGeom>
          </p:spPr>
          <p:txBody>
            <a:bodyPr lIns="50800" tIns="50800" rIns="50800" bIns="50800" rtlCol="0" anchor="ctr"/>
            <a:lstStyle/>
            <a:p>
              <a:pPr algn="ctr">
                <a:lnSpc>
                  <a:spcPts val="2659"/>
                </a:lnSpc>
                <a:spcBef>
                  <a:spcPct val="0"/>
                </a:spcBef>
              </a:pPr>
              <a:endParaRPr/>
            </a:p>
          </p:txBody>
        </p:sp>
      </p:grpSp>
      <p:sp>
        <p:nvSpPr>
          <p:cNvPr id="26" name="TextBox 26"/>
          <p:cNvSpPr txBox="1"/>
          <p:nvPr/>
        </p:nvSpPr>
        <p:spPr>
          <a:xfrm>
            <a:off x="813056" y="1602000"/>
            <a:ext cx="9179288" cy="4895314"/>
          </a:xfrm>
          <a:prstGeom prst="rect">
            <a:avLst/>
          </a:prstGeom>
        </p:spPr>
        <p:txBody>
          <a:bodyPr lIns="0" tIns="0" rIns="0" bIns="0" rtlCol="0" anchor="t">
            <a:spAutoFit/>
          </a:bodyPr>
          <a:lstStyle/>
          <a:p>
            <a:pPr algn="just">
              <a:lnSpc>
                <a:spcPts val="5459"/>
              </a:lnSpc>
            </a:pPr>
            <a:r>
              <a:rPr lang="es-CL" sz="3900" dirty="0">
                <a:solidFill>
                  <a:srgbClr val="F6F6E9"/>
                </a:solidFill>
                <a:latin typeface="Agrandir"/>
                <a:ea typeface="Agrandir"/>
                <a:cs typeface="Agrandir"/>
                <a:sym typeface="Agrandir"/>
              </a:rPr>
              <a:t>En el hígado se secreta la bilis, la cual funciona como protección intestinal. La bilis se almacena en la vesícula biliar. La bilis no contiene enzimas.</a:t>
            </a:r>
          </a:p>
          <a:p>
            <a:pPr algn="just">
              <a:lnSpc>
                <a:spcPts val="5459"/>
              </a:lnSpc>
            </a:pPr>
            <a:endParaRPr lang="es-CL" sz="3900" dirty="0">
              <a:solidFill>
                <a:srgbClr val="F6F6E9"/>
              </a:solidFill>
              <a:latin typeface="Agrandir"/>
              <a:ea typeface="Agrandir"/>
              <a:cs typeface="Agrandir"/>
              <a:sym typeface="Agrandir"/>
            </a:endParaRPr>
          </a:p>
          <a:p>
            <a:pPr algn="just">
              <a:lnSpc>
                <a:spcPts val="5459"/>
              </a:lnSpc>
            </a:pPr>
            <a:r>
              <a:rPr lang="es-CL" sz="3900" dirty="0">
                <a:solidFill>
                  <a:srgbClr val="F6F6E9"/>
                </a:solidFill>
                <a:latin typeface="Agrandir"/>
                <a:ea typeface="Agrandir"/>
                <a:cs typeface="Agrandir"/>
                <a:sym typeface="Agrandir"/>
              </a:rPr>
              <a:t>La bilis es secretada hacia el intestino delgado.</a:t>
            </a:r>
          </a:p>
        </p:txBody>
      </p:sp>
      <p:sp>
        <p:nvSpPr>
          <p:cNvPr id="27" name="TextBox 27"/>
          <p:cNvSpPr txBox="1"/>
          <p:nvPr/>
        </p:nvSpPr>
        <p:spPr>
          <a:xfrm>
            <a:off x="1405093" y="596399"/>
            <a:ext cx="7995215" cy="1192634"/>
          </a:xfrm>
          <a:prstGeom prst="rect">
            <a:avLst/>
          </a:prstGeom>
        </p:spPr>
        <p:txBody>
          <a:bodyPr lIns="0" tIns="0" rIns="0" bIns="0" rtlCol="0" anchor="t">
            <a:spAutoFit/>
          </a:bodyPr>
          <a:lstStyle/>
          <a:p>
            <a:pPr algn="ctr">
              <a:lnSpc>
                <a:spcPts val="9279"/>
              </a:lnSpc>
            </a:pPr>
            <a:r>
              <a:rPr lang="es-ES" sz="7999" b="1" dirty="0">
                <a:solidFill>
                  <a:srgbClr val="F6F6E9"/>
                </a:solidFill>
                <a:latin typeface="Agrandir Ultra-Bold"/>
                <a:ea typeface="Agrandir Ultra-Bold"/>
                <a:cs typeface="Agrandir Ultra-Bold"/>
                <a:sym typeface="Agrandir Ultra-Bold"/>
              </a:rPr>
              <a:t>H</a:t>
            </a:r>
            <a:r>
              <a:rPr lang="es-CL" sz="7999" b="1" dirty="0">
                <a:solidFill>
                  <a:srgbClr val="F6F6E9"/>
                </a:solidFill>
                <a:latin typeface="Agrandir Ultra-Bold"/>
                <a:ea typeface="Agrandir Ultra-Bold"/>
                <a:cs typeface="Agrandir Ultra-Bold"/>
                <a:sym typeface="Agrandir Ultra-Bold"/>
              </a:rPr>
              <a:t>ÍGADO</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493</Words>
  <Application>Microsoft Office PowerPoint</Application>
  <PresentationFormat>Personalizado</PresentationFormat>
  <Paragraphs>43</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Agrandir Bold</vt:lpstr>
      <vt:lpstr>Agrandir Ultra-Bold</vt:lpstr>
      <vt:lpstr>Arial</vt:lpstr>
      <vt:lpstr>Calibri</vt:lpstr>
      <vt:lpstr>Agrandir</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 digestivo</dc:title>
  <dc:creator>Colegio Sao Paulo</dc:creator>
  <cp:lastModifiedBy>pablo espinosa perez</cp:lastModifiedBy>
  <cp:revision>4</cp:revision>
  <dcterms:created xsi:type="dcterms:W3CDTF">2006-08-16T00:00:00Z</dcterms:created>
  <dcterms:modified xsi:type="dcterms:W3CDTF">2025-05-13T21:17:34Z</dcterms:modified>
  <dc:identifier>DAGmaEHgwbU</dc:identifier>
</cp:coreProperties>
</file>