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9"/>
  </p:notesMasterIdLst>
  <p:sldIdLst>
    <p:sldId id="256" r:id="rId2"/>
    <p:sldId id="286" r:id="rId3"/>
    <p:sldId id="293" r:id="rId4"/>
    <p:sldId id="295" r:id="rId5"/>
    <p:sldId id="294" r:id="rId6"/>
    <p:sldId id="296" r:id="rId7"/>
    <p:sldId id="298" r:id="rId8"/>
    <p:sldId id="300" r:id="rId9"/>
    <p:sldId id="299" r:id="rId10"/>
    <p:sldId id="301" r:id="rId11"/>
    <p:sldId id="302" r:id="rId12"/>
    <p:sldId id="303" r:id="rId13"/>
    <p:sldId id="304" r:id="rId14"/>
    <p:sldId id="305" r:id="rId15"/>
    <p:sldId id="306" r:id="rId16"/>
    <p:sldId id="307" r:id="rId17"/>
    <p:sldId id="308" r:id="rId18"/>
  </p:sldIdLst>
  <p:sldSz cx="18288000" cy="10287000"/>
  <p:notesSz cx="6858000" cy="9144000"/>
  <p:embeddedFontLst>
    <p:embeddedFont>
      <p:font typeface="Agrandir Narrow Medium" panose="020B0604020202020204" charset="0"/>
      <p:regular r:id="rId20"/>
    </p:embeddedFont>
    <p:embeddedFont>
      <p:font typeface="Bobby Jones" panose="020B0604020202020204" charset="0"/>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09" autoAdjust="0"/>
  </p:normalViewPr>
  <p:slideViewPr>
    <p:cSldViewPr>
      <p:cViewPr varScale="1">
        <p:scale>
          <a:sx n="52" d="100"/>
          <a:sy n="52" d="100"/>
        </p:scale>
        <p:origin x="77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C37354-15B6-4C78-9B99-803CDEE58CDF}" type="datetimeFigureOut">
              <a:rPr lang="es-CL" smtClean="0"/>
              <a:t>13-05-2025</a:t>
            </a:fld>
            <a:endParaRPr lang="es-CL"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A16A55-424E-4B91-9224-AFA75C93510B}" type="slidenum">
              <a:rPr lang="es-CL" smtClean="0"/>
              <a:t>‹Nº›</a:t>
            </a:fld>
            <a:endParaRPr lang="es-CL" dirty="0"/>
          </a:p>
        </p:txBody>
      </p:sp>
    </p:spTree>
    <p:extLst>
      <p:ext uri="{BB962C8B-B14F-4D97-AF65-F5344CB8AC3E}">
        <p14:creationId xmlns:p14="http://schemas.microsoft.com/office/powerpoint/2010/main" val="2590453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2</a:t>
            </a:fld>
            <a:endParaRPr lang="es-CL"/>
          </a:p>
        </p:txBody>
      </p:sp>
    </p:spTree>
    <p:extLst>
      <p:ext uri="{BB962C8B-B14F-4D97-AF65-F5344CB8AC3E}">
        <p14:creationId xmlns:p14="http://schemas.microsoft.com/office/powerpoint/2010/main" val="206420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11</a:t>
            </a:fld>
            <a:endParaRPr lang="es-CL" dirty="0"/>
          </a:p>
        </p:txBody>
      </p:sp>
    </p:spTree>
    <p:extLst>
      <p:ext uri="{BB962C8B-B14F-4D97-AF65-F5344CB8AC3E}">
        <p14:creationId xmlns:p14="http://schemas.microsoft.com/office/powerpoint/2010/main" val="3258318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12</a:t>
            </a:fld>
            <a:endParaRPr lang="es-CL" dirty="0"/>
          </a:p>
        </p:txBody>
      </p:sp>
    </p:spTree>
    <p:extLst>
      <p:ext uri="{BB962C8B-B14F-4D97-AF65-F5344CB8AC3E}">
        <p14:creationId xmlns:p14="http://schemas.microsoft.com/office/powerpoint/2010/main" val="3823373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13</a:t>
            </a:fld>
            <a:endParaRPr lang="es-CL" dirty="0"/>
          </a:p>
        </p:txBody>
      </p:sp>
    </p:spTree>
    <p:extLst>
      <p:ext uri="{BB962C8B-B14F-4D97-AF65-F5344CB8AC3E}">
        <p14:creationId xmlns:p14="http://schemas.microsoft.com/office/powerpoint/2010/main" val="4144856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14</a:t>
            </a:fld>
            <a:endParaRPr lang="es-CL" dirty="0"/>
          </a:p>
        </p:txBody>
      </p:sp>
    </p:spTree>
    <p:extLst>
      <p:ext uri="{BB962C8B-B14F-4D97-AF65-F5344CB8AC3E}">
        <p14:creationId xmlns:p14="http://schemas.microsoft.com/office/powerpoint/2010/main" val="2410153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15</a:t>
            </a:fld>
            <a:endParaRPr lang="es-CL" dirty="0"/>
          </a:p>
        </p:txBody>
      </p:sp>
    </p:spTree>
    <p:extLst>
      <p:ext uri="{BB962C8B-B14F-4D97-AF65-F5344CB8AC3E}">
        <p14:creationId xmlns:p14="http://schemas.microsoft.com/office/powerpoint/2010/main" val="25092941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16</a:t>
            </a:fld>
            <a:endParaRPr lang="es-CL" dirty="0"/>
          </a:p>
        </p:txBody>
      </p:sp>
    </p:spTree>
    <p:extLst>
      <p:ext uri="{BB962C8B-B14F-4D97-AF65-F5344CB8AC3E}">
        <p14:creationId xmlns:p14="http://schemas.microsoft.com/office/powerpoint/2010/main" val="1312383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17</a:t>
            </a:fld>
            <a:endParaRPr lang="es-CL" dirty="0"/>
          </a:p>
        </p:txBody>
      </p:sp>
    </p:spTree>
    <p:extLst>
      <p:ext uri="{BB962C8B-B14F-4D97-AF65-F5344CB8AC3E}">
        <p14:creationId xmlns:p14="http://schemas.microsoft.com/office/powerpoint/2010/main" val="3531675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3</a:t>
            </a:fld>
            <a:endParaRPr lang="es-CL"/>
          </a:p>
        </p:txBody>
      </p:sp>
    </p:spTree>
    <p:extLst>
      <p:ext uri="{BB962C8B-B14F-4D97-AF65-F5344CB8AC3E}">
        <p14:creationId xmlns:p14="http://schemas.microsoft.com/office/powerpoint/2010/main" val="3477239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4</a:t>
            </a:fld>
            <a:endParaRPr lang="es-CL"/>
          </a:p>
        </p:txBody>
      </p:sp>
    </p:spTree>
    <p:extLst>
      <p:ext uri="{BB962C8B-B14F-4D97-AF65-F5344CB8AC3E}">
        <p14:creationId xmlns:p14="http://schemas.microsoft.com/office/powerpoint/2010/main" val="327423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5</a:t>
            </a:fld>
            <a:endParaRPr lang="es-CL"/>
          </a:p>
        </p:txBody>
      </p:sp>
    </p:spTree>
    <p:extLst>
      <p:ext uri="{BB962C8B-B14F-4D97-AF65-F5344CB8AC3E}">
        <p14:creationId xmlns:p14="http://schemas.microsoft.com/office/powerpoint/2010/main" val="1232402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6</a:t>
            </a:fld>
            <a:endParaRPr lang="es-CL"/>
          </a:p>
        </p:txBody>
      </p:sp>
    </p:spTree>
    <p:extLst>
      <p:ext uri="{BB962C8B-B14F-4D97-AF65-F5344CB8AC3E}">
        <p14:creationId xmlns:p14="http://schemas.microsoft.com/office/powerpoint/2010/main" val="3449353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7</a:t>
            </a:fld>
            <a:endParaRPr lang="es-CL"/>
          </a:p>
        </p:txBody>
      </p:sp>
    </p:spTree>
    <p:extLst>
      <p:ext uri="{BB962C8B-B14F-4D97-AF65-F5344CB8AC3E}">
        <p14:creationId xmlns:p14="http://schemas.microsoft.com/office/powerpoint/2010/main" val="344056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8</a:t>
            </a:fld>
            <a:endParaRPr lang="es-CL"/>
          </a:p>
        </p:txBody>
      </p:sp>
    </p:spTree>
    <p:extLst>
      <p:ext uri="{BB962C8B-B14F-4D97-AF65-F5344CB8AC3E}">
        <p14:creationId xmlns:p14="http://schemas.microsoft.com/office/powerpoint/2010/main" val="3655976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9</a:t>
            </a:fld>
            <a:endParaRPr lang="es-CL"/>
          </a:p>
        </p:txBody>
      </p:sp>
    </p:spTree>
    <p:extLst>
      <p:ext uri="{BB962C8B-B14F-4D97-AF65-F5344CB8AC3E}">
        <p14:creationId xmlns:p14="http://schemas.microsoft.com/office/powerpoint/2010/main" val="1229683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10</a:t>
            </a:fld>
            <a:endParaRPr lang="es-CL" dirty="0"/>
          </a:p>
        </p:txBody>
      </p:sp>
    </p:spTree>
    <p:extLst>
      <p:ext uri="{BB962C8B-B14F-4D97-AF65-F5344CB8AC3E}">
        <p14:creationId xmlns:p14="http://schemas.microsoft.com/office/powerpoint/2010/main" val="2195031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5/13/2025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18" name="Group 18"/>
          <p:cNvGrpSpPr/>
          <p:nvPr/>
        </p:nvGrpSpPr>
        <p:grpSpPr>
          <a:xfrm>
            <a:off x="1028700" y="2658508"/>
            <a:ext cx="16230600" cy="4966414"/>
            <a:chOff x="0" y="0"/>
            <a:chExt cx="4274726" cy="1308027"/>
          </a:xfrm>
        </p:grpSpPr>
        <p:sp>
          <p:nvSpPr>
            <p:cNvPr id="19" name="Freeform 19"/>
            <p:cNvSpPr/>
            <p:nvPr/>
          </p:nvSpPr>
          <p:spPr>
            <a:xfrm>
              <a:off x="0" y="0"/>
              <a:ext cx="4274726" cy="1308027"/>
            </a:xfrm>
            <a:custGeom>
              <a:avLst/>
              <a:gdLst/>
              <a:ahLst/>
              <a:cxnLst/>
              <a:rect l="l" t="t" r="r" b="b"/>
              <a:pathLst>
                <a:path w="4274726" h="1308027">
                  <a:moveTo>
                    <a:pt x="0" y="0"/>
                  </a:moveTo>
                  <a:lnTo>
                    <a:pt x="4274726" y="0"/>
                  </a:lnTo>
                  <a:lnTo>
                    <a:pt x="4274726" y="1308027"/>
                  </a:lnTo>
                  <a:lnTo>
                    <a:pt x="0" y="1308027"/>
                  </a:lnTo>
                  <a:close/>
                </a:path>
              </a:pathLst>
            </a:custGeom>
            <a:solidFill>
              <a:srgbClr val="F3CB63"/>
            </a:solidFill>
            <a:ln w="95250" cap="sq">
              <a:solidFill>
                <a:srgbClr val="403B3C"/>
              </a:solidFill>
              <a:prstDash val="solid"/>
              <a:miter/>
            </a:ln>
          </p:spPr>
          <p:txBody>
            <a:bodyPr/>
            <a:lstStyle/>
            <a:p>
              <a:endParaRPr lang="es-CL" dirty="0"/>
            </a:p>
          </p:txBody>
        </p:sp>
        <p:sp>
          <p:nvSpPr>
            <p:cNvPr id="20" name="TextBox 20"/>
            <p:cNvSpPr txBox="1"/>
            <p:nvPr/>
          </p:nvSpPr>
          <p:spPr>
            <a:xfrm>
              <a:off x="0" y="-38100"/>
              <a:ext cx="4274726" cy="1346127"/>
            </a:xfrm>
            <a:prstGeom prst="rect">
              <a:avLst/>
            </a:prstGeom>
          </p:spPr>
          <p:txBody>
            <a:bodyPr lIns="50800" tIns="50800" rIns="50800" bIns="50800" rtlCol="0" anchor="ctr"/>
            <a:lstStyle/>
            <a:p>
              <a:pPr algn="ctr">
                <a:lnSpc>
                  <a:spcPts val="2659"/>
                </a:lnSpc>
                <a:spcBef>
                  <a:spcPct val="0"/>
                </a:spcBef>
              </a:pPr>
              <a:endParaRPr dirty="0"/>
            </a:p>
          </p:txBody>
        </p:sp>
      </p:grpSp>
      <p:sp>
        <p:nvSpPr>
          <p:cNvPr id="27" name="TextBox 27"/>
          <p:cNvSpPr txBox="1"/>
          <p:nvPr/>
        </p:nvSpPr>
        <p:spPr>
          <a:xfrm>
            <a:off x="881334" y="3263134"/>
            <a:ext cx="16754548" cy="2578078"/>
          </a:xfrm>
          <a:prstGeom prst="rect">
            <a:avLst/>
          </a:prstGeom>
        </p:spPr>
        <p:txBody>
          <a:bodyPr wrap="square" lIns="0" tIns="0" rIns="0" bIns="0" rtlCol="0" anchor="t">
            <a:spAutoFit/>
          </a:bodyPr>
          <a:lstStyle/>
          <a:p>
            <a:pPr algn="ctr">
              <a:lnSpc>
                <a:spcPts val="21980"/>
              </a:lnSpc>
              <a:spcBef>
                <a:spcPct val="0"/>
              </a:spcBef>
            </a:pPr>
            <a:r>
              <a:rPr lang="es-CL" sz="14800" dirty="0">
                <a:solidFill>
                  <a:srgbClr val="403B3C"/>
                </a:solidFill>
                <a:latin typeface="Bobby Jones"/>
                <a:ea typeface="Bobby Jones"/>
                <a:cs typeface="Bobby Jones"/>
                <a:sym typeface="Bobby Jones"/>
              </a:rPr>
              <a:t>Ciencias Naturales</a:t>
            </a:r>
          </a:p>
        </p:txBody>
      </p:sp>
      <p:sp>
        <p:nvSpPr>
          <p:cNvPr id="28" name="TextBox 28"/>
          <p:cNvSpPr txBox="1"/>
          <p:nvPr/>
        </p:nvSpPr>
        <p:spPr>
          <a:xfrm>
            <a:off x="3185151" y="5678536"/>
            <a:ext cx="12070096" cy="798232"/>
          </a:xfrm>
          <a:prstGeom prst="rect">
            <a:avLst/>
          </a:prstGeom>
        </p:spPr>
        <p:txBody>
          <a:bodyPr lIns="0" tIns="0" rIns="0" bIns="0" rtlCol="0" anchor="t">
            <a:spAutoFit/>
          </a:bodyPr>
          <a:lstStyle/>
          <a:p>
            <a:pPr algn="ctr">
              <a:lnSpc>
                <a:spcPts val="6640"/>
              </a:lnSpc>
              <a:spcBef>
                <a:spcPct val="0"/>
              </a:spcBef>
            </a:pPr>
            <a:r>
              <a:rPr lang="en-US" sz="4743" b="1" dirty="0">
                <a:solidFill>
                  <a:srgbClr val="403B3C"/>
                </a:solidFill>
                <a:latin typeface="Agrandir Narrow Medium"/>
                <a:ea typeface="Agrandir Narrow Medium"/>
                <a:cs typeface="Agrandir Narrow Medium"/>
                <a:sym typeface="Agrandir Narrow Medium"/>
              </a:rPr>
              <a:t>7° </a:t>
            </a:r>
            <a:r>
              <a:rPr lang="es-CL" sz="4743" b="1" dirty="0">
                <a:solidFill>
                  <a:srgbClr val="403B3C"/>
                </a:solidFill>
                <a:latin typeface="Agrandir Narrow Medium"/>
                <a:ea typeface="Agrandir Narrow Medium"/>
                <a:cs typeface="Agrandir Narrow Medium"/>
                <a:sym typeface="Agrandir Narrow Medium"/>
              </a:rPr>
              <a:t>Básico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342900"/>
            <a:ext cx="16154400" cy="967740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dirty="0"/>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dirty="0"/>
            </a:p>
          </p:txBody>
        </p:sp>
      </p:grpSp>
      <p:pic>
        <p:nvPicPr>
          <p:cNvPr id="4" name="Imagen 3">
            <a:extLst>
              <a:ext uri="{FF2B5EF4-FFF2-40B4-BE49-F238E27FC236}">
                <a16:creationId xmlns:a16="http://schemas.microsoft.com/office/drawing/2014/main" id="{1570352D-2FE5-C06B-C86E-8BF02F3EDDAC}"/>
              </a:ext>
            </a:extLst>
          </p:cNvPr>
          <p:cNvPicPr>
            <a:picLocks noChangeAspect="1"/>
          </p:cNvPicPr>
          <p:nvPr/>
        </p:nvPicPr>
        <p:blipFill>
          <a:blip r:embed="rId3"/>
          <a:stretch>
            <a:fillRect/>
          </a:stretch>
        </p:blipFill>
        <p:spPr>
          <a:xfrm>
            <a:off x="2385059" y="647700"/>
            <a:ext cx="13517881" cy="8991600"/>
          </a:xfrm>
          <a:prstGeom prst="rect">
            <a:avLst/>
          </a:prstGeom>
        </p:spPr>
      </p:pic>
    </p:spTree>
    <p:extLst>
      <p:ext uri="{BB962C8B-B14F-4D97-AF65-F5344CB8AC3E}">
        <p14:creationId xmlns:p14="http://schemas.microsoft.com/office/powerpoint/2010/main" val="108134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419100"/>
            <a:ext cx="16078200" cy="9691657"/>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dirty="0"/>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dirty="0"/>
            </a:p>
          </p:txBody>
        </p:sp>
      </p:grpSp>
      <p:sp>
        <p:nvSpPr>
          <p:cNvPr id="35" name="TextBox 35"/>
          <p:cNvSpPr txBox="1"/>
          <p:nvPr/>
        </p:nvSpPr>
        <p:spPr>
          <a:xfrm>
            <a:off x="1181100" y="876300"/>
            <a:ext cx="15659100" cy="7001917"/>
          </a:xfrm>
          <a:prstGeom prst="rect">
            <a:avLst/>
          </a:prstGeom>
        </p:spPr>
        <p:txBody>
          <a:bodyPr wrap="square" lIns="0" tIns="0" rIns="0" bIns="0" rtlCol="0" anchor="t">
            <a:spAutoFit/>
          </a:bodyPr>
          <a:lstStyle/>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Para la mezcla de sal disuelta en agua, el método correcto es el de destilación, ya que, permite evaporar el agua de la mezcla, no confundir con ebullición, el cual es un cambio de estado de líquido a gaseoso, no un método de separación.</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Dentro de los métodos vistos en clases, acerca de los métodos de separación de mezclas, la filtración permitía retener la parte solida de una mezcla y dejar pasar la parte liquida. </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Para una mezcla heterogénea, en donde la parte solida se visualiza en el fondo del recipiente, el método correcto es la decantación, el cual nos permite a nosotros dejar de forma individual la parte solida de la mezcla.</a:t>
            </a:r>
          </a:p>
        </p:txBody>
      </p:sp>
    </p:spTree>
    <p:extLst>
      <p:ext uri="{BB962C8B-B14F-4D97-AF65-F5344CB8AC3E}">
        <p14:creationId xmlns:p14="http://schemas.microsoft.com/office/powerpoint/2010/main" val="399555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342900"/>
            <a:ext cx="16154400" cy="967740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dirty="0"/>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dirty="0"/>
            </a:p>
          </p:txBody>
        </p:sp>
      </p:grpSp>
      <p:pic>
        <p:nvPicPr>
          <p:cNvPr id="3" name="Imagen 2">
            <a:extLst>
              <a:ext uri="{FF2B5EF4-FFF2-40B4-BE49-F238E27FC236}">
                <a16:creationId xmlns:a16="http://schemas.microsoft.com/office/drawing/2014/main" id="{23A61AAD-C6A8-A15F-6991-C82130BC9824}"/>
              </a:ext>
            </a:extLst>
          </p:cNvPr>
          <p:cNvPicPr>
            <a:picLocks noChangeAspect="1"/>
          </p:cNvPicPr>
          <p:nvPr/>
        </p:nvPicPr>
        <p:blipFill>
          <a:blip r:embed="rId3"/>
          <a:stretch>
            <a:fillRect/>
          </a:stretch>
        </p:blipFill>
        <p:spPr>
          <a:xfrm>
            <a:off x="4114800" y="665875"/>
            <a:ext cx="10668000" cy="8955249"/>
          </a:xfrm>
          <a:prstGeom prst="rect">
            <a:avLst/>
          </a:prstGeom>
        </p:spPr>
      </p:pic>
    </p:spTree>
    <p:extLst>
      <p:ext uri="{BB962C8B-B14F-4D97-AF65-F5344CB8AC3E}">
        <p14:creationId xmlns:p14="http://schemas.microsoft.com/office/powerpoint/2010/main" val="4029099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419100"/>
            <a:ext cx="16078200" cy="9691657"/>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dirty="0"/>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dirty="0"/>
            </a:p>
          </p:txBody>
        </p:sp>
      </p:grpSp>
      <p:sp>
        <p:nvSpPr>
          <p:cNvPr id="35" name="TextBox 35"/>
          <p:cNvSpPr txBox="1"/>
          <p:nvPr/>
        </p:nvSpPr>
        <p:spPr>
          <a:xfrm>
            <a:off x="1181100" y="4076700"/>
            <a:ext cx="15659100" cy="1615827"/>
          </a:xfrm>
          <a:prstGeom prst="rect">
            <a:avLst/>
          </a:prstGeom>
        </p:spPr>
        <p:txBody>
          <a:bodyPr wrap="square" lIns="0" tIns="0" rIns="0" bIns="0" rtlCol="0" anchor="t">
            <a:spAutoFit/>
          </a:bodyPr>
          <a:lstStyle/>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Para esto, hay que recordar que un tamiz es un tipo de colador, el cual permite pasar por él partículas de diferente tamaño dependiendo de las aberturas que el tamiz tenga.</a:t>
            </a:r>
          </a:p>
        </p:txBody>
      </p:sp>
    </p:spTree>
    <p:extLst>
      <p:ext uri="{BB962C8B-B14F-4D97-AF65-F5344CB8AC3E}">
        <p14:creationId xmlns:p14="http://schemas.microsoft.com/office/powerpoint/2010/main" val="2280438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342900"/>
            <a:ext cx="16154400" cy="967740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dirty="0"/>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dirty="0"/>
            </a:p>
          </p:txBody>
        </p:sp>
      </p:grpSp>
      <p:pic>
        <p:nvPicPr>
          <p:cNvPr id="4" name="Imagen 3">
            <a:extLst>
              <a:ext uri="{FF2B5EF4-FFF2-40B4-BE49-F238E27FC236}">
                <a16:creationId xmlns:a16="http://schemas.microsoft.com/office/drawing/2014/main" id="{39CE1C9C-E68F-4617-9B52-398675EE7744}"/>
              </a:ext>
            </a:extLst>
          </p:cNvPr>
          <p:cNvPicPr>
            <a:picLocks noChangeAspect="1"/>
          </p:cNvPicPr>
          <p:nvPr/>
        </p:nvPicPr>
        <p:blipFill>
          <a:blip r:embed="rId3"/>
          <a:stretch>
            <a:fillRect/>
          </a:stretch>
        </p:blipFill>
        <p:spPr>
          <a:xfrm>
            <a:off x="2206831" y="1576283"/>
            <a:ext cx="14091064" cy="2957617"/>
          </a:xfrm>
          <a:prstGeom prst="rect">
            <a:avLst/>
          </a:prstGeom>
        </p:spPr>
      </p:pic>
      <p:pic>
        <p:nvPicPr>
          <p:cNvPr id="6" name="Imagen 5">
            <a:extLst>
              <a:ext uri="{FF2B5EF4-FFF2-40B4-BE49-F238E27FC236}">
                <a16:creationId xmlns:a16="http://schemas.microsoft.com/office/drawing/2014/main" id="{A8D68444-FD03-40B2-A99A-130524E0ECE2}"/>
              </a:ext>
            </a:extLst>
          </p:cNvPr>
          <p:cNvPicPr>
            <a:picLocks noChangeAspect="1"/>
          </p:cNvPicPr>
          <p:nvPr/>
        </p:nvPicPr>
        <p:blipFill>
          <a:blip r:embed="rId4"/>
          <a:stretch>
            <a:fillRect/>
          </a:stretch>
        </p:blipFill>
        <p:spPr>
          <a:xfrm>
            <a:off x="2188028" y="4533900"/>
            <a:ext cx="14246544" cy="3366983"/>
          </a:xfrm>
          <a:prstGeom prst="rect">
            <a:avLst/>
          </a:prstGeom>
        </p:spPr>
      </p:pic>
    </p:spTree>
    <p:extLst>
      <p:ext uri="{BB962C8B-B14F-4D97-AF65-F5344CB8AC3E}">
        <p14:creationId xmlns:p14="http://schemas.microsoft.com/office/powerpoint/2010/main" val="2700116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419100"/>
            <a:ext cx="16078200" cy="9691657"/>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dirty="0"/>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dirty="0"/>
            </a:p>
          </p:txBody>
        </p:sp>
      </p:grpSp>
      <p:sp>
        <p:nvSpPr>
          <p:cNvPr id="35" name="TextBox 35"/>
          <p:cNvSpPr txBox="1"/>
          <p:nvPr/>
        </p:nvSpPr>
        <p:spPr>
          <a:xfrm>
            <a:off x="1314450" y="2324100"/>
            <a:ext cx="15659100" cy="4308872"/>
          </a:xfrm>
          <a:prstGeom prst="rect">
            <a:avLst/>
          </a:prstGeom>
        </p:spPr>
        <p:txBody>
          <a:bodyPr wrap="square" lIns="0" tIns="0" rIns="0" bIns="0" rtlCol="0" anchor="t">
            <a:spAutoFit/>
          </a:bodyPr>
          <a:lstStyle/>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Como ya se mencionó anteriormente, el tamizado es una técnica que nos permite separar de una mezcla solida los diferentes componentes que tengan diferentes tamaños, mientras que la filtración, nos permite separar la parte liquida y retener la parte solida en un filtro.</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Para que el proceso de destilación funcione hay que tener en consideración los diferentes puntos de ebullición que tienen los componentes de la mezcla homogénea de líquidos.</a:t>
            </a:r>
          </a:p>
        </p:txBody>
      </p:sp>
    </p:spTree>
    <p:extLst>
      <p:ext uri="{BB962C8B-B14F-4D97-AF65-F5344CB8AC3E}">
        <p14:creationId xmlns:p14="http://schemas.microsoft.com/office/powerpoint/2010/main" val="2518763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342900"/>
            <a:ext cx="16154400" cy="967740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dirty="0"/>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dirty="0"/>
            </a:p>
          </p:txBody>
        </p:sp>
      </p:grpSp>
      <p:pic>
        <p:nvPicPr>
          <p:cNvPr id="3" name="Imagen 2">
            <a:extLst>
              <a:ext uri="{FF2B5EF4-FFF2-40B4-BE49-F238E27FC236}">
                <a16:creationId xmlns:a16="http://schemas.microsoft.com/office/drawing/2014/main" id="{D89987A1-673B-2649-48CC-91C034B00044}"/>
              </a:ext>
            </a:extLst>
          </p:cNvPr>
          <p:cNvPicPr>
            <a:picLocks noChangeAspect="1"/>
          </p:cNvPicPr>
          <p:nvPr/>
        </p:nvPicPr>
        <p:blipFill>
          <a:blip r:embed="rId3"/>
          <a:stretch>
            <a:fillRect/>
          </a:stretch>
        </p:blipFill>
        <p:spPr>
          <a:xfrm>
            <a:off x="3429000" y="2133600"/>
            <a:ext cx="12415838" cy="6019800"/>
          </a:xfrm>
          <a:prstGeom prst="rect">
            <a:avLst/>
          </a:prstGeom>
        </p:spPr>
      </p:pic>
    </p:spTree>
    <p:extLst>
      <p:ext uri="{BB962C8B-B14F-4D97-AF65-F5344CB8AC3E}">
        <p14:creationId xmlns:p14="http://schemas.microsoft.com/office/powerpoint/2010/main" val="348899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419100"/>
            <a:ext cx="16078200" cy="9691657"/>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dirty="0"/>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dirty="0"/>
            </a:p>
          </p:txBody>
        </p:sp>
      </p:grpSp>
      <p:sp>
        <p:nvSpPr>
          <p:cNvPr id="35" name="TextBox 35"/>
          <p:cNvSpPr txBox="1"/>
          <p:nvPr/>
        </p:nvSpPr>
        <p:spPr>
          <a:xfrm>
            <a:off x="1314450" y="2324100"/>
            <a:ext cx="15659100" cy="4308872"/>
          </a:xfrm>
          <a:prstGeom prst="rect">
            <a:avLst/>
          </a:prstGeom>
        </p:spPr>
        <p:txBody>
          <a:bodyPr wrap="square" lIns="0" tIns="0" rIns="0" bIns="0" rtlCol="0" anchor="t">
            <a:spAutoFit/>
          </a:bodyPr>
          <a:lstStyle/>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Como se dijo anteriormente, la decantación permite separar la parte solida de una mezcla, dejando que esta se encuentre en una sola parte del recipiente, entonces, en el tratamiento de aguas servidas, la decantación es útil para eliminar los desechos sólidos.</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Finalmente, la utilización de la destilación en la industria química nos permite obtener líquidos puros con la finalidad de utilizarlos en otras cosas </a:t>
            </a:r>
            <a:r>
              <a:rPr lang="es-ES" sz="3600" b="1">
                <a:solidFill>
                  <a:srgbClr val="403B3C"/>
                </a:solidFill>
                <a:latin typeface="Agrandir Narrow Medium"/>
                <a:ea typeface="Agrandir Narrow Medium"/>
                <a:cs typeface="Agrandir Narrow Medium"/>
                <a:sym typeface="Agrandir Narrow Medium"/>
              </a:rPr>
              <a:t>o situaciones.</a:t>
            </a:r>
          </a:p>
        </p:txBody>
      </p:sp>
    </p:spTree>
    <p:extLst>
      <p:ext uri="{BB962C8B-B14F-4D97-AF65-F5344CB8AC3E}">
        <p14:creationId xmlns:p14="http://schemas.microsoft.com/office/powerpoint/2010/main" val="2316191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342900"/>
            <a:ext cx="16154400" cy="967740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pic>
        <p:nvPicPr>
          <p:cNvPr id="28" name="Imagen 27">
            <a:extLst>
              <a:ext uri="{FF2B5EF4-FFF2-40B4-BE49-F238E27FC236}">
                <a16:creationId xmlns:a16="http://schemas.microsoft.com/office/drawing/2014/main" id="{05F7A995-5227-71B4-076E-AED3291A7E0F}"/>
              </a:ext>
            </a:extLst>
          </p:cNvPr>
          <p:cNvPicPr>
            <a:picLocks noChangeAspect="1"/>
          </p:cNvPicPr>
          <p:nvPr/>
        </p:nvPicPr>
        <p:blipFill>
          <a:blip r:embed="rId3"/>
          <a:stretch>
            <a:fillRect/>
          </a:stretch>
        </p:blipFill>
        <p:spPr>
          <a:xfrm>
            <a:off x="5638800" y="454498"/>
            <a:ext cx="7010400" cy="9454203"/>
          </a:xfrm>
          <a:prstGeom prst="rect">
            <a:avLst/>
          </a:prstGeom>
        </p:spPr>
      </p:pic>
    </p:spTree>
    <p:extLst>
      <p:ext uri="{BB962C8B-B14F-4D97-AF65-F5344CB8AC3E}">
        <p14:creationId xmlns:p14="http://schemas.microsoft.com/office/powerpoint/2010/main" val="942708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419100"/>
            <a:ext cx="16078200" cy="9691657"/>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181100" y="2518193"/>
            <a:ext cx="15659100" cy="4816190"/>
          </a:xfrm>
          <a:prstGeom prst="rect">
            <a:avLst/>
          </a:prstGeom>
        </p:spPr>
        <p:txBody>
          <a:bodyPr wrap="square" lIns="0" tIns="0" rIns="0" bIns="0" rtlCol="0" anchor="t">
            <a:spAutoFit/>
          </a:bodyPr>
          <a:lstStyle/>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Una sustancia, por definición, es una materia que tiene una composición definida y fija, si esto cambia, deja de ser la misma sustancia.</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 Con lo dicho anteriormente, el oro es una sustancia, ya que cuenta con una estructura definida y fija.</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Las sustancias simples, como su nombre lo dice, está compuesta por un mismo tipo de elemento, o sea, si observo una sustancia con más de un elemento, estoy observando una sustancia compuesta.</a:t>
            </a:r>
          </a:p>
        </p:txBody>
      </p:sp>
    </p:spTree>
    <p:extLst>
      <p:ext uri="{BB962C8B-B14F-4D97-AF65-F5344CB8AC3E}">
        <p14:creationId xmlns:p14="http://schemas.microsoft.com/office/powerpoint/2010/main" val="158325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342900"/>
            <a:ext cx="16154400" cy="967740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pic>
        <p:nvPicPr>
          <p:cNvPr id="3" name="Imagen 2">
            <a:extLst>
              <a:ext uri="{FF2B5EF4-FFF2-40B4-BE49-F238E27FC236}">
                <a16:creationId xmlns:a16="http://schemas.microsoft.com/office/drawing/2014/main" id="{87FDCA8C-BF8D-9455-E409-A4FAF6BEC061}"/>
              </a:ext>
            </a:extLst>
          </p:cNvPr>
          <p:cNvPicPr>
            <a:picLocks noChangeAspect="1"/>
          </p:cNvPicPr>
          <p:nvPr/>
        </p:nvPicPr>
        <p:blipFill>
          <a:blip r:embed="rId3"/>
          <a:stretch>
            <a:fillRect/>
          </a:stretch>
        </p:blipFill>
        <p:spPr>
          <a:xfrm>
            <a:off x="3384166" y="2241262"/>
            <a:ext cx="11748267" cy="5600918"/>
          </a:xfrm>
          <a:prstGeom prst="rect">
            <a:avLst/>
          </a:prstGeom>
        </p:spPr>
      </p:pic>
    </p:spTree>
    <p:extLst>
      <p:ext uri="{BB962C8B-B14F-4D97-AF65-F5344CB8AC3E}">
        <p14:creationId xmlns:p14="http://schemas.microsoft.com/office/powerpoint/2010/main" val="2198233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419100"/>
            <a:ext cx="16078200" cy="9691657"/>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181100" y="2518193"/>
            <a:ext cx="15659100" cy="2693045"/>
          </a:xfrm>
          <a:prstGeom prst="rect">
            <a:avLst/>
          </a:prstGeom>
        </p:spPr>
        <p:txBody>
          <a:bodyPr wrap="square" lIns="0" tIns="0" rIns="0" bIns="0" rtlCol="0" anchor="t">
            <a:spAutoFit/>
          </a:bodyPr>
          <a:lstStyle/>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Una sustancia solo puede ser separada por una reacción química capaz de romper los enlaces.</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Una sustancia compuesta, como dice su nombre, se compone por dos o más elementos, en este caso, el agua es una sustancia compuesta.</a:t>
            </a:r>
          </a:p>
        </p:txBody>
      </p:sp>
    </p:spTree>
    <p:extLst>
      <p:ext uri="{BB962C8B-B14F-4D97-AF65-F5344CB8AC3E}">
        <p14:creationId xmlns:p14="http://schemas.microsoft.com/office/powerpoint/2010/main" val="2346503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342900"/>
            <a:ext cx="16154400" cy="967740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pic>
        <p:nvPicPr>
          <p:cNvPr id="4" name="Imagen 3">
            <a:extLst>
              <a:ext uri="{FF2B5EF4-FFF2-40B4-BE49-F238E27FC236}">
                <a16:creationId xmlns:a16="http://schemas.microsoft.com/office/drawing/2014/main" id="{63B7F05D-FDCA-DAE5-61F0-70B282F3CBC4}"/>
              </a:ext>
            </a:extLst>
          </p:cNvPr>
          <p:cNvPicPr>
            <a:picLocks noChangeAspect="1"/>
          </p:cNvPicPr>
          <p:nvPr/>
        </p:nvPicPr>
        <p:blipFill>
          <a:blip r:embed="rId3"/>
          <a:stretch>
            <a:fillRect/>
          </a:stretch>
        </p:blipFill>
        <p:spPr>
          <a:xfrm>
            <a:off x="2019300" y="2095500"/>
            <a:ext cx="14249399" cy="6096000"/>
          </a:xfrm>
          <a:prstGeom prst="rect">
            <a:avLst/>
          </a:prstGeom>
        </p:spPr>
      </p:pic>
    </p:spTree>
    <p:extLst>
      <p:ext uri="{BB962C8B-B14F-4D97-AF65-F5344CB8AC3E}">
        <p14:creationId xmlns:p14="http://schemas.microsoft.com/office/powerpoint/2010/main" val="329393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419100"/>
            <a:ext cx="16078200" cy="9691657"/>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181100" y="2518193"/>
            <a:ext cx="15659100" cy="3231654"/>
          </a:xfrm>
          <a:prstGeom prst="rect">
            <a:avLst/>
          </a:prstGeom>
        </p:spPr>
        <p:txBody>
          <a:bodyPr wrap="square" lIns="0" tIns="0" rIns="0" bIns="0" rtlCol="0" anchor="t">
            <a:spAutoFit/>
          </a:bodyPr>
          <a:lstStyle/>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La leche es una mezcla homogénea, ya que es una combinación de diferentes sustancias, como la grasa, la lactosa, agua, entre otros.</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Siguiendo las definiciones anteriormente dadas, una sustancia siempre tiene una estructura definida, mientras que una mezcla siempre es una combinación de sustancias.</a:t>
            </a:r>
          </a:p>
        </p:txBody>
      </p:sp>
    </p:spTree>
    <p:extLst>
      <p:ext uri="{BB962C8B-B14F-4D97-AF65-F5344CB8AC3E}">
        <p14:creationId xmlns:p14="http://schemas.microsoft.com/office/powerpoint/2010/main" val="1314370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342900"/>
            <a:ext cx="16154400" cy="967740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pic>
        <p:nvPicPr>
          <p:cNvPr id="3" name="Imagen 2">
            <a:extLst>
              <a:ext uri="{FF2B5EF4-FFF2-40B4-BE49-F238E27FC236}">
                <a16:creationId xmlns:a16="http://schemas.microsoft.com/office/drawing/2014/main" id="{7DDCC4F6-2FB2-8E1E-EF07-F79FC28ACDD7}"/>
              </a:ext>
            </a:extLst>
          </p:cNvPr>
          <p:cNvPicPr>
            <a:picLocks noChangeAspect="1"/>
          </p:cNvPicPr>
          <p:nvPr/>
        </p:nvPicPr>
        <p:blipFill>
          <a:blip r:embed="rId3"/>
          <a:stretch>
            <a:fillRect/>
          </a:stretch>
        </p:blipFill>
        <p:spPr>
          <a:xfrm>
            <a:off x="2507961" y="1371600"/>
            <a:ext cx="13272078" cy="7543800"/>
          </a:xfrm>
          <a:prstGeom prst="rect">
            <a:avLst/>
          </a:prstGeom>
        </p:spPr>
      </p:pic>
    </p:spTree>
    <p:extLst>
      <p:ext uri="{BB962C8B-B14F-4D97-AF65-F5344CB8AC3E}">
        <p14:creationId xmlns:p14="http://schemas.microsoft.com/office/powerpoint/2010/main" val="192480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5" name="Group 25"/>
          <p:cNvGrpSpPr/>
          <p:nvPr/>
        </p:nvGrpSpPr>
        <p:grpSpPr>
          <a:xfrm>
            <a:off x="1181100" y="419100"/>
            <a:ext cx="16078200" cy="9691657"/>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txBody>
            <a:bodyPr/>
            <a:lstStyle/>
            <a:p>
              <a:endParaRPr lang="es-CL"/>
            </a:p>
          </p:txBody>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181100" y="876300"/>
            <a:ext cx="15659100" cy="7001917"/>
          </a:xfrm>
          <a:prstGeom prst="rect">
            <a:avLst/>
          </a:prstGeom>
        </p:spPr>
        <p:txBody>
          <a:bodyPr wrap="square" lIns="0" tIns="0" rIns="0" bIns="0" rtlCol="0" anchor="t">
            <a:spAutoFit/>
          </a:bodyPr>
          <a:lstStyle/>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Cuando hablamos de una mezcla homogénea de líquidos quiere decir, que no podemos visualizar ninguna de las dos partes por separado, en este caso, uno de los métodos vistos en clases fue la destilación, el cual nos permite a nosotros poder separar una mezcla de líquidos homogénea.</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Una mezcla heterogénea, en el caso contrario si puedo observar sus diferentes partes, además, se quiere separar una mezcla en donde tengo diferentes tamaños de partículas sólidas, para esto, el método visto en clases es el tamizado.</a:t>
            </a:r>
          </a:p>
          <a:p>
            <a:pPr marL="323851" lvl="1" algn="just">
              <a:lnSpc>
                <a:spcPts val="4200"/>
              </a:lnSpc>
            </a:pPr>
            <a:endParaRPr lang="es-ES" sz="36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600" b="1" dirty="0">
                <a:solidFill>
                  <a:srgbClr val="403B3C"/>
                </a:solidFill>
                <a:latin typeface="Agrandir Narrow Medium"/>
                <a:ea typeface="Agrandir Narrow Medium"/>
                <a:cs typeface="Agrandir Narrow Medium"/>
                <a:sym typeface="Agrandir Narrow Medium"/>
              </a:rPr>
              <a:t>Utilidad para separar mezclas es con la finalidad de obtener las sustancias puras para un uso posterior.</a:t>
            </a:r>
          </a:p>
        </p:txBody>
      </p:sp>
    </p:spTree>
    <p:extLst>
      <p:ext uri="{BB962C8B-B14F-4D97-AF65-F5344CB8AC3E}">
        <p14:creationId xmlns:p14="http://schemas.microsoft.com/office/powerpoint/2010/main" val="1592120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942</TotalTime>
  <Words>629</Words>
  <Application>Microsoft Office PowerPoint</Application>
  <PresentationFormat>Personalizado</PresentationFormat>
  <Paragraphs>46</Paragraphs>
  <Slides>17</Slides>
  <Notes>16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Agrandir Narrow Medium</vt:lpstr>
      <vt:lpstr>Arial</vt:lpstr>
      <vt:lpstr>Bobby Jones</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Diseño7</dc:title>
  <dc:creator>Colegio Sao Paulo</dc:creator>
  <cp:lastModifiedBy>pablo espinosa perez</cp:lastModifiedBy>
  <cp:revision>47</cp:revision>
  <dcterms:created xsi:type="dcterms:W3CDTF">2006-08-16T00:00:00Z</dcterms:created>
  <dcterms:modified xsi:type="dcterms:W3CDTF">2025-05-13T21:40:18Z</dcterms:modified>
  <dc:identifier>DAGVza1kaVc</dc:identifier>
</cp:coreProperties>
</file>