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270" r:id="rId4"/>
    <p:sldId id="258" r:id="rId5"/>
    <p:sldId id="271" r:id="rId6"/>
    <p:sldId id="259" r:id="rId7"/>
    <p:sldId id="261" r:id="rId8"/>
    <p:sldId id="262" r:id="rId9"/>
    <p:sldId id="264" r:id="rId10"/>
    <p:sldId id="263" r:id="rId11"/>
    <p:sldId id="266" r:id="rId12"/>
    <p:sldId id="272" r:id="rId13"/>
    <p:sldId id="267" r:id="rId14"/>
    <p:sldId id="273" r:id="rId15"/>
    <p:sldId id="274" r:id="rId16"/>
    <p:sldId id="275" r:id="rId17"/>
  </p:sldIdLst>
  <p:sldSz cx="18288000" cy="10287000"/>
  <p:notesSz cx="6858000" cy="9144000"/>
  <p:embeddedFontLst>
    <p:embeddedFont>
      <p:font typeface="Agrandir" panose="020B0604020202020204" charset="0"/>
      <p:regular r:id="rId19"/>
    </p:embeddedFont>
    <p:embeddedFont>
      <p:font typeface="Agrandir Bold" panose="020B0604020202020204" charset="0"/>
      <p:regular r:id="rId20"/>
    </p:embeddedFont>
    <p:embeddedFont>
      <p:font typeface="Agrandir Ultra-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77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68A88F-C3A1-49D3-AA5D-D3994FD84733}" type="datetimeFigureOut">
              <a:rPr lang="es-CL" smtClean="0"/>
              <a:t>13-05-2025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6808B0-3090-43A1-ABE9-91B7D11B9B72}" type="slidenum">
              <a:rPr lang="es-CL" smtClean="0"/>
              <a:t>‹Nº›</a:t>
            </a:fld>
            <a:endParaRPr lang="es-CL"/>
          </a:p>
        </p:txBody>
      </p:sp>
    </p:spTree>
    <p:extLst>
      <p:ext uri="{BB962C8B-B14F-4D97-AF65-F5344CB8AC3E}">
        <p14:creationId xmlns:p14="http://schemas.microsoft.com/office/powerpoint/2010/main" val="1074840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D96808B0-3090-43A1-ABE9-91B7D11B9B72}" type="slidenum">
              <a:rPr lang="es-CL" smtClean="0"/>
              <a:t>10</a:t>
            </a:fld>
            <a:endParaRPr lang="es-CL"/>
          </a:p>
        </p:txBody>
      </p:sp>
    </p:spTree>
    <p:extLst>
      <p:ext uri="{BB962C8B-B14F-4D97-AF65-F5344CB8AC3E}">
        <p14:creationId xmlns:p14="http://schemas.microsoft.com/office/powerpoint/2010/main" val="3454474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D96808B0-3090-43A1-ABE9-91B7D11B9B72}" type="slidenum">
              <a:rPr lang="es-CL" smtClean="0"/>
              <a:t>13</a:t>
            </a:fld>
            <a:endParaRPr lang="es-CL"/>
          </a:p>
        </p:txBody>
      </p:sp>
    </p:spTree>
    <p:extLst>
      <p:ext uri="{BB962C8B-B14F-4D97-AF65-F5344CB8AC3E}">
        <p14:creationId xmlns:p14="http://schemas.microsoft.com/office/powerpoint/2010/main" val="3874517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7.svg"/><Relationship Id="rId3" Type="http://schemas.openxmlformats.org/officeDocument/2006/relationships/image" Target="../media/image28.svg"/><Relationship Id="rId7" Type="http://schemas.openxmlformats.org/officeDocument/2006/relationships/image" Target="../media/image32.svg"/><Relationship Id="rId12" Type="http://schemas.openxmlformats.org/officeDocument/2006/relationships/image" Target="../media/image6.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5" Type="http://schemas.openxmlformats.org/officeDocument/2006/relationships/image" Target="../media/image38.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423779" y="2006821"/>
            <a:ext cx="11440442" cy="6242664"/>
            <a:chOff x="0" y="0"/>
            <a:chExt cx="3013121" cy="1644158"/>
          </a:xfrm>
        </p:grpSpPr>
        <p:sp>
          <p:nvSpPr>
            <p:cNvPr id="5" name="Freeform 5"/>
            <p:cNvSpPr/>
            <p:nvPr/>
          </p:nvSpPr>
          <p:spPr>
            <a:xfrm>
              <a:off x="0" y="0"/>
              <a:ext cx="3013121" cy="1644158"/>
            </a:xfrm>
            <a:custGeom>
              <a:avLst/>
              <a:gdLst/>
              <a:ahLst/>
              <a:cxnLst/>
              <a:rect l="l" t="t" r="r" b="b"/>
              <a:pathLst>
                <a:path w="3013121" h="1644158">
                  <a:moveTo>
                    <a:pt x="34512" y="0"/>
                  </a:moveTo>
                  <a:lnTo>
                    <a:pt x="2978608" y="0"/>
                  </a:lnTo>
                  <a:cubicBezTo>
                    <a:pt x="2987761" y="0"/>
                    <a:pt x="2996540" y="3636"/>
                    <a:pt x="3003012" y="10108"/>
                  </a:cubicBezTo>
                  <a:cubicBezTo>
                    <a:pt x="3009484" y="16581"/>
                    <a:pt x="3013121" y="25359"/>
                    <a:pt x="3013121" y="34512"/>
                  </a:cubicBezTo>
                  <a:lnTo>
                    <a:pt x="3013121" y="1609646"/>
                  </a:lnTo>
                  <a:cubicBezTo>
                    <a:pt x="3013121" y="1618799"/>
                    <a:pt x="3009484" y="1627578"/>
                    <a:pt x="3003012" y="1634050"/>
                  </a:cubicBezTo>
                  <a:cubicBezTo>
                    <a:pt x="2996540" y="1640522"/>
                    <a:pt x="2987761" y="1644158"/>
                    <a:pt x="2978608" y="1644158"/>
                  </a:cubicBezTo>
                  <a:lnTo>
                    <a:pt x="34512" y="1644158"/>
                  </a:lnTo>
                  <a:cubicBezTo>
                    <a:pt x="25359" y="1644158"/>
                    <a:pt x="16581" y="1640522"/>
                    <a:pt x="10108" y="1634050"/>
                  </a:cubicBezTo>
                  <a:cubicBezTo>
                    <a:pt x="3636" y="1627578"/>
                    <a:pt x="0" y="1618799"/>
                    <a:pt x="0" y="1609646"/>
                  </a:cubicBezTo>
                  <a:lnTo>
                    <a:pt x="0" y="34512"/>
                  </a:lnTo>
                  <a:cubicBezTo>
                    <a:pt x="0" y="25359"/>
                    <a:pt x="3636" y="16581"/>
                    <a:pt x="10108" y="10108"/>
                  </a:cubicBezTo>
                  <a:cubicBezTo>
                    <a:pt x="16581" y="3636"/>
                    <a:pt x="25359" y="0"/>
                    <a:pt x="34512" y="0"/>
                  </a:cubicBezTo>
                  <a:close/>
                </a:path>
              </a:pathLst>
            </a:custGeom>
            <a:solidFill>
              <a:srgbClr val="C44E2B"/>
            </a:solidFill>
            <a:ln w="19050" cap="rnd">
              <a:solidFill>
                <a:srgbClr val="291B25"/>
              </a:solidFill>
              <a:prstDash val="solid"/>
              <a:round/>
            </a:ln>
          </p:spPr>
          <p:txBody>
            <a:bodyPr/>
            <a:lstStyle/>
            <a:p>
              <a:endParaRPr lang="es-CL"/>
            </a:p>
          </p:txBody>
        </p:sp>
        <p:sp>
          <p:nvSpPr>
            <p:cNvPr id="6" name="TextBox 6"/>
            <p:cNvSpPr txBox="1"/>
            <p:nvPr/>
          </p:nvSpPr>
          <p:spPr>
            <a:xfrm>
              <a:off x="0" y="-38100"/>
              <a:ext cx="3013121" cy="1682258"/>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4241085" y="2976008"/>
            <a:ext cx="9805830" cy="3496269"/>
          </a:xfrm>
          <a:prstGeom prst="rect">
            <a:avLst/>
          </a:prstGeom>
        </p:spPr>
        <p:txBody>
          <a:bodyPr lIns="0" tIns="0" rIns="0" bIns="0" rtlCol="0" anchor="t">
            <a:spAutoFit/>
          </a:bodyPr>
          <a:lstStyle/>
          <a:p>
            <a:pPr algn="ctr">
              <a:lnSpc>
                <a:spcPts val="12579"/>
              </a:lnSpc>
            </a:pPr>
            <a:r>
              <a:rPr lang="en-US" sz="10844" b="1">
                <a:solidFill>
                  <a:srgbClr val="F6F6E9"/>
                </a:solidFill>
                <a:latin typeface="Agrandir Ultra-Bold"/>
                <a:ea typeface="Agrandir Ultra-Bold"/>
                <a:cs typeface="Agrandir Ultra-Bold"/>
                <a:sym typeface="Agrandir Ultra-Bold"/>
              </a:rPr>
              <a:t>CIENCIAS</a:t>
            </a:r>
          </a:p>
          <a:p>
            <a:pPr algn="ctr">
              <a:lnSpc>
                <a:spcPts val="12579"/>
              </a:lnSpc>
            </a:pPr>
            <a:r>
              <a:rPr lang="en-US" sz="10844" b="1">
                <a:solidFill>
                  <a:srgbClr val="F6F6E9"/>
                </a:solidFill>
                <a:latin typeface="Agrandir Ultra-Bold"/>
                <a:ea typeface="Agrandir Ultra-Bold"/>
                <a:cs typeface="Agrandir Ultra-Bold"/>
                <a:sym typeface="Agrandir Ultra-Bold"/>
              </a:rPr>
              <a:t>NATURALES</a:t>
            </a:r>
          </a:p>
        </p:txBody>
      </p:sp>
      <p:grpSp>
        <p:nvGrpSpPr>
          <p:cNvPr id="8" name="Group 8"/>
          <p:cNvGrpSpPr/>
          <p:nvPr/>
        </p:nvGrpSpPr>
        <p:grpSpPr>
          <a:xfrm>
            <a:off x="5698546" y="6600813"/>
            <a:ext cx="6890908" cy="1111837"/>
            <a:chOff x="0" y="0"/>
            <a:chExt cx="2183208" cy="352257"/>
          </a:xfrm>
        </p:grpSpPr>
        <p:sp>
          <p:nvSpPr>
            <p:cNvPr id="9" name="Freeform 9"/>
            <p:cNvSpPr/>
            <p:nvPr/>
          </p:nvSpPr>
          <p:spPr>
            <a:xfrm>
              <a:off x="0" y="0"/>
              <a:ext cx="2183208" cy="352257"/>
            </a:xfrm>
            <a:custGeom>
              <a:avLst/>
              <a:gdLst/>
              <a:ahLst/>
              <a:cxnLst/>
              <a:rect l="l" t="t" r="r" b="b"/>
              <a:pathLst>
                <a:path w="2183208" h="352257">
                  <a:moveTo>
                    <a:pt x="0" y="0"/>
                  </a:moveTo>
                  <a:lnTo>
                    <a:pt x="2183208" y="0"/>
                  </a:lnTo>
                  <a:lnTo>
                    <a:pt x="2183208" y="352257"/>
                  </a:lnTo>
                  <a:lnTo>
                    <a:pt x="0" y="352257"/>
                  </a:lnTo>
                  <a:close/>
                </a:path>
              </a:pathLst>
            </a:custGeom>
            <a:solidFill>
              <a:srgbClr val="61A6AB"/>
            </a:solidFill>
            <a:ln w="19050" cap="sq">
              <a:solidFill>
                <a:srgbClr val="291B25"/>
              </a:solidFill>
              <a:prstDash val="solid"/>
              <a:miter/>
            </a:ln>
          </p:spPr>
          <p:txBody>
            <a:bodyPr/>
            <a:lstStyle/>
            <a:p>
              <a:endParaRPr lang="es-CL"/>
            </a:p>
          </p:txBody>
        </p:sp>
        <p:sp>
          <p:nvSpPr>
            <p:cNvPr id="10" name="TextBox 10"/>
            <p:cNvSpPr txBox="1"/>
            <p:nvPr/>
          </p:nvSpPr>
          <p:spPr>
            <a:xfrm>
              <a:off x="0" y="-38100"/>
              <a:ext cx="2183208" cy="390357"/>
            </a:xfrm>
            <a:prstGeom prst="rect">
              <a:avLst/>
            </a:prstGeom>
          </p:spPr>
          <p:txBody>
            <a:bodyPr lIns="42230" tIns="42230" rIns="42230" bIns="42230" rtlCol="0" anchor="ctr"/>
            <a:lstStyle/>
            <a:p>
              <a:pPr algn="ctr">
                <a:lnSpc>
                  <a:spcPts val="2660"/>
                </a:lnSpc>
              </a:pPr>
              <a:endParaRPr/>
            </a:p>
          </p:txBody>
        </p:sp>
      </p:grpSp>
      <p:sp>
        <p:nvSpPr>
          <p:cNvPr id="11" name="TextBox 11"/>
          <p:cNvSpPr txBox="1"/>
          <p:nvPr/>
        </p:nvSpPr>
        <p:spPr>
          <a:xfrm>
            <a:off x="5940902" y="6604825"/>
            <a:ext cx="6406197" cy="1010088"/>
          </a:xfrm>
          <a:prstGeom prst="rect">
            <a:avLst/>
          </a:prstGeom>
        </p:spPr>
        <p:txBody>
          <a:bodyPr lIns="0" tIns="0" rIns="0" bIns="0" rtlCol="0" anchor="t">
            <a:spAutoFit/>
          </a:bodyPr>
          <a:lstStyle/>
          <a:p>
            <a:pPr algn="ctr">
              <a:lnSpc>
                <a:spcPts val="6611"/>
              </a:lnSpc>
            </a:pPr>
            <a:r>
              <a:rPr lang="en-US" sz="5699" b="1">
                <a:solidFill>
                  <a:srgbClr val="291B25"/>
                </a:solidFill>
                <a:latin typeface="Agrandir Bold"/>
                <a:ea typeface="Agrandir Bold"/>
                <a:cs typeface="Agrandir Bold"/>
                <a:sym typeface="Agrandir Bold"/>
              </a:rPr>
              <a:t>8vo Básico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3"/>
          <p:cNvGrpSpPr/>
          <p:nvPr/>
        </p:nvGrpSpPr>
        <p:grpSpPr>
          <a:xfrm>
            <a:off x="519166" y="448268"/>
            <a:ext cx="17235433" cy="9553676"/>
            <a:chOff x="0" y="0"/>
            <a:chExt cx="2572397" cy="2516194"/>
          </a:xfrm>
        </p:grpSpPr>
        <p:sp>
          <p:nvSpPr>
            <p:cNvPr id="24" name="Freeform 24"/>
            <p:cNvSpPr/>
            <p:nvPr/>
          </p:nvSpPr>
          <p:spPr>
            <a:xfrm>
              <a:off x="0" y="0"/>
              <a:ext cx="2572397" cy="2516194"/>
            </a:xfrm>
            <a:custGeom>
              <a:avLst/>
              <a:gdLst/>
              <a:ahLst/>
              <a:cxnLst/>
              <a:rect l="l" t="t" r="r" b="b"/>
              <a:pathLst>
                <a:path w="2572397" h="2516194">
                  <a:moveTo>
                    <a:pt x="40425" y="0"/>
                  </a:moveTo>
                  <a:lnTo>
                    <a:pt x="2531971" y="0"/>
                  </a:lnTo>
                  <a:cubicBezTo>
                    <a:pt x="2554298" y="0"/>
                    <a:pt x="2572397" y="18099"/>
                    <a:pt x="2572397" y="40425"/>
                  </a:cubicBezTo>
                  <a:lnTo>
                    <a:pt x="2572397" y="2475769"/>
                  </a:lnTo>
                  <a:cubicBezTo>
                    <a:pt x="2572397" y="2486490"/>
                    <a:pt x="2568138" y="2496773"/>
                    <a:pt x="2560556" y="2504354"/>
                  </a:cubicBezTo>
                  <a:cubicBezTo>
                    <a:pt x="2552975" y="2511935"/>
                    <a:pt x="2542693" y="2516194"/>
                    <a:pt x="2531971" y="2516194"/>
                  </a:cubicBezTo>
                  <a:lnTo>
                    <a:pt x="40425" y="2516194"/>
                  </a:lnTo>
                  <a:cubicBezTo>
                    <a:pt x="18099" y="2516194"/>
                    <a:pt x="0" y="2498095"/>
                    <a:pt x="0" y="2475769"/>
                  </a:cubicBezTo>
                  <a:lnTo>
                    <a:pt x="0" y="40425"/>
                  </a:lnTo>
                  <a:cubicBezTo>
                    <a:pt x="0" y="18099"/>
                    <a:pt x="18099" y="0"/>
                    <a:pt x="40425" y="0"/>
                  </a:cubicBezTo>
                  <a:close/>
                </a:path>
              </a:pathLst>
            </a:custGeom>
            <a:solidFill>
              <a:srgbClr val="39382C"/>
            </a:solidFill>
            <a:ln w="19050" cap="rnd">
              <a:solidFill>
                <a:srgbClr val="000000"/>
              </a:solidFill>
              <a:prstDash val="solid"/>
              <a:round/>
            </a:ln>
          </p:spPr>
          <p:txBody>
            <a:bodyPr/>
            <a:lstStyle/>
            <a:p>
              <a:endParaRPr lang="es-CL"/>
            </a:p>
          </p:txBody>
        </p:sp>
        <p:sp>
          <p:nvSpPr>
            <p:cNvPr id="25" name="TextBox 25"/>
            <p:cNvSpPr txBox="1"/>
            <p:nvPr/>
          </p:nvSpPr>
          <p:spPr>
            <a:xfrm>
              <a:off x="0" y="-38100"/>
              <a:ext cx="2572397" cy="2554294"/>
            </a:xfrm>
            <a:prstGeom prst="rect">
              <a:avLst/>
            </a:prstGeom>
          </p:spPr>
          <p:txBody>
            <a:bodyPr lIns="50800" tIns="50800" rIns="50800" bIns="50800" rtlCol="0" anchor="ctr"/>
            <a:lstStyle/>
            <a:p>
              <a:pPr algn="ctr">
                <a:lnSpc>
                  <a:spcPts val="2659"/>
                </a:lnSpc>
                <a:spcBef>
                  <a:spcPct val="0"/>
                </a:spcBef>
              </a:pPr>
              <a:endParaRPr/>
            </a:p>
          </p:txBody>
        </p:sp>
      </p:grpSp>
      <p:sp>
        <p:nvSpPr>
          <p:cNvPr id="26" name="TextBox 26"/>
          <p:cNvSpPr txBox="1"/>
          <p:nvPr/>
        </p:nvSpPr>
        <p:spPr>
          <a:xfrm>
            <a:off x="2494450" y="4865523"/>
            <a:ext cx="2054623" cy="663387"/>
          </a:xfrm>
          <a:prstGeom prst="rect">
            <a:avLst/>
          </a:prstGeom>
        </p:spPr>
        <p:txBody>
          <a:bodyPr wrap="square" lIns="0" tIns="0" rIns="0" bIns="0" rtlCol="0" anchor="t">
            <a:spAutoFit/>
          </a:bodyPr>
          <a:lstStyle/>
          <a:p>
            <a:pPr algn="just">
              <a:lnSpc>
                <a:spcPts val="5459"/>
              </a:lnSpc>
            </a:pPr>
            <a:r>
              <a:rPr lang="es-CL" sz="3900" dirty="0">
                <a:solidFill>
                  <a:srgbClr val="F6F6E9"/>
                </a:solidFill>
                <a:latin typeface="Agrandir"/>
                <a:ea typeface="Agrandir"/>
                <a:cs typeface="Agrandir"/>
                <a:sym typeface="Agrandir"/>
              </a:rPr>
              <a:t>ARTERIA</a:t>
            </a:r>
          </a:p>
        </p:txBody>
      </p:sp>
      <p:sp>
        <p:nvSpPr>
          <p:cNvPr id="27" name="TextBox 27"/>
          <p:cNvSpPr txBox="1"/>
          <p:nvPr/>
        </p:nvSpPr>
        <p:spPr>
          <a:xfrm>
            <a:off x="3187092" y="547800"/>
            <a:ext cx="11913815" cy="1192634"/>
          </a:xfrm>
          <a:prstGeom prst="rect">
            <a:avLst/>
          </a:prstGeom>
        </p:spPr>
        <p:txBody>
          <a:bodyPr wrap="square" lIns="0" tIns="0" rIns="0" bIns="0" rtlCol="0" anchor="t">
            <a:spAutoFit/>
          </a:bodyPr>
          <a:lstStyle/>
          <a:p>
            <a:pPr algn="ctr">
              <a:lnSpc>
                <a:spcPts val="9279"/>
              </a:lnSpc>
            </a:pPr>
            <a:r>
              <a:rPr lang="es-CL" sz="7999" b="1" dirty="0">
                <a:solidFill>
                  <a:srgbClr val="F6F6E9"/>
                </a:solidFill>
                <a:latin typeface="Agrandir Ultra-Bold"/>
                <a:ea typeface="Agrandir Ultra-Bold"/>
                <a:cs typeface="Agrandir Ultra-Bold"/>
                <a:sym typeface="Agrandir Ultra-Bold"/>
              </a:rPr>
              <a:t>VASOS SANGUÍNEOS</a:t>
            </a:r>
          </a:p>
        </p:txBody>
      </p:sp>
      <p:grpSp>
        <p:nvGrpSpPr>
          <p:cNvPr id="2" name="Group 3">
            <a:extLst>
              <a:ext uri="{FF2B5EF4-FFF2-40B4-BE49-F238E27FC236}">
                <a16:creationId xmlns:a16="http://schemas.microsoft.com/office/drawing/2014/main" id="{08C27B0C-2155-91C6-7243-B2B612AAF3A3}"/>
              </a:ext>
            </a:extLst>
          </p:cNvPr>
          <p:cNvGrpSpPr/>
          <p:nvPr/>
        </p:nvGrpSpPr>
        <p:grpSpPr>
          <a:xfrm>
            <a:off x="2133600" y="2400300"/>
            <a:ext cx="2440593" cy="2440593"/>
            <a:chOff x="0" y="0"/>
            <a:chExt cx="3254124" cy="3254124"/>
          </a:xfrm>
        </p:grpSpPr>
        <p:grpSp>
          <p:nvGrpSpPr>
            <p:cNvPr id="3" name="Group 4">
              <a:extLst>
                <a:ext uri="{FF2B5EF4-FFF2-40B4-BE49-F238E27FC236}">
                  <a16:creationId xmlns:a16="http://schemas.microsoft.com/office/drawing/2014/main" id="{9BDCF373-CE15-A042-1AB3-65BF77024EBD}"/>
                </a:ext>
              </a:extLst>
            </p:cNvPr>
            <p:cNvGrpSpPr/>
            <p:nvPr/>
          </p:nvGrpSpPr>
          <p:grpSpPr>
            <a:xfrm>
              <a:off x="0" y="0"/>
              <a:ext cx="3254124" cy="3254124"/>
              <a:chOff x="0" y="0"/>
              <a:chExt cx="812800" cy="812800"/>
            </a:xfrm>
          </p:grpSpPr>
          <p:sp>
            <p:nvSpPr>
              <p:cNvPr id="34" name="Freeform 5">
                <a:extLst>
                  <a:ext uri="{FF2B5EF4-FFF2-40B4-BE49-F238E27FC236}">
                    <a16:creationId xmlns:a16="http://schemas.microsoft.com/office/drawing/2014/main" id="{195AA8F7-4BEF-E918-8606-DFA8EE9D3F2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B6AD"/>
              </a:solidFill>
              <a:ln cap="sq">
                <a:noFill/>
                <a:prstDash val="solid"/>
                <a:miter/>
              </a:ln>
            </p:spPr>
            <p:txBody>
              <a:bodyPr/>
              <a:lstStyle/>
              <a:p>
                <a:endParaRPr lang="es-CL"/>
              </a:p>
            </p:txBody>
          </p:sp>
          <p:sp>
            <p:nvSpPr>
              <p:cNvPr id="35" name="TextBox 6">
                <a:extLst>
                  <a:ext uri="{FF2B5EF4-FFF2-40B4-BE49-F238E27FC236}">
                    <a16:creationId xmlns:a16="http://schemas.microsoft.com/office/drawing/2014/main" id="{419D1519-BA79-B161-13E4-8FDB8E1CE466}"/>
                  </a:ext>
                </a:extLst>
              </p:cNvPr>
              <p:cNvSpPr txBox="1"/>
              <p:nvPr/>
            </p:nvSpPr>
            <p:spPr>
              <a:xfrm>
                <a:off x="76200" y="-19050"/>
                <a:ext cx="660400" cy="755650"/>
              </a:xfrm>
              <a:prstGeom prst="rect">
                <a:avLst/>
              </a:prstGeom>
            </p:spPr>
            <p:txBody>
              <a:bodyPr lIns="50800" tIns="50800" rIns="50800" bIns="50800" rtlCol="0" anchor="ctr"/>
              <a:lstStyle/>
              <a:p>
                <a:pPr marL="0" lvl="0" indent="0" algn="ctr">
                  <a:lnSpc>
                    <a:spcPts val="3008"/>
                  </a:lnSpc>
                  <a:spcBef>
                    <a:spcPct val="0"/>
                  </a:spcBef>
                </a:pPr>
                <a:endParaRPr/>
              </a:p>
            </p:txBody>
          </p:sp>
        </p:grpSp>
        <p:grpSp>
          <p:nvGrpSpPr>
            <p:cNvPr id="28" name="Group 7">
              <a:extLst>
                <a:ext uri="{FF2B5EF4-FFF2-40B4-BE49-F238E27FC236}">
                  <a16:creationId xmlns:a16="http://schemas.microsoft.com/office/drawing/2014/main" id="{B8D09387-CBF2-6C4B-1F96-557CE2C94B1B}"/>
                </a:ext>
              </a:extLst>
            </p:cNvPr>
            <p:cNvGrpSpPr/>
            <p:nvPr/>
          </p:nvGrpSpPr>
          <p:grpSpPr>
            <a:xfrm>
              <a:off x="225915" y="225915"/>
              <a:ext cx="2802293" cy="2802293"/>
              <a:chOff x="0" y="0"/>
              <a:chExt cx="812800" cy="812800"/>
            </a:xfrm>
          </p:grpSpPr>
          <p:sp>
            <p:nvSpPr>
              <p:cNvPr id="32" name="Freeform 8">
                <a:extLst>
                  <a:ext uri="{FF2B5EF4-FFF2-40B4-BE49-F238E27FC236}">
                    <a16:creationId xmlns:a16="http://schemas.microsoft.com/office/drawing/2014/main" id="{785461B7-256D-EC05-B59B-E8B47DD2255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4F52"/>
              </a:solidFill>
            </p:spPr>
            <p:txBody>
              <a:bodyPr/>
              <a:lstStyle/>
              <a:p>
                <a:endParaRPr lang="es-CL"/>
              </a:p>
            </p:txBody>
          </p:sp>
          <p:sp>
            <p:nvSpPr>
              <p:cNvPr id="33" name="TextBox 9">
                <a:extLst>
                  <a:ext uri="{FF2B5EF4-FFF2-40B4-BE49-F238E27FC236}">
                    <a16:creationId xmlns:a16="http://schemas.microsoft.com/office/drawing/2014/main" id="{55311C9A-09E8-9526-4AEB-35E0FB787549}"/>
                  </a:ext>
                </a:extLst>
              </p:cNvPr>
              <p:cNvSpPr txBox="1"/>
              <p:nvPr/>
            </p:nvSpPr>
            <p:spPr>
              <a:xfrm>
                <a:off x="76200" y="-9525"/>
                <a:ext cx="660400" cy="746125"/>
              </a:xfrm>
              <a:prstGeom prst="rect">
                <a:avLst/>
              </a:prstGeom>
            </p:spPr>
            <p:txBody>
              <a:bodyPr lIns="50800" tIns="50800" rIns="50800" bIns="50800" rtlCol="0" anchor="ctr"/>
              <a:lstStyle/>
              <a:p>
                <a:pPr algn="ctr">
                  <a:lnSpc>
                    <a:spcPts val="2868"/>
                  </a:lnSpc>
                </a:pPr>
                <a:endParaRPr/>
              </a:p>
            </p:txBody>
          </p:sp>
        </p:grpSp>
        <p:grpSp>
          <p:nvGrpSpPr>
            <p:cNvPr id="29" name="Group 10">
              <a:extLst>
                <a:ext uri="{FF2B5EF4-FFF2-40B4-BE49-F238E27FC236}">
                  <a16:creationId xmlns:a16="http://schemas.microsoft.com/office/drawing/2014/main" id="{380B9801-B0C1-188F-AAEF-AB194C0D8098}"/>
                </a:ext>
              </a:extLst>
            </p:cNvPr>
            <p:cNvGrpSpPr/>
            <p:nvPr/>
          </p:nvGrpSpPr>
          <p:grpSpPr>
            <a:xfrm>
              <a:off x="974841" y="974841"/>
              <a:ext cx="1304441" cy="1304441"/>
              <a:chOff x="0" y="0"/>
              <a:chExt cx="812800" cy="812800"/>
            </a:xfrm>
          </p:grpSpPr>
          <p:sp>
            <p:nvSpPr>
              <p:cNvPr id="30" name="Freeform 11">
                <a:extLst>
                  <a:ext uri="{FF2B5EF4-FFF2-40B4-BE49-F238E27FC236}">
                    <a16:creationId xmlns:a16="http://schemas.microsoft.com/office/drawing/2014/main" id="{68A90591-00BE-A886-651E-3E2EB88574B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8ED"/>
              </a:solidFill>
            </p:spPr>
            <p:txBody>
              <a:bodyPr/>
              <a:lstStyle/>
              <a:p>
                <a:endParaRPr lang="es-CL"/>
              </a:p>
            </p:txBody>
          </p:sp>
          <p:sp>
            <p:nvSpPr>
              <p:cNvPr id="31" name="TextBox 12">
                <a:extLst>
                  <a:ext uri="{FF2B5EF4-FFF2-40B4-BE49-F238E27FC236}">
                    <a16:creationId xmlns:a16="http://schemas.microsoft.com/office/drawing/2014/main" id="{CFF460F6-323B-0891-7017-0868E412AFDA}"/>
                  </a:ext>
                </a:extLst>
              </p:cNvPr>
              <p:cNvSpPr txBox="1"/>
              <p:nvPr/>
            </p:nvSpPr>
            <p:spPr>
              <a:xfrm>
                <a:off x="76200" y="-9525"/>
                <a:ext cx="660400" cy="746125"/>
              </a:xfrm>
              <a:prstGeom prst="rect">
                <a:avLst/>
              </a:prstGeom>
            </p:spPr>
            <p:txBody>
              <a:bodyPr lIns="50800" tIns="50800" rIns="50800" bIns="50800" rtlCol="0" anchor="ctr"/>
              <a:lstStyle/>
              <a:p>
                <a:pPr algn="ctr">
                  <a:lnSpc>
                    <a:spcPts val="2868"/>
                  </a:lnSpc>
                </a:pPr>
                <a:endParaRPr/>
              </a:p>
            </p:txBody>
          </p:sp>
        </p:grpSp>
      </p:grpSp>
      <p:grpSp>
        <p:nvGrpSpPr>
          <p:cNvPr id="36" name="Group 14">
            <a:extLst>
              <a:ext uri="{FF2B5EF4-FFF2-40B4-BE49-F238E27FC236}">
                <a16:creationId xmlns:a16="http://schemas.microsoft.com/office/drawing/2014/main" id="{FDD03FF8-0644-9DA0-608E-2BCEF1A3112E}"/>
              </a:ext>
            </a:extLst>
          </p:cNvPr>
          <p:cNvGrpSpPr/>
          <p:nvPr/>
        </p:nvGrpSpPr>
        <p:grpSpPr>
          <a:xfrm>
            <a:off x="7543800" y="2483235"/>
            <a:ext cx="2188221" cy="2188221"/>
            <a:chOff x="0" y="0"/>
            <a:chExt cx="2917627" cy="2917627"/>
          </a:xfrm>
        </p:grpSpPr>
        <p:sp>
          <p:nvSpPr>
            <p:cNvPr id="37" name="Freeform 15">
              <a:extLst>
                <a:ext uri="{FF2B5EF4-FFF2-40B4-BE49-F238E27FC236}">
                  <a16:creationId xmlns:a16="http://schemas.microsoft.com/office/drawing/2014/main" id="{FAA94D30-9FFE-2687-1686-1B09CE6BF6E6}"/>
                </a:ext>
              </a:extLst>
            </p:cNvPr>
            <p:cNvSpPr/>
            <p:nvPr/>
          </p:nvSpPr>
          <p:spPr>
            <a:xfrm>
              <a:off x="0" y="0"/>
              <a:ext cx="2917627" cy="2917627"/>
            </a:xfrm>
            <a:custGeom>
              <a:avLst/>
              <a:gdLst/>
              <a:ahLst/>
              <a:cxnLst/>
              <a:rect l="l" t="t" r="r" b="b"/>
              <a:pathLst>
                <a:path w="2917627" h="2917627">
                  <a:moveTo>
                    <a:pt x="0" y="0"/>
                  </a:moveTo>
                  <a:lnTo>
                    <a:pt x="2917627" y="0"/>
                  </a:lnTo>
                  <a:lnTo>
                    <a:pt x="2917627" y="2917627"/>
                  </a:lnTo>
                  <a:lnTo>
                    <a:pt x="0" y="2917627"/>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s-CL"/>
            </a:p>
          </p:txBody>
        </p:sp>
        <p:grpSp>
          <p:nvGrpSpPr>
            <p:cNvPr id="38" name="Group 16">
              <a:extLst>
                <a:ext uri="{FF2B5EF4-FFF2-40B4-BE49-F238E27FC236}">
                  <a16:creationId xmlns:a16="http://schemas.microsoft.com/office/drawing/2014/main" id="{A6BDF243-2964-D916-1B61-A60190835CF0}"/>
                </a:ext>
              </a:extLst>
            </p:cNvPr>
            <p:cNvGrpSpPr/>
            <p:nvPr/>
          </p:nvGrpSpPr>
          <p:grpSpPr>
            <a:xfrm>
              <a:off x="198789" y="198789"/>
              <a:ext cx="2520050" cy="2520050"/>
              <a:chOff x="0" y="0"/>
              <a:chExt cx="812800" cy="812800"/>
            </a:xfrm>
          </p:grpSpPr>
          <p:sp>
            <p:nvSpPr>
              <p:cNvPr id="39" name="Freeform 17">
                <a:extLst>
                  <a:ext uri="{FF2B5EF4-FFF2-40B4-BE49-F238E27FC236}">
                    <a16:creationId xmlns:a16="http://schemas.microsoft.com/office/drawing/2014/main" id="{E2101233-CB15-BDA8-6ECA-948D230AE8C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8ED"/>
              </a:solidFill>
            </p:spPr>
            <p:txBody>
              <a:bodyPr/>
              <a:lstStyle/>
              <a:p>
                <a:endParaRPr lang="es-CL"/>
              </a:p>
            </p:txBody>
          </p:sp>
          <p:sp>
            <p:nvSpPr>
              <p:cNvPr id="40" name="TextBox 18">
                <a:extLst>
                  <a:ext uri="{FF2B5EF4-FFF2-40B4-BE49-F238E27FC236}">
                    <a16:creationId xmlns:a16="http://schemas.microsoft.com/office/drawing/2014/main" id="{6B8B596D-1CE6-C3AB-8C83-B7946EB7BC4F}"/>
                  </a:ext>
                </a:extLst>
              </p:cNvPr>
              <p:cNvSpPr txBox="1"/>
              <p:nvPr/>
            </p:nvSpPr>
            <p:spPr>
              <a:xfrm>
                <a:off x="76200" y="-9525"/>
                <a:ext cx="660400" cy="746125"/>
              </a:xfrm>
              <a:prstGeom prst="rect">
                <a:avLst/>
              </a:prstGeom>
            </p:spPr>
            <p:txBody>
              <a:bodyPr lIns="50800" tIns="50800" rIns="50800" bIns="50800" rtlCol="0" anchor="ctr"/>
              <a:lstStyle/>
              <a:p>
                <a:pPr algn="ctr">
                  <a:lnSpc>
                    <a:spcPts val="2868"/>
                  </a:lnSpc>
                </a:pPr>
                <a:endParaRPr/>
              </a:p>
            </p:txBody>
          </p:sp>
        </p:grpSp>
      </p:grpSp>
      <p:grpSp>
        <p:nvGrpSpPr>
          <p:cNvPr id="41" name="Group 20">
            <a:extLst>
              <a:ext uri="{FF2B5EF4-FFF2-40B4-BE49-F238E27FC236}">
                <a16:creationId xmlns:a16="http://schemas.microsoft.com/office/drawing/2014/main" id="{2EB515DB-C1A5-415B-B0E5-44AFA415B646}"/>
              </a:ext>
            </a:extLst>
          </p:cNvPr>
          <p:cNvGrpSpPr/>
          <p:nvPr/>
        </p:nvGrpSpPr>
        <p:grpSpPr>
          <a:xfrm>
            <a:off x="13463669" y="2400300"/>
            <a:ext cx="2324259" cy="2324259"/>
            <a:chOff x="0" y="0"/>
            <a:chExt cx="3099012" cy="3099012"/>
          </a:xfrm>
        </p:grpSpPr>
        <p:grpSp>
          <p:nvGrpSpPr>
            <p:cNvPr id="42" name="Group 21">
              <a:extLst>
                <a:ext uri="{FF2B5EF4-FFF2-40B4-BE49-F238E27FC236}">
                  <a16:creationId xmlns:a16="http://schemas.microsoft.com/office/drawing/2014/main" id="{DF0C9D47-9503-0FEC-D512-B890CF409010}"/>
                </a:ext>
              </a:extLst>
            </p:cNvPr>
            <p:cNvGrpSpPr/>
            <p:nvPr/>
          </p:nvGrpSpPr>
          <p:grpSpPr>
            <a:xfrm>
              <a:off x="0" y="0"/>
              <a:ext cx="3099012" cy="3099012"/>
              <a:chOff x="0" y="0"/>
              <a:chExt cx="812800" cy="812800"/>
            </a:xfrm>
          </p:grpSpPr>
          <p:sp>
            <p:nvSpPr>
              <p:cNvPr id="49" name="Freeform 22">
                <a:extLst>
                  <a:ext uri="{FF2B5EF4-FFF2-40B4-BE49-F238E27FC236}">
                    <a16:creationId xmlns:a16="http://schemas.microsoft.com/office/drawing/2014/main" id="{EF628105-C263-BA21-F712-3D7DE30C79E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B6AD"/>
              </a:solidFill>
              <a:ln cap="sq">
                <a:noFill/>
                <a:prstDash val="solid"/>
                <a:miter/>
              </a:ln>
            </p:spPr>
            <p:txBody>
              <a:bodyPr/>
              <a:lstStyle/>
              <a:p>
                <a:endParaRPr lang="es-CL"/>
              </a:p>
            </p:txBody>
          </p:sp>
          <p:sp>
            <p:nvSpPr>
              <p:cNvPr id="50" name="TextBox 23">
                <a:extLst>
                  <a:ext uri="{FF2B5EF4-FFF2-40B4-BE49-F238E27FC236}">
                    <a16:creationId xmlns:a16="http://schemas.microsoft.com/office/drawing/2014/main" id="{E35C3928-2ABB-61E1-1322-EB74FBEFC480}"/>
                  </a:ext>
                </a:extLst>
              </p:cNvPr>
              <p:cNvSpPr txBox="1"/>
              <p:nvPr/>
            </p:nvSpPr>
            <p:spPr>
              <a:xfrm>
                <a:off x="76200" y="-9525"/>
                <a:ext cx="660400" cy="746125"/>
              </a:xfrm>
              <a:prstGeom prst="rect">
                <a:avLst/>
              </a:prstGeom>
            </p:spPr>
            <p:txBody>
              <a:bodyPr lIns="53276" tIns="53276" rIns="53276" bIns="53276" rtlCol="0" anchor="ctr"/>
              <a:lstStyle/>
              <a:p>
                <a:pPr marL="0" lvl="0" indent="0" algn="ctr">
                  <a:lnSpc>
                    <a:spcPts val="2868"/>
                  </a:lnSpc>
                  <a:spcBef>
                    <a:spcPct val="0"/>
                  </a:spcBef>
                </a:pPr>
                <a:endParaRPr/>
              </a:p>
            </p:txBody>
          </p:sp>
        </p:grpSp>
        <p:grpSp>
          <p:nvGrpSpPr>
            <p:cNvPr id="43" name="Group 24">
              <a:extLst>
                <a:ext uri="{FF2B5EF4-FFF2-40B4-BE49-F238E27FC236}">
                  <a16:creationId xmlns:a16="http://schemas.microsoft.com/office/drawing/2014/main" id="{AC372BB2-2503-B906-A21F-E3F56925090D}"/>
                </a:ext>
              </a:extLst>
            </p:cNvPr>
            <p:cNvGrpSpPr/>
            <p:nvPr/>
          </p:nvGrpSpPr>
          <p:grpSpPr>
            <a:xfrm>
              <a:off x="215147" y="215147"/>
              <a:ext cx="2668718" cy="2668718"/>
              <a:chOff x="0" y="0"/>
              <a:chExt cx="812800" cy="812800"/>
            </a:xfrm>
          </p:grpSpPr>
          <p:sp>
            <p:nvSpPr>
              <p:cNvPr id="47" name="Freeform 25">
                <a:extLst>
                  <a:ext uri="{FF2B5EF4-FFF2-40B4-BE49-F238E27FC236}">
                    <a16:creationId xmlns:a16="http://schemas.microsoft.com/office/drawing/2014/main" id="{E4377923-7ED7-E199-13EC-28755CF6827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4F52"/>
              </a:solidFill>
            </p:spPr>
            <p:txBody>
              <a:bodyPr/>
              <a:lstStyle/>
              <a:p>
                <a:endParaRPr lang="es-CL"/>
              </a:p>
            </p:txBody>
          </p:sp>
          <p:sp>
            <p:nvSpPr>
              <p:cNvPr id="48" name="TextBox 26">
                <a:extLst>
                  <a:ext uri="{FF2B5EF4-FFF2-40B4-BE49-F238E27FC236}">
                    <a16:creationId xmlns:a16="http://schemas.microsoft.com/office/drawing/2014/main" id="{61B06EEE-45AE-EF6B-78DC-C50975DC228E}"/>
                  </a:ext>
                </a:extLst>
              </p:cNvPr>
              <p:cNvSpPr txBox="1"/>
              <p:nvPr/>
            </p:nvSpPr>
            <p:spPr>
              <a:xfrm>
                <a:off x="76200" y="-9525"/>
                <a:ext cx="660400" cy="746125"/>
              </a:xfrm>
              <a:prstGeom prst="rect">
                <a:avLst/>
              </a:prstGeom>
            </p:spPr>
            <p:txBody>
              <a:bodyPr lIns="53276" tIns="53276" rIns="53276" bIns="53276" rtlCol="0" anchor="ctr"/>
              <a:lstStyle/>
              <a:p>
                <a:pPr algn="ctr">
                  <a:lnSpc>
                    <a:spcPts val="2868"/>
                  </a:lnSpc>
                </a:pPr>
                <a:endParaRPr/>
              </a:p>
            </p:txBody>
          </p:sp>
        </p:grpSp>
        <p:grpSp>
          <p:nvGrpSpPr>
            <p:cNvPr id="44" name="Group 27">
              <a:extLst>
                <a:ext uri="{FF2B5EF4-FFF2-40B4-BE49-F238E27FC236}">
                  <a16:creationId xmlns:a16="http://schemas.microsoft.com/office/drawing/2014/main" id="{7822FD5F-37E9-3D46-6765-ACD1C2B0510A}"/>
                </a:ext>
              </a:extLst>
            </p:cNvPr>
            <p:cNvGrpSpPr/>
            <p:nvPr/>
          </p:nvGrpSpPr>
          <p:grpSpPr>
            <a:xfrm>
              <a:off x="464187" y="464187"/>
              <a:ext cx="2170637" cy="2170637"/>
              <a:chOff x="0" y="0"/>
              <a:chExt cx="812800" cy="812800"/>
            </a:xfrm>
          </p:grpSpPr>
          <p:sp>
            <p:nvSpPr>
              <p:cNvPr id="45" name="Freeform 28">
                <a:extLst>
                  <a:ext uri="{FF2B5EF4-FFF2-40B4-BE49-F238E27FC236}">
                    <a16:creationId xmlns:a16="http://schemas.microsoft.com/office/drawing/2014/main" id="{C1625116-6462-8796-C8DA-1715B28CD74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8ED"/>
              </a:solidFill>
            </p:spPr>
            <p:txBody>
              <a:bodyPr/>
              <a:lstStyle/>
              <a:p>
                <a:endParaRPr lang="es-CL"/>
              </a:p>
            </p:txBody>
          </p:sp>
          <p:sp>
            <p:nvSpPr>
              <p:cNvPr id="46" name="TextBox 29">
                <a:extLst>
                  <a:ext uri="{FF2B5EF4-FFF2-40B4-BE49-F238E27FC236}">
                    <a16:creationId xmlns:a16="http://schemas.microsoft.com/office/drawing/2014/main" id="{3FC3D4BE-BB79-C417-0A57-2CFCE00483B6}"/>
                  </a:ext>
                </a:extLst>
              </p:cNvPr>
              <p:cNvSpPr txBox="1"/>
              <p:nvPr/>
            </p:nvSpPr>
            <p:spPr>
              <a:xfrm>
                <a:off x="76200" y="-9525"/>
                <a:ext cx="660400" cy="746125"/>
              </a:xfrm>
              <a:prstGeom prst="rect">
                <a:avLst/>
              </a:prstGeom>
            </p:spPr>
            <p:txBody>
              <a:bodyPr lIns="53276" tIns="53276" rIns="53276" bIns="53276" rtlCol="0" anchor="ctr"/>
              <a:lstStyle/>
              <a:p>
                <a:pPr algn="ctr">
                  <a:lnSpc>
                    <a:spcPts val="2868"/>
                  </a:lnSpc>
                </a:pPr>
                <a:endParaRPr/>
              </a:p>
            </p:txBody>
          </p:sp>
        </p:grpSp>
      </p:grpSp>
      <p:sp>
        <p:nvSpPr>
          <p:cNvPr id="51" name="TextBox 26">
            <a:extLst>
              <a:ext uri="{FF2B5EF4-FFF2-40B4-BE49-F238E27FC236}">
                <a16:creationId xmlns:a16="http://schemas.microsoft.com/office/drawing/2014/main" id="{62F486C2-7DA5-BC4C-46D9-4E024839AA4F}"/>
              </a:ext>
            </a:extLst>
          </p:cNvPr>
          <p:cNvSpPr txBox="1"/>
          <p:nvPr/>
        </p:nvSpPr>
        <p:spPr>
          <a:xfrm>
            <a:off x="7610598" y="4885149"/>
            <a:ext cx="2054623" cy="663387"/>
          </a:xfrm>
          <a:prstGeom prst="rect">
            <a:avLst/>
          </a:prstGeom>
        </p:spPr>
        <p:txBody>
          <a:bodyPr wrap="square" lIns="0" tIns="0" rIns="0" bIns="0" rtlCol="0" anchor="t">
            <a:spAutoFit/>
          </a:bodyPr>
          <a:lstStyle/>
          <a:p>
            <a:pPr algn="just">
              <a:lnSpc>
                <a:spcPts val="5459"/>
              </a:lnSpc>
            </a:pPr>
            <a:r>
              <a:rPr lang="es-CL" sz="3900" dirty="0">
                <a:solidFill>
                  <a:srgbClr val="F6F6E9"/>
                </a:solidFill>
                <a:latin typeface="Agrandir"/>
                <a:ea typeface="Agrandir"/>
                <a:cs typeface="Agrandir"/>
                <a:sym typeface="Agrandir"/>
              </a:rPr>
              <a:t>CAPILAR</a:t>
            </a:r>
          </a:p>
        </p:txBody>
      </p:sp>
      <p:sp>
        <p:nvSpPr>
          <p:cNvPr id="52" name="TextBox 26">
            <a:extLst>
              <a:ext uri="{FF2B5EF4-FFF2-40B4-BE49-F238E27FC236}">
                <a16:creationId xmlns:a16="http://schemas.microsoft.com/office/drawing/2014/main" id="{95C26541-7EA3-11D6-21A4-C61892C3DA7F}"/>
              </a:ext>
            </a:extLst>
          </p:cNvPr>
          <p:cNvSpPr txBox="1"/>
          <p:nvPr/>
        </p:nvSpPr>
        <p:spPr>
          <a:xfrm>
            <a:off x="13942686" y="4821081"/>
            <a:ext cx="1366224" cy="663387"/>
          </a:xfrm>
          <a:prstGeom prst="rect">
            <a:avLst/>
          </a:prstGeom>
        </p:spPr>
        <p:txBody>
          <a:bodyPr wrap="square" lIns="0" tIns="0" rIns="0" bIns="0" rtlCol="0" anchor="t">
            <a:spAutoFit/>
          </a:bodyPr>
          <a:lstStyle/>
          <a:p>
            <a:pPr algn="just">
              <a:lnSpc>
                <a:spcPts val="5459"/>
              </a:lnSpc>
            </a:pPr>
            <a:r>
              <a:rPr lang="es-CL" sz="3900" dirty="0">
                <a:solidFill>
                  <a:srgbClr val="F6F6E9"/>
                </a:solidFill>
                <a:latin typeface="Agrandir"/>
                <a:ea typeface="Agrandir"/>
                <a:cs typeface="Agrandir"/>
                <a:sym typeface="Agrandir"/>
              </a:rPr>
              <a:t>VENA</a:t>
            </a:r>
          </a:p>
        </p:txBody>
      </p:sp>
      <p:sp>
        <p:nvSpPr>
          <p:cNvPr id="53" name="TextBox 26">
            <a:extLst>
              <a:ext uri="{FF2B5EF4-FFF2-40B4-BE49-F238E27FC236}">
                <a16:creationId xmlns:a16="http://schemas.microsoft.com/office/drawing/2014/main" id="{61F14633-967E-FA84-03D7-CB10E888A72F}"/>
              </a:ext>
            </a:extLst>
          </p:cNvPr>
          <p:cNvSpPr txBox="1"/>
          <p:nvPr/>
        </p:nvSpPr>
        <p:spPr>
          <a:xfrm>
            <a:off x="803905" y="6162851"/>
            <a:ext cx="16680188" cy="3484672"/>
          </a:xfrm>
          <a:prstGeom prst="rect">
            <a:avLst/>
          </a:prstGeom>
        </p:spPr>
        <p:txBody>
          <a:bodyPr wrap="square" lIns="0" tIns="0" rIns="0" bIns="0" rtlCol="0" anchor="t">
            <a:spAutoFit/>
          </a:bodyPr>
          <a:lstStyle/>
          <a:p>
            <a:pPr algn="just">
              <a:lnSpc>
                <a:spcPts val="5459"/>
              </a:lnSpc>
            </a:pPr>
            <a:r>
              <a:rPr lang="es-CL" sz="3900" dirty="0">
                <a:solidFill>
                  <a:srgbClr val="F6F6E9"/>
                </a:solidFill>
                <a:latin typeface="Agrandir"/>
                <a:ea typeface="Agrandir"/>
                <a:cs typeface="Agrandir"/>
                <a:sym typeface="Agrandir"/>
              </a:rPr>
              <a:t>Cada vaso sanguíneo cuenta con funciones específicas, dándole una morfología especifica. La arteria es la más musculosa de las tres. El capilar es más delgado. La vena cuenta con menos musculo que la arteria y además tiene válvulas internas para que la sangre siga siempre el mismo sentido.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3"/>
          <p:cNvGrpSpPr/>
          <p:nvPr/>
        </p:nvGrpSpPr>
        <p:grpSpPr>
          <a:xfrm>
            <a:off x="519167" y="448268"/>
            <a:ext cx="9767068" cy="9553676"/>
            <a:chOff x="0" y="0"/>
            <a:chExt cx="2572397" cy="2516194"/>
          </a:xfrm>
        </p:grpSpPr>
        <p:sp>
          <p:nvSpPr>
            <p:cNvPr id="24" name="Freeform 24"/>
            <p:cNvSpPr/>
            <p:nvPr/>
          </p:nvSpPr>
          <p:spPr>
            <a:xfrm>
              <a:off x="0" y="0"/>
              <a:ext cx="2572397" cy="2516194"/>
            </a:xfrm>
            <a:custGeom>
              <a:avLst/>
              <a:gdLst/>
              <a:ahLst/>
              <a:cxnLst/>
              <a:rect l="l" t="t" r="r" b="b"/>
              <a:pathLst>
                <a:path w="2572397" h="2516194">
                  <a:moveTo>
                    <a:pt x="40425" y="0"/>
                  </a:moveTo>
                  <a:lnTo>
                    <a:pt x="2531971" y="0"/>
                  </a:lnTo>
                  <a:cubicBezTo>
                    <a:pt x="2554298" y="0"/>
                    <a:pt x="2572397" y="18099"/>
                    <a:pt x="2572397" y="40425"/>
                  </a:cubicBezTo>
                  <a:lnTo>
                    <a:pt x="2572397" y="2475769"/>
                  </a:lnTo>
                  <a:cubicBezTo>
                    <a:pt x="2572397" y="2486490"/>
                    <a:pt x="2568138" y="2496773"/>
                    <a:pt x="2560556" y="2504354"/>
                  </a:cubicBezTo>
                  <a:cubicBezTo>
                    <a:pt x="2552975" y="2511935"/>
                    <a:pt x="2542693" y="2516194"/>
                    <a:pt x="2531971" y="2516194"/>
                  </a:cubicBezTo>
                  <a:lnTo>
                    <a:pt x="40425" y="2516194"/>
                  </a:lnTo>
                  <a:cubicBezTo>
                    <a:pt x="18099" y="2516194"/>
                    <a:pt x="0" y="2498095"/>
                    <a:pt x="0" y="2475769"/>
                  </a:cubicBezTo>
                  <a:lnTo>
                    <a:pt x="0" y="40425"/>
                  </a:lnTo>
                  <a:cubicBezTo>
                    <a:pt x="0" y="18099"/>
                    <a:pt x="18099" y="0"/>
                    <a:pt x="40425" y="0"/>
                  </a:cubicBezTo>
                  <a:close/>
                </a:path>
              </a:pathLst>
            </a:custGeom>
            <a:solidFill>
              <a:srgbClr val="39382C"/>
            </a:solidFill>
            <a:ln w="19050" cap="rnd">
              <a:solidFill>
                <a:srgbClr val="000000"/>
              </a:solidFill>
              <a:prstDash val="solid"/>
              <a:round/>
            </a:ln>
          </p:spPr>
          <p:txBody>
            <a:bodyPr/>
            <a:lstStyle/>
            <a:p>
              <a:endParaRPr lang="es-CL"/>
            </a:p>
          </p:txBody>
        </p:sp>
        <p:sp>
          <p:nvSpPr>
            <p:cNvPr id="25" name="TextBox 25"/>
            <p:cNvSpPr txBox="1"/>
            <p:nvPr/>
          </p:nvSpPr>
          <p:spPr>
            <a:xfrm>
              <a:off x="0" y="-38100"/>
              <a:ext cx="2572397" cy="2554294"/>
            </a:xfrm>
            <a:prstGeom prst="rect">
              <a:avLst/>
            </a:prstGeom>
          </p:spPr>
          <p:txBody>
            <a:bodyPr lIns="50800" tIns="50800" rIns="50800" bIns="50800" rtlCol="0" anchor="ctr"/>
            <a:lstStyle/>
            <a:p>
              <a:pPr algn="ctr">
                <a:lnSpc>
                  <a:spcPts val="2659"/>
                </a:lnSpc>
                <a:spcBef>
                  <a:spcPct val="0"/>
                </a:spcBef>
              </a:pPr>
              <a:endParaRPr/>
            </a:p>
          </p:txBody>
        </p:sp>
      </p:grpSp>
      <p:sp>
        <p:nvSpPr>
          <p:cNvPr id="26" name="TextBox 26"/>
          <p:cNvSpPr txBox="1"/>
          <p:nvPr/>
        </p:nvSpPr>
        <p:spPr>
          <a:xfrm>
            <a:off x="809282" y="2882959"/>
            <a:ext cx="9179288" cy="4895314"/>
          </a:xfrm>
          <a:prstGeom prst="rect">
            <a:avLst/>
          </a:prstGeom>
        </p:spPr>
        <p:txBody>
          <a:bodyPr lIns="0" tIns="0" rIns="0" bIns="0" rtlCol="0" anchor="t">
            <a:spAutoFit/>
          </a:bodyPr>
          <a:lstStyle/>
          <a:p>
            <a:pPr marL="742950" indent="-742950" algn="just">
              <a:lnSpc>
                <a:spcPts val="5459"/>
              </a:lnSpc>
              <a:buAutoNum type="arabicPeriod"/>
            </a:pPr>
            <a:r>
              <a:rPr lang="es-CL" sz="3900" dirty="0">
                <a:solidFill>
                  <a:srgbClr val="F6F6E9"/>
                </a:solidFill>
                <a:latin typeface="Agrandir"/>
                <a:ea typeface="Agrandir"/>
                <a:cs typeface="Agrandir"/>
                <a:sym typeface="Agrandir"/>
              </a:rPr>
              <a:t>La aurícula derecha recibe la sangre que lleva dióxido de carbono.</a:t>
            </a:r>
          </a:p>
          <a:p>
            <a:pPr marL="742950" indent="-742950" algn="just">
              <a:lnSpc>
                <a:spcPts val="5459"/>
              </a:lnSpc>
              <a:buAutoNum type="arabicPeriod"/>
            </a:pPr>
            <a:endParaRPr lang="es-CL" sz="3900" dirty="0">
              <a:solidFill>
                <a:srgbClr val="F6F6E9"/>
              </a:solidFill>
              <a:latin typeface="Agrandir"/>
              <a:ea typeface="Agrandir"/>
              <a:cs typeface="Agrandir"/>
              <a:sym typeface="Agrandir"/>
            </a:endParaRPr>
          </a:p>
          <a:p>
            <a:pPr marL="742950" indent="-742950" algn="just">
              <a:lnSpc>
                <a:spcPts val="5459"/>
              </a:lnSpc>
              <a:buAutoNum type="arabicPeriod"/>
            </a:pPr>
            <a:r>
              <a:rPr lang="es-CL" sz="3900" dirty="0">
                <a:solidFill>
                  <a:srgbClr val="F6F6E9"/>
                </a:solidFill>
                <a:latin typeface="Agrandir"/>
                <a:ea typeface="Agrandir"/>
                <a:cs typeface="Agrandir"/>
                <a:sym typeface="Agrandir"/>
              </a:rPr>
              <a:t>Después, pasa al ventrículo derecho y se bombea la sangre hacia los pulmones.</a:t>
            </a:r>
          </a:p>
        </p:txBody>
      </p:sp>
      <p:sp>
        <p:nvSpPr>
          <p:cNvPr id="27" name="TextBox 27"/>
          <p:cNvSpPr txBox="1"/>
          <p:nvPr/>
        </p:nvSpPr>
        <p:spPr>
          <a:xfrm>
            <a:off x="636982" y="515110"/>
            <a:ext cx="9655458" cy="1192634"/>
          </a:xfrm>
          <a:prstGeom prst="rect">
            <a:avLst/>
          </a:prstGeom>
        </p:spPr>
        <p:txBody>
          <a:bodyPr wrap="square" lIns="0" tIns="0" rIns="0" bIns="0" rtlCol="0" anchor="t">
            <a:spAutoFit/>
          </a:bodyPr>
          <a:lstStyle/>
          <a:p>
            <a:pPr algn="ctr">
              <a:lnSpc>
                <a:spcPts val="9279"/>
              </a:lnSpc>
            </a:pPr>
            <a:r>
              <a:rPr lang="es-ES" sz="8000" b="1" dirty="0">
                <a:solidFill>
                  <a:srgbClr val="F6F6E9"/>
                </a:solidFill>
                <a:latin typeface="Agrandir Ultra-Bold"/>
                <a:ea typeface="Agrandir Ultra-Bold"/>
                <a:cs typeface="Agrandir Ultra-Bold"/>
                <a:sym typeface="Agrandir Ultra-Bold"/>
              </a:rPr>
              <a:t>EN EL CORAZÓN</a:t>
            </a:r>
            <a:endParaRPr lang="es-CL" sz="8000" b="1" dirty="0">
              <a:solidFill>
                <a:srgbClr val="F6F6E9"/>
              </a:solidFill>
              <a:latin typeface="Agrandir Ultra-Bold"/>
              <a:ea typeface="Agrandir Ultra-Bold"/>
              <a:cs typeface="Agrandir Ultra-Bold"/>
              <a:sym typeface="Agrandir Ultra-Bold"/>
            </a:endParaRPr>
          </a:p>
        </p:txBody>
      </p:sp>
      <p:sp>
        <p:nvSpPr>
          <p:cNvPr id="2" name="Freeform 7">
            <a:extLst>
              <a:ext uri="{FF2B5EF4-FFF2-40B4-BE49-F238E27FC236}">
                <a16:creationId xmlns:a16="http://schemas.microsoft.com/office/drawing/2014/main" id="{FBC323DC-B1D4-E1AB-611B-28B48AE8B704}"/>
              </a:ext>
            </a:extLst>
          </p:cNvPr>
          <p:cNvSpPr/>
          <p:nvPr/>
        </p:nvSpPr>
        <p:spPr>
          <a:xfrm>
            <a:off x="11430000" y="1918160"/>
            <a:ext cx="6324600" cy="7233594"/>
          </a:xfrm>
          <a:custGeom>
            <a:avLst/>
            <a:gdLst/>
            <a:ahLst/>
            <a:cxnLst/>
            <a:rect l="l" t="t" r="r" b="b"/>
            <a:pathLst>
              <a:path w="4611198" h="5513389">
                <a:moveTo>
                  <a:pt x="0" y="0"/>
                </a:moveTo>
                <a:lnTo>
                  <a:pt x="4611198" y="0"/>
                </a:lnTo>
                <a:lnTo>
                  <a:pt x="4611198" y="5513389"/>
                </a:lnTo>
                <a:lnTo>
                  <a:pt x="0" y="55133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a:p>
        </p:txBody>
      </p:sp>
      <p:sp>
        <p:nvSpPr>
          <p:cNvPr id="3" name="Freeform 14">
            <a:extLst>
              <a:ext uri="{FF2B5EF4-FFF2-40B4-BE49-F238E27FC236}">
                <a16:creationId xmlns:a16="http://schemas.microsoft.com/office/drawing/2014/main" id="{383CA93A-6ED5-CFA4-637F-FAC2553D0373}"/>
              </a:ext>
            </a:extLst>
          </p:cNvPr>
          <p:cNvSpPr/>
          <p:nvPr/>
        </p:nvSpPr>
        <p:spPr>
          <a:xfrm>
            <a:off x="11963400" y="461045"/>
            <a:ext cx="1348402" cy="1348402"/>
          </a:xfrm>
          <a:custGeom>
            <a:avLst/>
            <a:gdLst/>
            <a:ahLst/>
            <a:cxnLst/>
            <a:rect l="l" t="t" r="r" b="b"/>
            <a:pathLst>
              <a:path w="1348402" h="1348402">
                <a:moveTo>
                  <a:pt x="0" y="0"/>
                </a:moveTo>
                <a:lnTo>
                  <a:pt x="1348402" y="0"/>
                </a:lnTo>
                <a:lnTo>
                  <a:pt x="1348402" y="1348402"/>
                </a:lnTo>
                <a:lnTo>
                  <a:pt x="0" y="13484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CL"/>
          </a:p>
        </p:txBody>
      </p:sp>
      <p:grpSp>
        <p:nvGrpSpPr>
          <p:cNvPr id="28" name="Group 6">
            <a:extLst>
              <a:ext uri="{FF2B5EF4-FFF2-40B4-BE49-F238E27FC236}">
                <a16:creationId xmlns:a16="http://schemas.microsoft.com/office/drawing/2014/main" id="{2E74438E-4E11-2A1F-521E-E6C702164D1B}"/>
              </a:ext>
            </a:extLst>
          </p:cNvPr>
          <p:cNvGrpSpPr/>
          <p:nvPr/>
        </p:nvGrpSpPr>
        <p:grpSpPr>
          <a:xfrm>
            <a:off x="10691138" y="1638300"/>
            <a:ext cx="1251748" cy="1942253"/>
            <a:chOff x="0" y="-90488"/>
            <a:chExt cx="329679" cy="511540"/>
          </a:xfrm>
        </p:grpSpPr>
        <p:sp>
          <p:nvSpPr>
            <p:cNvPr id="29" name="Freeform 7">
              <a:extLst>
                <a:ext uri="{FF2B5EF4-FFF2-40B4-BE49-F238E27FC236}">
                  <a16:creationId xmlns:a16="http://schemas.microsoft.com/office/drawing/2014/main" id="{76B4CEE6-A15C-5A0B-B802-3D04339731E6}"/>
                </a:ext>
              </a:extLst>
            </p:cNvPr>
            <p:cNvSpPr/>
            <p:nvPr/>
          </p:nvSpPr>
          <p:spPr>
            <a:xfrm>
              <a:off x="0" y="0"/>
              <a:ext cx="323966" cy="330565"/>
            </a:xfrm>
            <a:custGeom>
              <a:avLst/>
              <a:gdLst/>
              <a:ahLst/>
              <a:cxnLst/>
              <a:rect l="l" t="t" r="r" b="b"/>
              <a:pathLst>
                <a:path w="323966" h="330565">
                  <a:moveTo>
                    <a:pt x="161983" y="0"/>
                  </a:moveTo>
                  <a:lnTo>
                    <a:pt x="161983" y="0"/>
                  </a:lnTo>
                  <a:cubicBezTo>
                    <a:pt x="204943" y="0"/>
                    <a:pt x="246144" y="17066"/>
                    <a:pt x="276522" y="47444"/>
                  </a:cubicBezTo>
                  <a:cubicBezTo>
                    <a:pt x="306900" y="77821"/>
                    <a:pt x="323966" y="119022"/>
                    <a:pt x="323966" y="161983"/>
                  </a:cubicBezTo>
                  <a:lnTo>
                    <a:pt x="323966" y="168582"/>
                  </a:lnTo>
                  <a:cubicBezTo>
                    <a:pt x="323966" y="211543"/>
                    <a:pt x="306900" y="252744"/>
                    <a:pt x="276522" y="283121"/>
                  </a:cubicBezTo>
                  <a:cubicBezTo>
                    <a:pt x="246144" y="313499"/>
                    <a:pt x="204943" y="330565"/>
                    <a:pt x="161983" y="330565"/>
                  </a:cubicBezTo>
                  <a:lnTo>
                    <a:pt x="161983" y="330565"/>
                  </a:lnTo>
                  <a:cubicBezTo>
                    <a:pt x="119022" y="330565"/>
                    <a:pt x="77821" y="313499"/>
                    <a:pt x="47444" y="283121"/>
                  </a:cubicBezTo>
                  <a:cubicBezTo>
                    <a:pt x="17066" y="252744"/>
                    <a:pt x="0" y="211543"/>
                    <a:pt x="0" y="168582"/>
                  </a:cubicBezTo>
                  <a:lnTo>
                    <a:pt x="0" y="161983"/>
                  </a:lnTo>
                  <a:cubicBezTo>
                    <a:pt x="0" y="119022"/>
                    <a:pt x="17066" y="77821"/>
                    <a:pt x="47444" y="47444"/>
                  </a:cubicBezTo>
                  <a:cubicBezTo>
                    <a:pt x="77821" y="17066"/>
                    <a:pt x="119022" y="0"/>
                    <a:pt x="161983" y="0"/>
                  </a:cubicBezTo>
                  <a:close/>
                </a:path>
              </a:pathLst>
            </a:custGeom>
            <a:solidFill>
              <a:srgbClr val="D4344D"/>
            </a:solidFill>
          </p:spPr>
          <p:txBody>
            <a:bodyPr/>
            <a:lstStyle/>
            <a:p>
              <a:endParaRPr lang="es-CL"/>
            </a:p>
          </p:txBody>
        </p:sp>
        <p:sp>
          <p:nvSpPr>
            <p:cNvPr id="30" name="TextBox 8">
              <a:extLst>
                <a:ext uri="{FF2B5EF4-FFF2-40B4-BE49-F238E27FC236}">
                  <a16:creationId xmlns:a16="http://schemas.microsoft.com/office/drawing/2014/main" id="{A4E1487A-4BE6-5BB6-54E7-CDFAC0CFFCF1}"/>
                </a:ext>
              </a:extLst>
            </p:cNvPr>
            <p:cNvSpPr txBox="1"/>
            <p:nvPr/>
          </p:nvSpPr>
          <p:spPr>
            <a:xfrm>
              <a:off x="5713" y="-90488"/>
              <a:ext cx="323966" cy="511540"/>
            </a:xfrm>
            <a:prstGeom prst="rect">
              <a:avLst/>
            </a:prstGeom>
          </p:spPr>
          <p:txBody>
            <a:bodyPr lIns="50800" tIns="50800" rIns="50800" bIns="50800" rtlCol="0" anchor="ctr"/>
            <a:lstStyle/>
            <a:p>
              <a:pPr algn="ctr">
                <a:lnSpc>
                  <a:spcPts val="6378"/>
                </a:lnSpc>
              </a:pPr>
              <a:r>
                <a:rPr lang="en-US" sz="4906" dirty="0">
                  <a:solidFill>
                    <a:srgbClr val="000000"/>
                  </a:solidFill>
                  <a:latin typeface="Agrandir Bold"/>
                </a:rPr>
                <a:t>1</a:t>
              </a:r>
            </a:p>
          </p:txBody>
        </p:sp>
      </p:grpSp>
      <p:sp>
        <p:nvSpPr>
          <p:cNvPr id="31" name="AutoShape 3">
            <a:extLst>
              <a:ext uri="{FF2B5EF4-FFF2-40B4-BE49-F238E27FC236}">
                <a16:creationId xmlns:a16="http://schemas.microsoft.com/office/drawing/2014/main" id="{7A912B2A-25C8-B361-7DA9-8CA49CBE9CB5}"/>
              </a:ext>
            </a:extLst>
          </p:cNvPr>
          <p:cNvSpPr/>
          <p:nvPr/>
        </p:nvSpPr>
        <p:spPr>
          <a:xfrm>
            <a:off x="13139836" y="2720042"/>
            <a:ext cx="343931" cy="2814915"/>
          </a:xfrm>
          <a:prstGeom prst="line">
            <a:avLst/>
          </a:prstGeom>
          <a:ln w="171450" cap="flat">
            <a:solidFill>
              <a:srgbClr val="000000"/>
            </a:solidFill>
            <a:prstDash val="solid"/>
            <a:headEnd type="none" w="sm" len="sm"/>
            <a:tailEnd type="triangle" w="lg" len="med"/>
          </a:ln>
        </p:spPr>
        <p:txBody>
          <a:bodyPr/>
          <a:lstStyle/>
          <a:p>
            <a:endParaRPr lang="es-CL"/>
          </a:p>
        </p:txBody>
      </p:sp>
      <p:sp>
        <p:nvSpPr>
          <p:cNvPr id="32" name="AutoShape 4">
            <a:extLst>
              <a:ext uri="{FF2B5EF4-FFF2-40B4-BE49-F238E27FC236}">
                <a16:creationId xmlns:a16="http://schemas.microsoft.com/office/drawing/2014/main" id="{301BDAEF-DF6A-749B-3E0A-193F54D81DA0}"/>
              </a:ext>
            </a:extLst>
          </p:cNvPr>
          <p:cNvSpPr/>
          <p:nvPr/>
        </p:nvSpPr>
        <p:spPr>
          <a:xfrm>
            <a:off x="13483767" y="5881485"/>
            <a:ext cx="918033" cy="1243215"/>
          </a:xfrm>
          <a:prstGeom prst="line">
            <a:avLst/>
          </a:prstGeom>
          <a:ln w="171450" cap="flat">
            <a:solidFill>
              <a:srgbClr val="000000"/>
            </a:solidFill>
            <a:prstDash val="solid"/>
            <a:headEnd type="none" w="sm" len="sm"/>
            <a:tailEnd type="triangle" w="lg" len="med"/>
          </a:ln>
        </p:spPr>
        <p:txBody>
          <a:bodyPr/>
          <a:lstStyle/>
          <a:p>
            <a:endParaRPr lang="es-CL"/>
          </a:p>
        </p:txBody>
      </p:sp>
      <p:sp>
        <p:nvSpPr>
          <p:cNvPr id="33" name="AutoShape 5">
            <a:extLst>
              <a:ext uri="{FF2B5EF4-FFF2-40B4-BE49-F238E27FC236}">
                <a16:creationId xmlns:a16="http://schemas.microsoft.com/office/drawing/2014/main" id="{2A76562A-1D4D-F73E-89FD-C7822A2E22A0}"/>
              </a:ext>
            </a:extLst>
          </p:cNvPr>
          <p:cNvSpPr/>
          <p:nvPr/>
        </p:nvSpPr>
        <p:spPr>
          <a:xfrm flipV="1">
            <a:off x="14356802" y="3427567"/>
            <a:ext cx="2259622" cy="4214780"/>
          </a:xfrm>
          <a:custGeom>
            <a:avLst/>
            <a:gdLst>
              <a:gd name="connsiteX0" fmla="*/ 0 w 1810201"/>
              <a:gd name="connsiteY0" fmla="*/ 0 h 4214780"/>
              <a:gd name="connsiteX1" fmla="*/ 1810201 w 1810201"/>
              <a:gd name="connsiteY1" fmla="*/ 4214780 h 4214780"/>
              <a:gd name="connsiteX0" fmla="*/ 94950 w 1905151"/>
              <a:gd name="connsiteY0" fmla="*/ 0 h 4214780"/>
              <a:gd name="connsiteX1" fmla="*/ 139482 w 1905151"/>
              <a:gd name="connsiteY1" fmla="*/ 3831277 h 4214780"/>
              <a:gd name="connsiteX2" fmla="*/ 1905151 w 1905151"/>
              <a:gd name="connsiteY2" fmla="*/ 4214780 h 4214780"/>
              <a:gd name="connsiteX0" fmla="*/ 81674 w 1891875"/>
              <a:gd name="connsiteY0" fmla="*/ 0 h 4214780"/>
              <a:gd name="connsiteX1" fmla="*/ 126206 w 1891875"/>
              <a:gd name="connsiteY1" fmla="*/ 3831277 h 4214780"/>
              <a:gd name="connsiteX2" fmla="*/ 921853 w 1891875"/>
              <a:gd name="connsiteY2" fmla="*/ 3795651 h 4214780"/>
              <a:gd name="connsiteX3" fmla="*/ 1891875 w 1891875"/>
              <a:gd name="connsiteY3" fmla="*/ 4214780 h 4214780"/>
              <a:gd name="connsiteX0" fmla="*/ 81674 w 1891875"/>
              <a:gd name="connsiteY0" fmla="*/ 0 h 4214780"/>
              <a:gd name="connsiteX1" fmla="*/ 126206 w 1891875"/>
              <a:gd name="connsiteY1" fmla="*/ 3831277 h 4214780"/>
              <a:gd name="connsiteX2" fmla="*/ 862476 w 1891875"/>
              <a:gd name="connsiteY2" fmla="*/ 4116285 h 4214780"/>
              <a:gd name="connsiteX3" fmla="*/ 1891875 w 1891875"/>
              <a:gd name="connsiteY3" fmla="*/ 4214780 h 4214780"/>
              <a:gd name="connsiteX0" fmla="*/ 81674 w 1891875"/>
              <a:gd name="connsiteY0" fmla="*/ 0 h 4214780"/>
              <a:gd name="connsiteX1" fmla="*/ 126206 w 1891875"/>
              <a:gd name="connsiteY1" fmla="*/ 3831277 h 4214780"/>
              <a:gd name="connsiteX2" fmla="*/ 862476 w 1891875"/>
              <a:gd name="connsiteY2" fmla="*/ 4116285 h 4214780"/>
              <a:gd name="connsiteX3" fmla="*/ 1891875 w 1891875"/>
              <a:gd name="connsiteY3" fmla="*/ 4214780 h 4214780"/>
              <a:gd name="connsiteX0" fmla="*/ 81674 w 1891875"/>
              <a:gd name="connsiteY0" fmla="*/ 0 h 4214780"/>
              <a:gd name="connsiteX1" fmla="*/ 126206 w 1891875"/>
              <a:gd name="connsiteY1" fmla="*/ 3831277 h 4214780"/>
              <a:gd name="connsiteX2" fmla="*/ 862476 w 1891875"/>
              <a:gd name="connsiteY2" fmla="*/ 4116285 h 4214780"/>
              <a:gd name="connsiteX3" fmla="*/ 1891875 w 1891875"/>
              <a:gd name="connsiteY3" fmla="*/ 4214780 h 4214780"/>
              <a:gd name="connsiteX0" fmla="*/ 251679 w 2061880"/>
              <a:gd name="connsiteY0" fmla="*/ 0 h 4214780"/>
              <a:gd name="connsiteX1" fmla="*/ 106206 w 2061880"/>
              <a:gd name="connsiteY1" fmla="*/ 3771901 h 4214780"/>
              <a:gd name="connsiteX2" fmla="*/ 1032481 w 2061880"/>
              <a:gd name="connsiteY2" fmla="*/ 4116285 h 4214780"/>
              <a:gd name="connsiteX3" fmla="*/ 2061880 w 2061880"/>
              <a:gd name="connsiteY3" fmla="*/ 4214780 h 4214780"/>
              <a:gd name="connsiteX0" fmla="*/ 251679 w 2061880"/>
              <a:gd name="connsiteY0" fmla="*/ 0 h 4214780"/>
              <a:gd name="connsiteX1" fmla="*/ 106206 w 2061880"/>
              <a:gd name="connsiteY1" fmla="*/ 3771901 h 4214780"/>
              <a:gd name="connsiteX2" fmla="*/ 1032481 w 2061880"/>
              <a:gd name="connsiteY2" fmla="*/ 4116285 h 4214780"/>
              <a:gd name="connsiteX3" fmla="*/ 2061880 w 2061880"/>
              <a:gd name="connsiteY3" fmla="*/ 4214780 h 4214780"/>
              <a:gd name="connsiteX0" fmla="*/ 251679 w 2061880"/>
              <a:gd name="connsiteY0" fmla="*/ 0 h 4214780"/>
              <a:gd name="connsiteX1" fmla="*/ 106206 w 2061880"/>
              <a:gd name="connsiteY1" fmla="*/ 3771901 h 4214780"/>
              <a:gd name="connsiteX2" fmla="*/ 1032481 w 2061880"/>
              <a:gd name="connsiteY2" fmla="*/ 4116285 h 4214780"/>
              <a:gd name="connsiteX3" fmla="*/ 2061880 w 2061880"/>
              <a:gd name="connsiteY3" fmla="*/ 4214780 h 4214780"/>
              <a:gd name="connsiteX0" fmla="*/ 251679 w 2061880"/>
              <a:gd name="connsiteY0" fmla="*/ 0 h 4214780"/>
              <a:gd name="connsiteX1" fmla="*/ 106206 w 2061880"/>
              <a:gd name="connsiteY1" fmla="*/ 3771901 h 4214780"/>
              <a:gd name="connsiteX2" fmla="*/ 1032481 w 2061880"/>
              <a:gd name="connsiteY2" fmla="*/ 4116285 h 4214780"/>
              <a:gd name="connsiteX3" fmla="*/ 2061880 w 2061880"/>
              <a:gd name="connsiteY3" fmla="*/ 4214780 h 4214780"/>
              <a:gd name="connsiteX0" fmla="*/ 184280 w 1994481"/>
              <a:gd name="connsiteY0" fmla="*/ 0 h 4214780"/>
              <a:gd name="connsiteX1" fmla="*/ 38807 w 1994481"/>
              <a:gd name="connsiteY1" fmla="*/ 3771901 h 4214780"/>
              <a:gd name="connsiteX2" fmla="*/ 965082 w 1994481"/>
              <a:gd name="connsiteY2" fmla="*/ 4116285 h 4214780"/>
              <a:gd name="connsiteX3" fmla="*/ 1994481 w 1994481"/>
              <a:gd name="connsiteY3" fmla="*/ 4214780 h 4214780"/>
              <a:gd name="connsiteX0" fmla="*/ 184280 w 1994481"/>
              <a:gd name="connsiteY0" fmla="*/ 0 h 4214780"/>
              <a:gd name="connsiteX1" fmla="*/ 38807 w 1994481"/>
              <a:gd name="connsiteY1" fmla="*/ 3771901 h 4214780"/>
              <a:gd name="connsiteX2" fmla="*/ 976957 w 1994481"/>
              <a:gd name="connsiteY2" fmla="*/ 4021282 h 4214780"/>
              <a:gd name="connsiteX3" fmla="*/ 1994481 w 1994481"/>
              <a:gd name="connsiteY3" fmla="*/ 4214780 h 4214780"/>
              <a:gd name="connsiteX0" fmla="*/ 184280 w 1994481"/>
              <a:gd name="connsiteY0" fmla="*/ 0 h 4214780"/>
              <a:gd name="connsiteX1" fmla="*/ 38807 w 1994481"/>
              <a:gd name="connsiteY1" fmla="*/ 3771901 h 4214780"/>
              <a:gd name="connsiteX2" fmla="*/ 976957 w 1994481"/>
              <a:gd name="connsiteY2" fmla="*/ 4021282 h 4214780"/>
              <a:gd name="connsiteX3" fmla="*/ 1994481 w 1994481"/>
              <a:gd name="connsiteY3" fmla="*/ 4214780 h 4214780"/>
              <a:gd name="connsiteX0" fmla="*/ 184280 w 1994481"/>
              <a:gd name="connsiteY0" fmla="*/ 0 h 4214780"/>
              <a:gd name="connsiteX1" fmla="*/ 38807 w 1994481"/>
              <a:gd name="connsiteY1" fmla="*/ 3771901 h 4214780"/>
              <a:gd name="connsiteX2" fmla="*/ 976957 w 1994481"/>
              <a:gd name="connsiteY2" fmla="*/ 4021282 h 4214780"/>
              <a:gd name="connsiteX3" fmla="*/ 1994481 w 1994481"/>
              <a:gd name="connsiteY3" fmla="*/ 4214780 h 4214780"/>
              <a:gd name="connsiteX0" fmla="*/ 184280 w 1994481"/>
              <a:gd name="connsiteY0" fmla="*/ 0 h 4214780"/>
              <a:gd name="connsiteX1" fmla="*/ 38807 w 1994481"/>
              <a:gd name="connsiteY1" fmla="*/ 3771901 h 4214780"/>
              <a:gd name="connsiteX2" fmla="*/ 976957 w 1994481"/>
              <a:gd name="connsiteY2" fmla="*/ 4021282 h 4214780"/>
              <a:gd name="connsiteX3" fmla="*/ 1994481 w 1994481"/>
              <a:gd name="connsiteY3" fmla="*/ 4214780 h 4214780"/>
              <a:gd name="connsiteX0" fmla="*/ 184280 w 1994481"/>
              <a:gd name="connsiteY0" fmla="*/ 0 h 4214780"/>
              <a:gd name="connsiteX1" fmla="*/ 38807 w 1994481"/>
              <a:gd name="connsiteY1" fmla="*/ 3771901 h 4214780"/>
              <a:gd name="connsiteX2" fmla="*/ 976957 w 1994481"/>
              <a:gd name="connsiteY2" fmla="*/ 4021282 h 4214780"/>
              <a:gd name="connsiteX3" fmla="*/ 1994481 w 1994481"/>
              <a:gd name="connsiteY3" fmla="*/ 4214780 h 4214780"/>
              <a:gd name="connsiteX0" fmla="*/ 184280 w 1994481"/>
              <a:gd name="connsiteY0" fmla="*/ 0 h 4214780"/>
              <a:gd name="connsiteX1" fmla="*/ 38807 w 1994481"/>
              <a:gd name="connsiteY1" fmla="*/ 3771901 h 4214780"/>
              <a:gd name="connsiteX2" fmla="*/ 976957 w 1994481"/>
              <a:gd name="connsiteY2" fmla="*/ 4021282 h 4214780"/>
              <a:gd name="connsiteX3" fmla="*/ 1994481 w 1994481"/>
              <a:gd name="connsiteY3" fmla="*/ 4214780 h 4214780"/>
              <a:gd name="connsiteX0" fmla="*/ 184280 w 1994481"/>
              <a:gd name="connsiteY0" fmla="*/ 0 h 4214780"/>
              <a:gd name="connsiteX1" fmla="*/ 38807 w 1994481"/>
              <a:gd name="connsiteY1" fmla="*/ 3771901 h 4214780"/>
              <a:gd name="connsiteX2" fmla="*/ 976957 w 1994481"/>
              <a:gd name="connsiteY2" fmla="*/ 4021282 h 4214780"/>
              <a:gd name="connsiteX3" fmla="*/ 1994481 w 1994481"/>
              <a:gd name="connsiteY3" fmla="*/ 4214780 h 4214780"/>
              <a:gd name="connsiteX0" fmla="*/ 184280 w 1994481"/>
              <a:gd name="connsiteY0" fmla="*/ 0 h 4214780"/>
              <a:gd name="connsiteX1" fmla="*/ 38807 w 1994481"/>
              <a:gd name="connsiteY1" fmla="*/ 3771901 h 4214780"/>
              <a:gd name="connsiteX2" fmla="*/ 976957 w 1994481"/>
              <a:gd name="connsiteY2" fmla="*/ 4021282 h 4214780"/>
              <a:gd name="connsiteX3" fmla="*/ 1994481 w 1994481"/>
              <a:gd name="connsiteY3" fmla="*/ 4214780 h 4214780"/>
              <a:gd name="connsiteX0" fmla="*/ 184280 w 1994481"/>
              <a:gd name="connsiteY0" fmla="*/ 0 h 4214780"/>
              <a:gd name="connsiteX1" fmla="*/ 38807 w 1994481"/>
              <a:gd name="connsiteY1" fmla="*/ 3771901 h 4214780"/>
              <a:gd name="connsiteX2" fmla="*/ 976957 w 1994481"/>
              <a:gd name="connsiteY2" fmla="*/ 4021282 h 4214780"/>
              <a:gd name="connsiteX3" fmla="*/ 1994481 w 1994481"/>
              <a:gd name="connsiteY3" fmla="*/ 4214780 h 4214780"/>
              <a:gd name="connsiteX0" fmla="*/ 184280 w 1994481"/>
              <a:gd name="connsiteY0" fmla="*/ 0 h 4214780"/>
              <a:gd name="connsiteX1" fmla="*/ 38807 w 1994481"/>
              <a:gd name="connsiteY1" fmla="*/ 3771901 h 4214780"/>
              <a:gd name="connsiteX2" fmla="*/ 976957 w 1994481"/>
              <a:gd name="connsiteY2" fmla="*/ 4021282 h 4214780"/>
              <a:gd name="connsiteX3" fmla="*/ 1994481 w 1994481"/>
              <a:gd name="connsiteY3" fmla="*/ 4214780 h 4214780"/>
              <a:gd name="connsiteX0" fmla="*/ 184280 w 1994481"/>
              <a:gd name="connsiteY0" fmla="*/ 0 h 4214780"/>
              <a:gd name="connsiteX1" fmla="*/ 38807 w 1994481"/>
              <a:gd name="connsiteY1" fmla="*/ 3771901 h 4214780"/>
              <a:gd name="connsiteX2" fmla="*/ 976957 w 1994481"/>
              <a:gd name="connsiteY2" fmla="*/ 4021282 h 4214780"/>
              <a:gd name="connsiteX3" fmla="*/ 1994481 w 1994481"/>
              <a:gd name="connsiteY3" fmla="*/ 4214780 h 4214780"/>
              <a:gd name="connsiteX0" fmla="*/ 324545 w 2134746"/>
              <a:gd name="connsiteY0" fmla="*/ 0 h 4214780"/>
              <a:gd name="connsiteX1" fmla="*/ 179072 w 2134746"/>
              <a:gd name="connsiteY1" fmla="*/ 3771901 h 4214780"/>
              <a:gd name="connsiteX2" fmla="*/ 1117222 w 2134746"/>
              <a:gd name="connsiteY2" fmla="*/ 4021282 h 4214780"/>
              <a:gd name="connsiteX3" fmla="*/ 2134746 w 2134746"/>
              <a:gd name="connsiteY3" fmla="*/ 4214780 h 4214780"/>
              <a:gd name="connsiteX0" fmla="*/ 324545 w 2134746"/>
              <a:gd name="connsiteY0" fmla="*/ 0 h 4214780"/>
              <a:gd name="connsiteX1" fmla="*/ 179072 w 2134746"/>
              <a:gd name="connsiteY1" fmla="*/ 3771901 h 4214780"/>
              <a:gd name="connsiteX2" fmla="*/ 1117222 w 2134746"/>
              <a:gd name="connsiteY2" fmla="*/ 4021282 h 4214780"/>
              <a:gd name="connsiteX3" fmla="*/ 2134746 w 2134746"/>
              <a:gd name="connsiteY3" fmla="*/ 4214780 h 4214780"/>
              <a:gd name="connsiteX0" fmla="*/ 226255 w 2036456"/>
              <a:gd name="connsiteY0" fmla="*/ 0 h 4214780"/>
              <a:gd name="connsiteX1" fmla="*/ 80782 w 2036456"/>
              <a:gd name="connsiteY1" fmla="*/ 3771901 h 4214780"/>
              <a:gd name="connsiteX2" fmla="*/ 1018932 w 2036456"/>
              <a:gd name="connsiteY2" fmla="*/ 4021282 h 4214780"/>
              <a:gd name="connsiteX3" fmla="*/ 2036456 w 2036456"/>
              <a:gd name="connsiteY3" fmla="*/ 4214780 h 4214780"/>
              <a:gd name="connsiteX0" fmla="*/ 226255 w 2036456"/>
              <a:gd name="connsiteY0" fmla="*/ 0 h 4214780"/>
              <a:gd name="connsiteX1" fmla="*/ 80782 w 2036456"/>
              <a:gd name="connsiteY1" fmla="*/ 3771901 h 4214780"/>
              <a:gd name="connsiteX2" fmla="*/ 1018932 w 2036456"/>
              <a:gd name="connsiteY2" fmla="*/ 4021282 h 4214780"/>
              <a:gd name="connsiteX3" fmla="*/ 2036456 w 2036456"/>
              <a:gd name="connsiteY3" fmla="*/ 4214780 h 4214780"/>
              <a:gd name="connsiteX0" fmla="*/ 0 w 1810201"/>
              <a:gd name="connsiteY0" fmla="*/ 0 h 4336275"/>
              <a:gd name="connsiteX1" fmla="*/ 792677 w 1810201"/>
              <a:gd name="connsiteY1" fmla="*/ 4021282 h 4336275"/>
              <a:gd name="connsiteX2" fmla="*/ 1810201 w 1810201"/>
              <a:gd name="connsiteY2" fmla="*/ 4214780 h 4336275"/>
              <a:gd name="connsiteX0" fmla="*/ 415054 w 2225255"/>
              <a:gd name="connsiteY0" fmla="*/ 0 h 4246492"/>
              <a:gd name="connsiteX1" fmla="*/ 67700 w 2225255"/>
              <a:gd name="connsiteY1" fmla="*/ 3890653 h 4246492"/>
              <a:gd name="connsiteX2" fmla="*/ 2225255 w 2225255"/>
              <a:gd name="connsiteY2" fmla="*/ 4214780 h 4246492"/>
              <a:gd name="connsiteX0" fmla="*/ 349002 w 2159203"/>
              <a:gd name="connsiteY0" fmla="*/ 0 h 4214780"/>
              <a:gd name="connsiteX1" fmla="*/ 72900 w 2159203"/>
              <a:gd name="connsiteY1" fmla="*/ 3712524 h 4214780"/>
              <a:gd name="connsiteX2" fmla="*/ 2159203 w 2159203"/>
              <a:gd name="connsiteY2" fmla="*/ 4214780 h 4214780"/>
              <a:gd name="connsiteX0" fmla="*/ 411435 w 2221636"/>
              <a:gd name="connsiteY0" fmla="*/ 0 h 4214780"/>
              <a:gd name="connsiteX1" fmla="*/ 135333 w 2221636"/>
              <a:gd name="connsiteY1" fmla="*/ 3712524 h 4214780"/>
              <a:gd name="connsiteX2" fmla="*/ 2221636 w 2221636"/>
              <a:gd name="connsiteY2" fmla="*/ 4214780 h 4214780"/>
              <a:gd name="connsiteX0" fmla="*/ 449421 w 2259622"/>
              <a:gd name="connsiteY0" fmla="*/ 0 h 4214780"/>
              <a:gd name="connsiteX1" fmla="*/ 173319 w 2259622"/>
              <a:gd name="connsiteY1" fmla="*/ 3712524 h 4214780"/>
              <a:gd name="connsiteX2" fmla="*/ 2259622 w 2259622"/>
              <a:gd name="connsiteY2" fmla="*/ 4214780 h 4214780"/>
            </a:gdLst>
            <a:ahLst/>
            <a:cxnLst>
              <a:cxn ang="0">
                <a:pos x="connsiteX0" y="connsiteY0"/>
              </a:cxn>
              <a:cxn ang="0">
                <a:pos x="connsiteX1" y="connsiteY1"/>
              </a:cxn>
              <a:cxn ang="0">
                <a:pos x="connsiteX2" y="connsiteY2"/>
              </a:cxn>
            </a:cxnLst>
            <a:rect l="l" t="t" r="r" b="b"/>
            <a:pathLst>
              <a:path w="2259622" h="4214780">
                <a:moveTo>
                  <a:pt x="449421" y="0"/>
                </a:moveTo>
                <a:cubicBezTo>
                  <a:pt x="614562" y="837767"/>
                  <a:pt x="-390020" y="3195681"/>
                  <a:pt x="173319" y="3712524"/>
                </a:cubicBezTo>
                <a:cubicBezTo>
                  <a:pt x="641273" y="4141855"/>
                  <a:pt x="1987115" y="4000442"/>
                  <a:pt x="2259622" y="4214780"/>
                </a:cubicBezTo>
              </a:path>
            </a:pathLst>
          </a:custGeom>
          <a:ln w="171450" cap="flat">
            <a:solidFill>
              <a:srgbClr val="000000"/>
            </a:solidFill>
            <a:prstDash val="solid"/>
            <a:headEnd type="none" w="sm" len="sm"/>
            <a:tailEnd type="triangle" w="lg" len="med"/>
          </a:ln>
        </p:spPr>
        <p:txBody>
          <a:bodyPr/>
          <a:lstStyle/>
          <a:p>
            <a:endParaRPr lang="es-CL" dirty="0"/>
          </a:p>
        </p:txBody>
      </p:sp>
      <p:grpSp>
        <p:nvGrpSpPr>
          <p:cNvPr id="34" name="Group 11">
            <a:extLst>
              <a:ext uri="{FF2B5EF4-FFF2-40B4-BE49-F238E27FC236}">
                <a16:creationId xmlns:a16="http://schemas.microsoft.com/office/drawing/2014/main" id="{91BB41B0-FCF6-2614-B9BF-F5CBE5532A5B}"/>
              </a:ext>
            </a:extLst>
          </p:cNvPr>
          <p:cNvGrpSpPr/>
          <p:nvPr/>
        </p:nvGrpSpPr>
        <p:grpSpPr>
          <a:xfrm>
            <a:off x="15250250" y="6779933"/>
            <a:ext cx="1230057" cy="1942253"/>
            <a:chOff x="-6175" y="-135232"/>
            <a:chExt cx="323966" cy="511540"/>
          </a:xfrm>
        </p:grpSpPr>
        <p:sp>
          <p:nvSpPr>
            <p:cNvPr id="35" name="Freeform 12">
              <a:extLst>
                <a:ext uri="{FF2B5EF4-FFF2-40B4-BE49-F238E27FC236}">
                  <a16:creationId xmlns:a16="http://schemas.microsoft.com/office/drawing/2014/main" id="{7357BD15-EFEE-0B95-8B60-CD70DEAACED6}"/>
                </a:ext>
              </a:extLst>
            </p:cNvPr>
            <p:cNvSpPr/>
            <p:nvPr/>
          </p:nvSpPr>
          <p:spPr>
            <a:xfrm>
              <a:off x="-6175" y="-44744"/>
              <a:ext cx="323966" cy="330565"/>
            </a:xfrm>
            <a:custGeom>
              <a:avLst/>
              <a:gdLst/>
              <a:ahLst/>
              <a:cxnLst/>
              <a:rect l="l" t="t" r="r" b="b"/>
              <a:pathLst>
                <a:path w="323966" h="330565">
                  <a:moveTo>
                    <a:pt x="161983" y="0"/>
                  </a:moveTo>
                  <a:lnTo>
                    <a:pt x="161983" y="0"/>
                  </a:lnTo>
                  <a:cubicBezTo>
                    <a:pt x="204943" y="0"/>
                    <a:pt x="246144" y="17066"/>
                    <a:pt x="276522" y="47444"/>
                  </a:cubicBezTo>
                  <a:cubicBezTo>
                    <a:pt x="306900" y="77821"/>
                    <a:pt x="323966" y="119022"/>
                    <a:pt x="323966" y="161983"/>
                  </a:cubicBezTo>
                  <a:lnTo>
                    <a:pt x="323966" y="168582"/>
                  </a:lnTo>
                  <a:cubicBezTo>
                    <a:pt x="323966" y="211543"/>
                    <a:pt x="306900" y="252744"/>
                    <a:pt x="276522" y="283121"/>
                  </a:cubicBezTo>
                  <a:cubicBezTo>
                    <a:pt x="246144" y="313499"/>
                    <a:pt x="204943" y="330565"/>
                    <a:pt x="161983" y="330565"/>
                  </a:cubicBezTo>
                  <a:lnTo>
                    <a:pt x="161983" y="330565"/>
                  </a:lnTo>
                  <a:cubicBezTo>
                    <a:pt x="119022" y="330565"/>
                    <a:pt x="77821" y="313499"/>
                    <a:pt x="47444" y="283121"/>
                  </a:cubicBezTo>
                  <a:cubicBezTo>
                    <a:pt x="17066" y="252744"/>
                    <a:pt x="0" y="211543"/>
                    <a:pt x="0" y="168582"/>
                  </a:cubicBezTo>
                  <a:lnTo>
                    <a:pt x="0" y="161983"/>
                  </a:lnTo>
                  <a:cubicBezTo>
                    <a:pt x="0" y="119022"/>
                    <a:pt x="17066" y="77821"/>
                    <a:pt x="47444" y="47444"/>
                  </a:cubicBezTo>
                  <a:cubicBezTo>
                    <a:pt x="77821" y="17066"/>
                    <a:pt x="119022" y="0"/>
                    <a:pt x="161983" y="0"/>
                  </a:cubicBezTo>
                  <a:close/>
                </a:path>
              </a:pathLst>
            </a:custGeom>
            <a:solidFill>
              <a:srgbClr val="D4344D"/>
            </a:solidFill>
          </p:spPr>
          <p:txBody>
            <a:bodyPr/>
            <a:lstStyle/>
            <a:p>
              <a:endParaRPr lang="es-CL"/>
            </a:p>
          </p:txBody>
        </p:sp>
        <p:sp>
          <p:nvSpPr>
            <p:cNvPr id="36" name="TextBox 13">
              <a:extLst>
                <a:ext uri="{FF2B5EF4-FFF2-40B4-BE49-F238E27FC236}">
                  <a16:creationId xmlns:a16="http://schemas.microsoft.com/office/drawing/2014/main" id="{88C64491-0FCB-A2D5-F386-B91E9FA7E2F9}"/>
                </a:ext>
              </a:extLst>
            </p:cNvPr>
            <p:cNvSpPr txBox="1"/>
            <p:nvPr/>
          </p:nvSpPr>
          <p:spPr>
            <a:xfrm>
              <a:off x="-6175" y="-135232"/>
              <a:ext cx="323966" cy="511540"/>
            </a:xfrm>
            <a:prstGeom prst="rect">
              <a:avLst/>
            </a:prstGeom>
          </p:spPr>
          <p:txBody>
            <a:bodyPr lIns="50800" tIns="50800" rIns="50800" bIns="50800" rtlCol="0" anchor="ctr"/>
            <a:lstStyle/>
            <a:p>
              <a:pPr algn="ctr">
                <a:lnSpc>
                  <a:spcPts val="6378"/>
                </a:lnSpc>
              </a:pPr>
              <a:r>
                <a:rPr lang="en-US" sz="4906" dirty="0">
                  <a:solidFill>
                    <a:srgbClr val="000000"/>
                  </a:solidFill>
                  <a:latin typeface="Agrandir Bold"/>
                </a:rPr>
                <a:t>2</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3"/>
          <p:cNvGrpSpPr/>
          <p:nvPr/>
        </p:nvGrpSpPr>
        <p:grpSpPr>
          <a:xfrm>
            <a:off x="519167" y="448268"/>
            <a:ext cx="9767068" cy="9553676"/>
            <a:chOff x="0" y="0"/>
            <a:chExt cx="2572397" cy="2516194"/>
          </a:xfrm>
        </p:grpSpPr>
        <p:sp>
          <p:nvSpPr>
            <p:cNvPr id="24" name="Freeform 24"/>
            <p:cNvSpPr/>
            <p:nvPr/>
          </p:nvSpPr>
          <p:spPr>
            <a:xfrm>
              <a:off x="0" y="0"/>
              <a:ext cx="2572397" cy="2516194"/>
            </a:xfrm>
            <a:custGeom>
              <a:avLst/>
              <a:gdLst/>
              <a:ahLst/>
              <a:cxnLst/>
              <a:rect l="l" t="t" r="r" b="b"/>
              <a:pathLst>
                <a:path w="2572397" h="2516194">
                  <a:moveTo>
                    <a:pt x="40425" y="0"/>
                  </a:moveTo>
                  <a:lnTo>
                    <a:pt x="2531971" y="0"/>
                  </a:lnTo>
                  <a:cubicBezTo>
                    <a:pt x="2554298" y="0"/>
                    <a:pt x="2572397" y="18099"/>
                    <a:pt x="2572397" y="40425"/>
                  </a:cubicBezTo>
                  <a:lnTo>
                    <a:pt x="2572397" y="2475769"/>
                  </a:lnTo>
                  <a:cubicBezTo>
                    <a:pt x="2572397" y="2486490"/>
                    <a:pt x="2568138" y="2496773"/>
                    <a:pt x="2560556" y="2504354"/>
                  </a:cubicBezTo>
                  <a:cubicBezTo>
                    <a:pt x="2552975" y="2511935"/>
                    <a:pt x="2542693" y="2516194"/>
                    <a:pt x="2531971" y="2516194"/>
                  </a:cubicBezTo>
                  <a:lnTo>
                    <a:pt x="40425" y="2516194"/>
                  </a:lnTo>
                  <a:cubicBezTo>
                    <a:pt x="18099" y="2516194"/>
                    <a:pt x="0" y="2498095"/>
                    <a:pt x="0" y="2475769"/>
                  </a:cubicBezTo>
                  <a:lnTo>
                    <a:pt x="0" y="40425"/>
                  </a:lnTo>
                  <a:cubicBezTo>
                    <a:pt x="0" y="18099"/>
                    <a:pt x="18099" y="0"/>
                    <a:pt x="40425" y="0"/>
                  </a:cubicBezTo>
                  <a:close/>
                </a:path>
              </a:pathLst>
            </a:custGeom>
            <a:solidFill>
              <a:srgbClr val="39382C"/>
            </a:solidFill>
            <a:ln w="19050" cap="rnd">
              <a:solidFill>
                <a:srgbClr val="000000"/>
              </a:solidFill>
              <a:prstDash val="solid"/>
              <a:round/>
            </a:ln>
          </p:spPr>
          <p:txBody>
            <a:bodyPr/>
            <a:lstStyle/>
            <a:p>
              <a:endParaRPr lang="es-CL"/>
            </a:p>
          </p:txBody>
        </p:sp>
        <p:sp>
          <p:nvSpPr>
            <p:cNvPr id="25" name="TextBox 25"/>
            <p:cNvSpPr txBox="1"/>
            <p:nvPr/>
          </p:nvSpPr>
          <p:spPr>
            <a:xfrm>
              <a:off x="0" y="-38100"/>
              <a:ext cx="2572397" cy="2554294"/>
            </a:xfrm>
            <a:prstGeom prst="rect">
              <a:avLst/>
            </a:prstGeom>
          </p:spPr>
          <p:txBody>
            <a:bodyPr lIns="50800" tIns="50800" rIns="50800" bIns="50800" rtlCol="0" anchor="ctr"/>
            <a:lstStyle/>
            <a:p>
              <a:pPr algn="ctr">
                <a:lnSpc>
                  <a:spcPts val="2659"/>
                </a:lnSpc>
                <a:spcBef>
                  <a:spcPct val="0"/>
                </a:spcBef>
              </a:pPr>
              <a:endParaRPr/>
            </a:p>
          </p:txBody>
        </p:sp>
      </p:grpSp>
      <p:sp>
        <p:nvSpPr>
          <p:cNvPr id="26" name="TextBox 26"/>
          <p:cNvSpPr txBox="1"/>
          <p:nvPr/>
        </p:nvSpPr>
        <p:spPr>
          <a:xfrm>
            <a:off x="787311" y="3130109"/>
            <a:ext cx="9179288" cy="4189993"/>
          </a:xfrm>
          <a:prstGeom prst="rect">
            <a:avLst/>
          </a:prstGeom>
        </p:spPr>
        <p:txBody>
          <a:bodyPr lIns="0" tIns="0" rIns="0" bIns="0" rtlCol="0" anchor="t">
            <a:spAutoFit/>
          </a:bodyPr>
          <a:lstStyle/>
          <a:p>
            <a:pPr algn="just">
              <a:lnSpc>
                <a:spcPts val="5459"/>
              </a:lnSpc>
            </a:pPr>
            <a:r>
              <a:rPr lang="es-CL" sz="3900" dirty="0">
                <a:solidFill>
                  <a:srgbClr val="F6F6E9"/>
                </a:solidFill>
                <a:latin typeface="Agrandir"/>
                <a:ea typeface="Agrandir"/>
                <a:cs typeface="Agrandir"/>
                <a:sym typeface="Agrandir"/>
              </a:rPr>
              <a:t>3. La sangre oxigenada entra en la aurícula izquierda.</a:t>
            </a:r>
          </a:p>
          <a:p>
            <a:pPr algn="just">
              <a:lnSpc>
                <a:spcPts val="5459"/>
              </a:lnSpc>
            </a:pPr>
            <a:endParaRPr lang="es-CL" sz="3900" dirty="0">
              <a:solidFill>
                <a:srgbClr val="F6F6E9"/>
              </a:solidFill>
              <a:latin typeface="Agrandir"/>
              <a:ea typeface="Agrandir"/>
              <a:cs typeface="Agrandir"/>
              <a:sym typeface="Agrandir"/>
            </a:endParaRPr>
          </a:p>
          <a:p>
            <a:pPr algn="just">
              <a:lnSpc>
                <a:spcPts val="5459"/>
              </a:lnSpc>
            </a:pPr>
            <a:r>
              <a:rPr lang="es-CL" sz="3900" dirty="0">
                <a:solidFill>
                  <a:srgbClr val="F6F6E9"/>
                </a:solidFill>
                <a:latin typeface="Agrandir"/>
                <a:ea typeface="Agrandir"/>
                <a:cs typeface="Agrandir"/>
                <a:sym typeface="Agrandir"/>
              </a:rPr>
              <a:t>4. Desde la aurícula pasa al ventrículo izquierdo y comienza su viaje por todo el cuerpo.</a:t>
            </a:r>
          </a:p>
        </p:txBody>
      </p:sp>
      <p:sp>
        <p:nvSpPr>
          <p:cNvPr id="27" name="TextBox 27"/>
          <p:cNvSpPr txBox="1"/>
          <p:nvPr/>
        </p:nvSpPr>
        <p:spPr>
          <a:xfrm>
            <a:off x="636982" y="515110"/>
            <a:ext cx="9655458" cy="1192634"/>
          </a:xfrm>
          <a:prstGeom prst="rect">
            <a:avLst/>
          </a:prstGeom>
        </p:spPr>
        <p:txBody>
          <a:bodyPr wrap="square" lIns="0" tIns="0" rIns="0" bIns="0" rtlCol="0" anchor="t">
            <a:spAutoFit/>
          </a:bodyPr>
          <a:lstStyle/>
          <a:p>
            <a:pPr algn="ctr">
              <a:lnSpc>
                <a:spcPts val="9279"/>
              </a:lnSpc>
            </a:pPr>
            <a:r>
              <a:rPr lang="es-ES" sz="8000" b="1" dirty="0">
                <a:solidFill>
                  <a:srgbClr val="F6F6E9"/>
                </a:solidFill>
                <a:latin typeface="Agrandir Ultra-Bold"/>
                <a:ea typeface="Agrandir Ultra-Bold"/>
                <a:cs typeface="Agrandir Ultra-Bold"/>
                <a:sym typeface="Agrandir Ultra-Bold"/>
              </a:rPr>
              <a:t>EN EL CORAZÓN</a:t>
            </a:r>
            <a:endParaRPr lang="es-CL" sz="8000" b="1" dirty="0">
              <a:solidFill>
                <a:srgbClr val="F6F6E9"/>
              </a:solidFill>
              <a:latin typeface="Agrandir Ultra-Bold"/>
              <a:ea typeface="Agrandir Ultra-Bold"/>
              <a:cs typeface="Agrandir Ultra-Bold"/>
              <a:sym typeface="Agrandir Ultra-Bold"/>
            </a:endParaRPr>
          </a:p>
        </p:txBody>
      </p:sp>
      <p:sp>
        <p:nvSpPr>
          <p:cNvPr id="2" name="Freeform 7">
            <a:extLst>
              <a:ext uri="{FF2B5EF4-FFF2-40B4-BE49-F238E27FC236}">
                <a16:creationId xmlns:a16="http://schemas.microsoft.com/office/drawing/2014/main" id="{FBC323DC-B1D4-E1AB-611B-28B48AE8B704}"/>
              </a:ext>
            </a:extLst>
          </p:cNvPr>
          <p:cNvSpPr/>
          <p:nvPr/>
        </p:nvSpPr>
        <p:spPr>
          <a:xfrm>
            <a:off x="11430000" y="1918160"/>
            <a:ext cx="6324600" cy="7233594"/>
          </a:xfrm>
          <a:custGeom>
            <a:avLst/>
            <a:gdLst/>
            <a:ahLst/>
            <a:cxnLst/>
            <a:rect l="l" t="t" r="r" b="b"/>
            <a:pathLst>
              <a:path w="4611198" h="5513389">
                <a:moveTo>
                  <a:pt x="0" y="0"/>
                </a:moveTo>
                <a:lnTo>
                  <a:pt x="4611198" y="0"/>
                </a:lnTo>
                <a:lnTo>
                  <a:pt x="4611198" y="5513389"/>
                </a:lnTo>
                <a:lnTo>
                  <a:pt x="0" y="55133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a:p>
        </p:txBody>
      </p:sp>
      <p:grpSp>
        <p:nvGrpSpPr>
          <p:cNvPr id="28" name="Group 6">
            <a:extLst>
              <a:ext uri="{FF2B5EF4-FFF2-40B4-BE49-F238E27FC236}">
                <a16:creationId xmlns:a16="http://schemas.microsoft.com/office/drawing/2014/main" id="{2E74438E-4E11-2A1F-521E-E6C702164D1B}"/>
              </a:ext>
            </a:extLst>
          </p:cNvPr>
          <p:cNvGrpSpPr/>
          <p:nvPr/>
        </p:nvGrpSpPr>
        <p:grpSpPr>
          <a:xfrm>
            <a:off x="12632456" y="1632456"/>
            <a:ext cx="1251748" cy="1942253"/>
            <a:chOff x="0" y="-90488"/>
            <a:chExt cx="329679" cy="511540"/>
          </a:xfrm>
        </p:grpSpPr>
        <p:sp>
          <p:nvSpPr>
            <p:cNvPr id="29" name="Freeform 7">
              <a:extLst>
                <a:ext uri="{FF2B5EF4-FFF2-40B4-BE49-F238E27FC236}">
                  <a16:creationId xmlns:a16="http://schemas.microsoft.com/office/drawing/2014/main" id="{76B4CEE6-A15C-5A0B-B802-3D04339731E6}"/>
                </a:ext>
              </a:extLst>
            </p:cNvPr>
            <p:cNvSpPr/>
            <p:nvPr/>
          </p:nvSpPr>
          <p:spPr>
            <a:xfrm>
              <a:off x="0" y="0"/>
              <a:ext cx="323966" cy="330565"/>
            </a:xfrm>
            <a:custGeom>
              <a:avLst/>
              <a:gdLst/>
              <a:ahLst/>
              <a:cxnLst/>
              <a:rect l="l" t="t" r="r" b="b"/>
              <a:pathLst>
                <a:path w="323966" h="330565">
                  <a:moveTo>
                    <a:pt x="161983" y="0"/>
                  </a:moveTo>
                  <a:lnTo>
                    <a:pt x="161983" y="0"/>
                  </a:lnTo>
                  <a:cubicBezTo>
                    <a:pt x="204943" y="0"/>
                    <a:pt x="246144" y="17066"/>
                    <a:pt x="276522" y="47444"/>
                  </a:cubicBezTo>
                  <a:cubicBezTo>
                    <a:pt x="306900" y="77821"/>
                    <a:pt x="323966" y="119022"/>
                    <a:pt x="323966" y="161983"/>
                  </a:cubicBezTo>
                  <a:lnTo>
                    <a:pt x="323966" y="168582"/>
                  </a:lnTo>
                  <a:cubicBezTo>
                    <a:pt x="323966" y="211543"/>
                    <a:pt x="306900" y="252744"/>
                    <a:pt x="276522" y="283121"/>
                  </a:cubicBezTo>
                  <a:cubicBezTo>
                    <a:pt x="246144" y="313499"/>
                    <a:pt x="204943" y="330565"/>
                    <a:pt x="161983" y="330565"/>
                  </a:cubicBezTo>
                  <a:lnTo>
                    <a:pt x="161983" y="330565"/>
                  </a:lnTo>
                  <a:cubicBezTo>
                    <a:pt x="119022" y="330565"/>
                    <a:pt x="77821" y="313499"/>
                    <a:pt x="47444" y="283121"/>
                  </a:cubicBezTo>
                  <a:cubicBezTo>
                    <a:pt x="17066" y="252744"/>
                    <a:pt x="0" y="211543"/>
                    <a:pt x="0" y="168582"/>
                  </a:cubicBezTo>
                  <a:lnTo>
                    <a:pt x="0" y="161983"/>
                  </a:lnTo>
                  <a:cubicBezTo>
                    <a:pt x="0" y="119022"/>
                    <a:pt x="17066" y="77821"/>
                    <a:pt x="47444" y="47444"/>
                  </a:cubicBezTo>
                  <a:cubicBezTo>
                    <a:pt x="77821" y="17066"/>
                    <a:pt x="119022" y="0"/>
                    <a:pt x="161983" y="0"/>
                  </a:cubicBezTo>
                  <a:close/>
                </a:path>
              </a:pathLst>
            </a:custGeom>
            <a:solidFill>
              <a:srgbClr val="D4344D"/>
            </a:solidFill>
          </p:spPr>
          <p:txBody>
            <a:bodyPr/>
            <a:lstStyle/>
            <a:p>
              <a:endParaRPr lang="es-CL"/>
            </a:p>
          </p:txBody>
        </p:sp>
        <p:sp>
          <p:nvSpPr>
            <p:cNvPr id="30" name="TextBox 8">
              <a:extLst>
                <a:ext uri="{FF2B5EF4-FFF2-40B4-BE49-F238E27FC236}">
                  <a16:creationId xmlns:a16="http://schemas.microsoft.com/office/drawing/2014/main" id="{A4E1487A-4BE6-5BB6-54E7-CDFAC0CFFCF1}"/>
                </a:ext>
              </a:extLst>
            </p:cNvPr>
            <p:cNvSpPr txBox="1"/>
            <p:nvPr/>
          </p:nvSpPr>
          <p:spPr>
            <a:xfrm>
              <a:off x="5713" y="-90488"/>
              <a:ext cx="323966" cy="511540"/>
            </a:xfrm>
            <a:prstGeom prst="rect">
              <a:avLst/>
            </a:prstGeom>
          </p:spPr>
          <p:txBody>
            <a:bodyPr lIns="50800" tIns="50800" rIns="50800" bIns="50800" rtlCol="0" anchor="ctr"/>
            <a:lstStyle/>
            <a:p>
              <a:pPr algn="ctr">
                <a:lnSpc>
                  <a:spcPts val="6378"/>
                </a:lnSpc>
              </a:pPr>
              <a:r>
                <a:rPr lang="en-US" sz="4906" dirty="0">
                  <a:solidFill>
                    <a:srgbClr val="000000"/>
                  </a:solidFill>
                  <a:latin typeface="Agrandir Bold"/>
                </a:rPr>
                <a:t>4</a:t>
              </a:r>
            </a:p>
          </p:txBody>
        </p:sp>
      </p:grpSp>
      <p:sp>
        <p:nvSpPr>
          <p:cNvPr id="31" name="AutoShape 3">
            <a:extLst>
              <a:ext uri="{FF2B5EF4-FFF2-40B4-BE49-F238E27FC236}">
                <a16:creationId xmlns:a16="http://schemas.microsoft.com/office/drawing/2014/main" id="{7A912B2A-25C8-B361-7DA9-8CA49CBE9CB5}"/>
              </a:ext>
            </a:extLst>
          </p:cNvPr>
          <p:cNvSpPr/>
          <p:nvPr/>
        </p:nvSpPr>
        <p:spPr>
          <a:xfrm>
            <a:off x="15919204" y="5098740"/>
            <a:ext cx="255986" cy="1852979"/>
          </a:xfrm>
          <a:prstGeom prst="line">
            <a:avLst/>
          </a:prstGeom>
          <a:ln w="171450" cap="flat">
            <a:solidFill>
              <a:srgbClr val="000000"/>
            </a:solidFill>
            <a:prstDash val="solid"/>
            <a:headEnd type="none" w="sm" len="sm"/>
            <a:tailEnd type="triangle" w="lg" len="med"/>
          </a:ln>
        </p:spPr>
        <p:txBody>
          <a:bodyPr/>
          <a:lstStyle/>
          <a:p>
            <a:endParaRPr lang="es-CL"/>
          </a:p>
        </p:txBody>
      </p:sp>
      <p:sp>
        <p:nvSpPr>
          <p:cNvPr id="32" name="AutoShape 4">
            <a:extLst>
              <a:ext uri="{FF2B5EF4-FFF2-40B4-BE49-F238E27FC236}">
                <a16:creationId xmlns:a16="http://schemas.microsoft.com/office/drawing/2014/main" id="{301BDAEF-DF6A-749B-3E0A-193F54D81DA0}"/>
              </a:ext>
            </a:extLst>
          </p:cNvPr>
          <p:cNvSpPr/>
          <p:nvPr/>
        </p:nvSpPr>
        <p:spPr>
          <a:xfrm flipH="1" flipV="1">
            <a:off x="16345393" y="4949372"/>
            <a:ext cx="1596567" cy="585585"/>
          </a:xfrm>
          <a:prstGeom prst="line">
            <a:avLst/>
          </a:prstGeom>
          <a:ln w="171450" cap="flat">
            <a:solidFill>
              <a:srgbClr val="000000"/>
            </a:solidFill>
            <a:prstDash val="solid"/>
            <a:headEnd type="none" w="sm" len="sm"/>
            <a:tailEnd type="triangle" w="lg" len="med"/>
          </a:ln>
        </p:spPr>
        <p:txBody>
          <a:bodyPr/>
          <a:lstStyle/>
          <a:p>
            <a:endParaRPr lang="es-CL"/>
          </a:p>
        </p:txBody>
      </p:sp>
      <p:grpSp>
        <p:nvGrpSpPr>
          <p:cNvPr id="34" name="Group 11">
            <a:extLst>
              <a:ext uri="{FF2B5EF4-FFF2-40B4-BE49-F238E27FC236}">
                <a16:creationId xmlns:a16="http://schemas.microsoft.com/office/drawing/2014/main" id="{91BB41B0-FCF6-2614-B9BF-F5CBE5532A5B}"/>
              </a:ext>
            </a:extLst>
          </p:cNvPr>
          <p:cNvGrpSpPr/>
          <p:nvPr/>
        </p:nvGrpSpPr>
        <p:grpSpPr>
          <a:xfrm>
            <a:off x="15250250" y="6779933"/>
            <a:ext cx="1230057" cy="1942253"/>
            <a:chOff x="-6175" y="-135232"/>
            <a:chExt cx="323966" cy="511540"/>
          </a:xfrm>
        </p:grpSpPr>
        <p:sp>
          <p:nvSpPr>
            <p:cNvPr id="35" name="Freeform 12">
              <a:extLst>
                <a:ext uri="{FF2B5EF4-FFF2-40B4-BE49-F238E27FC236}">
                  <a16:creationId xmlns:a16="http://schemas.microsoft.com/office/drawing/2014/main" id="{7357BD15-EFEE-0B95-8B60-CD70DEAACED6}"/>
                </a:ext>
              </a:extLst>
            </p:cNvPr>
            <p:cNvSpPr/>
            <p:nvPr/>
          </p:nvSpPr>
          <p:spPr>
            <a:xfrm>
              <a:off x="-6175" y="-44744"/>
              <a:ext cx="323966" cy="330565"/>
            </a:xfrm>
            <a:custGeom>
              <a:avLst/>
              <a:gdLst/>
              <a:ahLst/>
              <a:cxnLst/>
              <a:rect l="l" t="t" r="r" b="b"/>
              <a:pathLst>
                <a:path w="323966" h="330565">
                  <a:moveTo>
                    <a:pt x="161983" y="0"/>
                  </a:moveTo>
                  <a:lnTo>
                    <a:pt x="161983" y="0"/>
                  </a:lnTo>
                  <a:cubicBezTo>
                    <a:pt x="204943" y="0"/>
                    <a:pt x="246144" y="17066"/>
                    <a:pt x="276522" y="47444"/>
                  </a:cubicBezTo>
                  <a:cubicBezTo>
                    <a:pt x="306900" y="77821"/>
                    <a:pt x="323966" y="119022"/>
                    <a:pt x="323966" y="161983"/>
                  </a:cubicBezTo>
                  <a:lnTo>
                    <a:pt x="323966" y="168582"/>
                  </a:lnTo>
                  <a:cubicBezTo>
                    <a:pt x="323966" y="211543"/>
                    <a:pt x="306900" y="252744"/>
                    <a:pt x="276522" y="283121"/>
                  </a:cubicBezTo>
                  <a:cubicBezTo>
                    <a:pt x="246144" y="313499"/>
                    <a:pt x="204943" y="330565"/>
                    <a:pt x="161983" y="330565"/>
                  </a:cubicBezTo>
                  <a:lnTo>
                    <a:pt x="161983" y="330565"/>
                  </a:lnTo>
                  <a:cubicBezTo>
                    <a:pt x="119022" y="330565"/>
                    <a:pt x="77821" y="313499"/>
                    <a:pt x="47444" y="283121"/>
                  </a:cubicBezTo>
                  <a:cubicBezTo>
                    <a:pt x="17066" y="252744"/>
                    <a:pt x="0" y="211543"/>
                    <a:pt x="0" y="168582"/>
                  </a:cubicBezTo>
                  <a:lnTo>
                    <a:pt x="0" y="161983"/>
                  </a:lnTo>
                  <a:cubicBezTo>
                    <a:pt x="0" y="119022"/>
                    <a:pt x="17066" y="77821"/>
                    <a:pt x="47444" y="47444"/>
                  </a:cubicBezTo>
                  <a:cubicBezTo>
                    <a:pt x="77821" y="17066"/>
                    <a:pt x="119022" y="0"/>
                    <a:pt x="161983" y="0"/>
                  </a:cubicBezTo>
                  <a:close/>
                </a:path>
              </a:pathLst>
            </a:custGeom>
            <a:solidFill>
              <a:srgbClr val="D4344D"/>
            </a:solidFill>
          </p:spPr>
          <p:txBody>
            <a:bodyPr/>
            <a:lstStyle/>
            <a:p>
              <a:endParaRPr lang="es-CL"/>
            </a:p>
          </p:txBody>
        </p:sp>
        <p:sp>
          <p:nvSpPr>
            <p:cNvPr id="36" name="TextBox 13">
              <a:extLst>
                <a:ext uri="{FF2B5EF4-FFF2-40B4-BE49-F238E27FC236}">
                  <a16:creationId xmlns:a16="http://schemas.microsoft.com/office/drawing/2014/main" id="{88C64491-0FCB-A2D5-F386-B91E9FA7E2F9}"/>
                </a:ext>
              </a:extLst>
            </p:cNvPr>
            <p:cNvSpPr txBox="1"/>
            <p:nvPr/>
          </p:nvSpPr>
          <p:spPr>
            <a:xfrm>
              <a:off x="-6175" y="-135232"/>
              <a:ext cx="323966" cy="511540"/>
            </a:xfrm>
            <a:prstGeom prst="rect">
              <a:avLst/>
            </a:prstGeom>
          </p:spPr>
          <p:txBody>
            <a:bodyPr lIns="50800" tIns="50800" rIns="50800" bIns="50800" rtlCol="0" anchor="ctr"/>
            <a:lstStyle/>
            <a:p>
              <a:pPr algn="ctr">
                <a:lnSpc>
                  <a:spcPts val="6378"/>
                </a:lnSpc>
              </a:pPr>
              <a:r>
                <a:rPr lang="en-US" sz="4906" dirty="0">
                  <a:solidFill>
                    <a:srgbClr val="000000"/>
                  </a:solidFill>
                  <a:latin typeface="Agrandir Bold"/>
                </a:rPr>
                <a:t>3</a:t>
              </a:r>
            </a:p>
          </p:txBody>
        </p:sp>
      </p:grpSp>
      <p:sp>
        <p:nvSpPr>
          <p:cNvPr id="4" name="Freeform 12">
            <a:extLst>
              <a:ext uri="{FF2B5EF4-FFF2-40B4-BE49-F238E27FC236}">
                <a16:creationId xmlns:a16="http://schemas.microsoft.com/office/drawing/2014/main" id="{8687317A-95EE-6349-F0BD-A67C93FF2EE0}"/>
              </a:ext>
            </a:extLst>
          </p:cNvPr>
          <p:cNvSpPr/>
          <p:nvPr/>
        </p:nvSpPr>
        <p:spPr>
          <a:xfrm>
            <a:off x="13252125" y="277382"/>
            <a:ext cx="1732491" cy="1745583"/>
          </a:xfrm>
          <a:custGeom>
            <a:avLst/>
            <a:gdLst/>
            <a:ahLst/>
            <a:cxnLst/>
            <a:rect l="l" t="t" r="r" b="b"/>
            <a:pathLst>
              <a:path w="1732491" h="1745583">
                <a:moveTo>
                  <a:pt x="0" y="0"/>
                </a:moveTo>
                <a:lnTo>
                  <a:pt x="1732491" y="0"/>
                </a:lnTo>
                <a:lnTo>
                  <a:pt x="1732491" y="1745582"/>
                </a:lnTo>
                <a:lnTo>
                  <a:pt x="0" y="17455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CL"/>
          </a:p>
        </p:txBody>
      </p:sp>
      <p:sp>
        <p:nvSpPr>
          <p:cNvPr id="5" name="AutoShape 3">
            <a:extLst>
              <a:ext uri="{FF2B5EF4-FFF2-40B4-BE49-F238E27FC236}">
                <a16:creationId xmlns:a16="http://schemas.microsoft.com/office/drawing/2014/main" id="{BC4ACFC2-38C0-843C-33D9-E6A7D1DEE2A5}"/>
              </a:ext>
            </a:extLst>
          </p:cNvPr>
          <p:cNvSpPr/>
          <p:nvPr/>
        </p:nvSpPr>
        <p:spPr>
          <a:xfrm flipH="1" flipV="1">
            <a:off x="14339794" y="2928353"/>
            <a:ext cx="1274292" cy="3508012"/>
          </a:xfrm>
          <a:prstGeom prst="line">
            <a:avLst/>
          </a:prstGeom>
          <a:ln w="171450" cap="flat">
            <a:solidFill>
              <a:srgbClr val="000000"/>
            </a:solidFill>
            <a:prstDash val="solid"/>
            <a:headEnd type="none" w="sm" len="sm"/>
            <a:tailEnd type="triangle" w="lg" len="med"/>
          </a:ln>
        </p:spPr>
        <p:txBody>
          <a:bodyPr/>
          <a:lstStyle/>
          <a:p>
            <a:endParaRPr lang="es-CL"/>
          </a:p>
        </p:txBody>
      </p:sp>
    </p:spTree>
    <p:extLst>
      <p:ext uri="{BB962C8B-B14F-4D97-AF65-F5344CB8AC3E}">
        <p14:creationId xmlns:p14="http://schemas.microsoft.com/office/powerpoint/2010/main" val="4265708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E42A090B-8714-5A81-75D8-8A724DD9B9C2}"/>
              </a:ext>
            </a:extLst>
          </p:cNvPr>
          <p:cNvSpPr/>
          <p:nvPr/>
        </p:nvSpPr>
        <p:spPr>
          <a:xfrm>
            <a:off x="1579979" y="1211667"/>
            <a:ext cx="1394959" cy="2985320"/>
          </a:xfrm>
          <a:custGeom>
            <a:avLst/>
            <a:gdLst/>
            <a:ahLst/>
            <a:cxnLst/>
            <a:rect l="l" t="t" r="r" b="b"/>
            <a:pathLst>
              <a:path w="1394959" h="2985320">
                <a:moveTo>
                  <a:pt x="0" y="0"/>
                </a:moveTo>
                <a:lnTo>
                  <a:pt x="1394959" y="0"/>
                </a:lnTo>
                <a:lnTo>
                  <a:pt x="1394959" y="2985320"/>
                </a:lnTo>
                <a:lnTo>
                  <a:pt x="0" y="29853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a:p>
        </p:txBody>
      </p:sp>
      <p:sp>
        <p:nvSpPr>
          <p:cNvPr id="26" name="Freeform 4">
            <a:extLst>
              <a:ext uri="{FF2B5EF4-FFF2-40B4-BE49-F238E27FC236}">
                <a16:creationId xmlns:a16="http://schemas.microsoft.com/office/drawing/2014/main" id="{0537FBA0-2C9F-1F40-1AF9-166A774A7385}"/>
              </a:ext>
            </a:extLst>
          </p:cNvPr>
          <p:cNvSpPr/>
          <p:nvPr/>
        </p:nvSpPr>
        <p:spPr>
          <a:xfrm>
            <a:off x="5348769" y="2134110"/>
            <a:ext cx="3086100" cy="2891704"/>
          </a:xfrm>
          <a:custGeom>
            <a:avLst/>
            <a:gdLst/>
            <a:ahLst/>
            <a:cxnLst/>
            <a:rect l="l" t="t" r="r" b="b"/>
            <a:pathLst>
              <a:path w="812800" h="761601">
                <a:moveTo>
                  <a:pt x="127941" y="0"/>
                </a:moveTo>
                <a:lnTo>
                  <a:pt x="684859" y="0"/>
                </a:lnTo>
                <a:cubicBezTo>
                  <a:pt x="718791" y="0"/>
                  <a:pt x="751333" y="13479"/>
                  <a:pt x="775327" y="37473"/>
                </a:cubicBezTo>
                <a:cubicBezTo>
                  <a:pt x="799321" y="61467"/>
                  <a:pt x="812800" y="94009"/>
                  <a:pt x="812800" y="127941"/>
                </a:cubicBezTo>
                <a:lnTo>
                  <a:pt x="812800" y="633660"/>
                </a:lnTo>
                <a:cubicBezTo>
                  <a:pt x="812800" y="667592"/>
                  <a:pt x="799321" y="700135"/>
                  <a:pt x="775327" y="724128"/>
                </a:cubicBezTo>
                <a:cubicBezTo>
                  <a:pt x="751333" y="748122"/>
                  <a:pt x="718791" y="761601"/>
                  <a:pt x="684859" y="761601"/>
                </a:cubicBezTo>
                <a:lnTo>
                  <a:pt x="127941" y="761601"/>
                </a:lnTo>
                <a:cubicBezTo>
                  <a:pt x="94009" y="761601"/>
                  <a:pt x="61467" y="748122"/>
                  <a:pt x="37473" y="724128"/>
                </a:cubicBezTo>
                <a:cubicBezTo>
                  <a:pt x="13479" y="700135"/>
                  <a:pt x="0" y="667592"/>
                  <a:pt x="0" y="633660"/>
                </a:cubicBezTo>
                <a:lnTo>
                  <a:pt x="0" y="127941"/>
                </a:lnTo>
                <a:cubicBezTo>
                  <a:pt x="0" y="94009"/>
                  <a:pt x="13479" y="61467"/>
                  <a:pt x="37473" y="37473"/>
                </a:cubicBezTo>
                <a:cubicBezTo>
                  <a:pt x="61467" y="13479"/>
                  <a:pt x="94009" y="0"/>
                  <a:pt x="127941" y="0"/>
                </a:cubicBezTo>
                <a:close/>
              </a:path>
            </a:pathLst>
          </a:custGeom>
          <a:solidFill>
            <a:srgbClr val="5763CF"/>
          </a:solidFill>
        </p:spPr>
        <p:txBody>
          <a:bodyPr/>
          <a:lstStyle/>
          <a:p>
            <a:endParaRPr lang="es-CL"/>
          </a:p>
        </p:txBody>
      </p:sp>
      <p:sp>
        <p:nvSpPr>
          <p:cNvPr id="31" name="Freeform 7">
            <a:extLst>
              <a:ext uri="{FF2B5EF4-FFF2-40B4-BE49-F238E27FC236}">
                <a16:creationId xmlns:a16="http://schemas.microsoft.com/office/drawing/2014/main" id="{730F50A0-45D8-6991-FD98-C8E5D8A1B03E}"/>
              </a:ext>
            </a:extLst>
          </p:cNvPr>
          <p:cNvSpPr/>
          <p:nvPr/>
        </p:nvSpPr>
        <p:spPr>
          <a:xfrm>
            <a:off x="5348769" y="5366932"/>
            <a:ext cx="3086100" cy="2891704"/>
          </a:xfrm>
          <a:custGeom>
            <a:avLst/>
            <a:gdLst/>
            <a:ahLst/>
            <a:cxnLst/>
            <a:rect l="l" t="t" r="r" b="b"/>
            <a:pathLst>
              <a:path w="812800" h="761601">
                <a:moveTo>
                  <a:pt x="127941" y="0"/>
                </a:moveTo>
                <a:lnTo>
                  <a:pt x="684859" y="0"/>
                </a:lnTo>
                <a:cubicBezTo>
                  <a:pt x="718791" y="0"/>
                  <a:pt x="751333" y="13479"/>
                  <a:pt x="775327" y="37473"/>
                </a:cubicBezTo>
                <a:cubicBezTo>
                  <a:pt x="799321" y="61467"/>
                  <a:pt x="812800" y="94009"/>
                  <a:pt x="812800" y="127941"/>
                </a:cubicBezTo>
                <a:lnTo>
                  <a:pt x="812800" y="633660"/>
                </a:lnTo>
                <a:cubicBezTo>
                  <a:pt x="812800" y="667592"/>
                  <a:pt x="799321" y="700135"/>
                  <a:pt x="775327" y="724128"/>
                </a:cubicBezTo>
                <a:cubicBezTo>
                  <a:pt x="751333" y="748122"/>
                  <a:pt x="718791" y="761601"/>
                  <a:pt x="684859" y="761601"/>
                </a:cubicBezTo>
                <a:lnTo>
                  <a:pt x="127941" y="761601"/>
                </a:lnTo>
                <a:cubicBezTo>
                  <a:pt x="94009" y="761601"/>
                  <a:pt x="61467" y="748122"/>
                  <a:pt x="37473" y="724128"/>
                </a:cubicBezTo>
                <a:cubicBezTo>
                  <a:pt x="13479" y="700135"/>
                  <a:pt x="0" y="667592"/>
                  <a:pt x="0" y="633660"/>
                </a:cubicBezTo>
                <a:lnTo>
                  <a:pt x="0" y="127941"/>
                </a:lnTo>
                <a:cubicBezTo>
                  <a:pt x="0" y="94009"/>
                  <a:pt x="13479" y="61467"/>
                  <a:pt x="37473" y="37473"/>
                </a:cubicBezTo>
                <a:cubicBezTo>
                  <a:pt x="61467" y="13479"/>
                  <a:pt x="94009" y="0"/>
                  <a:pt x="127941" y="0"/>
                </a:cubicBezTo>
                <a:close/>
              </a:path>
            </a:pathLst>
          </a:custGeom>
          <a:solidFill>
            <a:srgbClr val="5763CF"/>
          </a:solidFill>
        </p:spPr>
        <p:txBody>
          <a:bodyPr/>
          <a:lstStyle/>
          <a:p>
            <a:endParaRPr lang="es-CL"/>
          </a:p>
        </p:txBody>
      </p:sp>
      <p:sp>
        <p:nvSpPr>
          <p:cNvPr id="33" name="Freeform 9">
            <a:extLst>
              <a:ext uri="{FF2B5EF4-FFF2-40B4-BE49-F238E27FC236}">
                <a16:creationId xmlns:a16="http://schemas.microsoft.com/office/drawing/2014/main" id="{DF500CBA-C608-A31A-BD18-652B3F2742C1}"/>
              </a:ext>
            </a:extLst>
          </p:cNvPr>
          <p:cNvSpPr/>
          <p:nvPr/>
        </p:nvSpPr>
        <p:spPr>
          <a:xfrm rot="-5527024">
            <a:off x="3762488" y="1372744"/>
            <a:ext cx="1130560" cy="2136797"/>
          </a:xfrm>
          <a:custGeom>
            <a:avLst/>
            <a:gdLst/>
            <a:ahLst/>
            <a:cxnLst/>
            <a:rect l="l" t="t" r="r" b="b"/>
            <a:pathLst>
              <a:path w="1130560" h="2136797">
                <a:moveTo>
                  <a:pt x="0" y="0"/>
                </a:moveTo>
                <a:lnTo>
                  <a:pt x="1130560" y="0"/>
                </a:lnTo>
                <a:lnTo>
                  <a:pt x="1130560" y="2136797"/>
                </a:lnTo>
                <a:lnTo>
                  <a:pt x="0" y="213679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L"/>
          </a:p>
        </p:txBody>
      </p:sp>
      <p:sp>
        <p:nvSpPr>
          <p:cNvPr id="34" name="Freeform 10">
            <a:extLst>
              <a:ext uri="{FF2B5EF4-FFF2-40B4-BE49-F238E27FC236}">
                <a16:creationId xmlns:a16="http://schemas.microsoft.com/office/drawing/2014/main" id="{A793F27F-75A0-3786-F6E0-1668A27B23EE}"/>
              </a:ext>
            </a:extLst>
          </p:cNvPr>
          <p:cNvSpPr/>
          <p:nvPr/>
        </p:nvSpPr>
        <p:spPr>
          <a:xfrm>
            <a:off x="1218460" y="6812784"/>
            <a:ext cx="2706382" cy="2347172"/>
          </a:xfrm>
          <a:custGeom>
            <a:avLst/>
            <a:gdLst/>
            <a:ahLst/>
            <a:cxnLst/>
            <a:rect l="l" t="t" r="r" b="b"/>
            <a:pathLst>
              <a:path w="2706382" h="2347172">
                <a:moveTo>
                  <a:pt x="0" y="0"/>
                </a:moveTo>
                <a:lnTo>
                  <a:pt x="2706382" y="0"/>
                </a:lnTo>
                <a:lnTo>
                  <a:pt x="2706382" y="2347171"/>
                </a:lnTo>
                <a:lnTo>
                  <a:pt x="0" y="234717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CL"/>
          </a:p>
        </p:txBody>
      </p:sp>
      <p:sp>
        <p:nvSpPr>
          <p:cNvPr id="35" name="Freeform 11">
            <a:extLst>
              <a:ext uri="{FF2B5EF4-FFF2-40B4-BE49-F238E27FC236}">
                <a16:creationId xmlns:a16="http://schemas.microsoft.com/office/drawing/2014/main" id="{7F84F891-27A2-3BB5-91CC-6D287FE77E4B}"/>
              </a:ext>
            </a:extLst>
          </p:cNvPr>
          <p:cNvSpPr/>
          <p:nvPr/>
        </p:nvSpPr>
        <p:spPr>
          <a:xfrm rot="2909975">
            <a:off x="4503344" y="7548115"/>
            <a:ext cx="1073120" cy="2028233"/>
          </a:xfrm>
          <a:custGeom>
            <a:avLst/>
            <a:gdLst/>
            <a:ahLst/>
            <a:cxnLst/>
            <a:rect l="l" t="t" r="r" b="b"/>
            <a:pathLst>
              <a:path w="1073120" h="2028233">
                <a:moveTo>
                  <a:pt x="0" y="0"/>
                </a:moveTo>
                <a:lnTo>
                  <a:pt x="1073120" y="0"/>
                </a:lnTo>
                <a:lnTo>
                  <a:pt x="1073120" y="2028234"/>
                </a:lnTo>
                <a:lnTo>
                  <a:pt x="0" y="20282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L"/>
          </a:p>
        </p:txBody>
      </p:sp>
      <p:sp>
        <p:nvSpPr>
          <p:cNvPr id="37" name="Freeform 13">
            <a:extLst>
              <a:ext uri="{FF2B5EF4-FFF2-40B4-BE49-F238E27FC236}">
                <a16:creationId xmlns:a16="http://schemas.microsoft.com/office/drawing/2014/main" id="{2F3F5C10-1013-B6E9-B441-E4F23E45B988}"/>
              </a:ext>
            </a:extLst>
          </p:cNvPr>
          <p:cNvSpPr/>
          <p:nvPr/>
        </p:nvSpPr>
        <p:spPr>
          <a:xfrm>
            <a:off x="9144000" y="2134110"/>
            <a:ext cx="3086100" cy="2891704"/>
          </a:xfrm>
          <a:custGeom>
            <a:avLst/>
            <a:gdLst/>
            <a:ahLst/>
            <a:cxnLst/>
            <a:rect l="l" t="t" r="r" b="b"/>
            <a:pathLst>
              <a:path w="812800" h="761601">
                <a:moveTo>
                  <a:pt x="127941" y="0"/>
                </a:moveTo>
                <a:lnTo>
                  <a:pt x="684859" y="0"/>
                </a:lnTo>
                <a:cubicBezTo>
                  <a:pt x="718791" y="0"/>
                  <a:pt x="751333" y="13479"/>
                  <a:pt x="775327" y="37473"/>
                </a:cubicBezTo>
                <a:cubicBezTo>
                  <a:pt x="799321" y="61467"/>
                  <a:pt x="812800" y="94009"/>
                  <a:pt x="812800" y="127941"/>
                </a:cubicBezTo>
                <a:lnTo>
                  <a:pt x="812800" y="633660"/>
                </a:lnTo>
                <a:cubicBezTo>
                  <a:pt x="812800" y="667592"/>
                  <a:pt x="799321" y="700135"/>
                  <a:pt x="775327" y="724128"/>
                </a:cubicBezTo>
                <a:cubicBezTo>
                  <a:pt x="751333" y="748122"/>
                  <a:pt x="718791" y="761601"/>
                  <a:pt x="684859" y="761601"/>
                </a:cubicBezTo>
                <a:lnTo>
                  <a:pt x="127941" y="761601"/>
                </a:lnTo>
                <a:cubicBezTo>
                  <a:pt x="94009" y="761601"/>
                  <a:pt x="61467" y="748122"/>
                  <a:pt x="37473" y="724128"/>
                </a:cubicBezTo>
                <a:cubicBezTo>
                  <a:pt x="13479" y="700135"/>
                  <a:pt x="0" y="667592"/>
                  <a:pt x="0" y="633660"/>
                </a:cubicBezTo>
                <a:lnTo>
                  <a:pt x="0" y="127941"/>
                </a:lnTo>
                <a:cubicBezTo>
                  <a:pt x="0" y="94009"/>
                  <a:pt x="13479" y="61467"/>
                  <a:pt x="37473" y="37473"/>
                </a:cubicBezTo>
                <a:cubicBezTo>
                  <a:pt x="61467" y="13479"/>
                  <a:pt x="94009" y="0"/>
                  <a:pt x="127941" y="0"/>
                </a:cubicBezTo>
                <a:close/>
              </a:path>
            </a:pathLst>
          </a:custGeom>
          <a:solidFill>
            <a:srgbClr val="EC4757"/>
          </a:solidFill>
        </p:spPr>
        <p:txBody>
          <a:bodyPr/>
          <a:lstStyle/>
          <a:p>
            <a:endParaRPr lang="es-CL"/>
          </a:p>
        </p:txBody>
      </p:sp>
      <p:sp>
        <p:nvSpPr>
          <p:cNvPr id="40" name="Freeform 16">
            <a:extLst>
              <a:ext uri="{FF2B5EF4-FFF2-40B4-BE49-F238E27FC236}">
                <a16:creationId xmlns:a16="http://schemas.microsoft.com/office/drawing/2014/main" id="{FAB14BC7-772A-B152-A781-127DDE5DE9E7}"/>
              </a:ext>
            </a:extLst>
          </p:cNvPr>
          <p:cNvSpPr/>
          <p:nvPr/>
        </p:nvSpPr>
        <p:spPr>
          <a:xfrm>
            <a:off x="9144000" y="5366932"/>
            <a:ext cx="3086100" cy="2891704"/>
          </a:xfrm>
          <a:custGeom>
            <a:avLst/>
            <a:gdLst/>
            <a:ahLst/>
            <a:cxnLst/>
            <a:rect l="l" t="t" r="r" b="b"/>
            <a:pathLst>
              <a:path w="812800" h="761601">
                <a:moveTo>
                  <a:pt x="127941" y="0"/>
                </a:moveTo>
                <a:lnTo>
                  <a:pt x="684859" y="0"/>
                </a:lnTo>
                <a:cubicBezTo>
                  <a:pt x="718791" y="0"/>
                  <a:pt x="751333" y="13479"/>
                  <a:pt x="775327" y="37473"/>
                </a:cubicBezTo>
                <a:cubicBezTo>
                  <a:pt x="799321" y="61467"/>
                  <a:pt x="812800" y="94009"/>
                  <a:pt x="812800" y="127941"/>
                </a:cubicBezTo>
                <a:lnTo>
                  <a:pt x="812800" y="633660"/>
                </a:lnTo>
                <a:cubicBezTo>
                  <a:pt x="812800" y="667592"/>
                  <a:pt x="799321" y="700135"/>
                  <a:pt x="775327" y="724128"/>
                </a:cubicBezTo>
                <a:cubicBezTo>
                  <a:pt x="751333" y="748122"/>
                  <a:pt x="718791" y="761601"/>
                  <a:pt x="684859" y="761601"/>
                </a:cubicBezTo>
                <a:lnTo>
                  <a:pt x="127941" y="761601"/>
                </a:lnTo>
                <a:cubicBezTo>
                  <a:pt x="94009" y="761601"/>
                  <a:pt x="61467" y="748122"/>
                  <a:pt x="37473" y="724128"/>
                </a:cubicBezTo>
                <a:cubicBezTo>
                  <a:pt x="13479" y="700135"/>
                  <a:pt x="0" y="667592"/>
                  <a:pt x="0" y="633660"/>
                </a:cubicBezTo>
                <a:lnTo>
                  <a:pt x="0" y="127941"/>
                </a:lnTo>
                <a:cubicBezTo>
                  <a:pt x="0" y="94009"/>
                  <a:pt x="13479" y="61467"/>
                  <a:pt x="37473" y="37473"/>
                </a:cubicBezTo>
                <a:cubicBezTo>
                  <a:pt x="61467" y="13479"/>
                  <a:pt x="94009" y="0"/>
                  <a:pt x="127941" y="0"/>
                </a:cubicBezTo>
                <a:close/>
              </a:path>
            </a:pathLst>
          </a:custGeom>
          <a:solidFill>
            <a:srgbClr val="EC4757"/>
          </a:solidFill>
        </p:spPr>
        <p:txBody>
          <a:bodyPr/>
          <a:lstStyle/>
          <a:p>
            <a:endParaRPr lang="es-CL"/>
          </a:p>
        </p:txBody>
      </p:sp>
      <p:sp>
        <p:nvSpPr>
          <p:cNvPr id="42" name="Freeform 18">
            <a:extLst>
              <a:ext uri="{FF2B5EF4-FFF2-40B4-BE49-F238E27FC236}">
                <a16:creationId xmlns:a16="http://schemas.microsoft.com/office/drawing/2014/main" id="{8E3289C9-2854-1376-81B9-DBADB826461F}"/>
              </a:ext>
            </a:extLst>
          </p:cNvPr>
          <p:cNvSpPr/>
          <p:nvPr/>
        </p:nvSpPr>
        <p:spPr>
          <a:xfrm>
            <a:off x="6555747" y="4275708"/>
            <a:ext cx="672144" cy="1735583"/>
          </a:xfrm>
          <a:custGeom>
            <a:avLst/>
            <a:gdLst/>
            <a:ahLst/>
            <a:cxnLst/>
            <a:rect l="l" t="t" r="r" b="b"/>
            <a:pathLst>
              <a:path w="672144" h="1735583">
                <a:moveTo>
                  <a:pt x="0" y="0"/>
                </a:moveTo>
                <a:lnTo>
                  <a:pt x="672144" y="0"/>
                </a:lnTo>
                <a:lnTo>
                  <a:pt x="672144" y="1735584"/>
                </a:lnTo>
                <a:lnTo>
                  <a:pt x="0" y="173558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s-CL"/>
          </a:p>
        </p:txBody>
      </p:sp>
      <p:sp>
        <p:nvSpPr>
          <p:cNvPr id="47" name="Freeform 23">
            <a:extLst>
              <a:ext uri="{FF2B5EF4-FFF2-40B4-BE49-F238E27FC236}">
                <a16:creationId xmlns:a16="http://schemas.microsoft.com/office/drawing/2014/main" id="{7A558A73-6ED2-E1A3-2294-3D12AA7B8E6F}"/>
              </a:ext>
            </a:extLst>
          </p:cNvPr>
          <p:cNvSpPr/>
          <p:nvPr/>
        </p:nvSpPr>
        <p:spPr>
          <a:xfrm rot="-5250480" flipV="1">
            <a:off x="12361557" y="1662616"/>
            <a:ext cx="1102319" cy="2083422"/>
          </a:xfrm>
          <a:custGeom>
            <a:avLst/>
            <a:gdLst/>
            <a:ahLst/>
            <a:cxnLst/>
            <a:rect l="l" t="t" r="r" b="b"/>
            <a:pathLst>
              <a:path w="1102319" h="2083422">
                <a:moveTo>
                  <a:pt x="0" y="2083422"/>
                </a:moveTo>
                <a:lnTo>
                  <a:pt x="1102320" y="2083422"/>
                </a:lnTo>
                <a:lnTo>
                  <a:pt x="1102320" y="0"/>
                </a:lnTo>
                <a:lnTo>
                  <a:pt x="0" y="0"/>
                </a:lnTo>
                <a:lnTo>
                  <a:pt x="0" y="2083422"/>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L"/>
          </a:p>
        </p:txBody>
      </p:sp>
      <p:sp>
        <p:nvSpPr>
          <p:cNvPr id="48" name="Freeform 24">
            <a:extLst>
              <a:ext uri="{FF2B5EF4-FFF2-40B4-BE49-F238E27FC236}">
                <a16:creationId xmlns:a16="http://schemas.microsoft.com/office/drawing/2014/main" id="{6E1556D2-9545-666A-554C-494E85F4679D}"/>
              </a:ext>
            </a:extLst>
          </p:cNvPr>
          <p:cNvSpPr/>
          <p:nvPr/>
        </p:nvSpPr>
        <p:spPr>
          <a:xfrm>
            <a:off x="10350978" y="4275708"/>
            <a:ext cx="672144" cy="1735583"/>
          </a:xfrm>
          <a:custGeom>
            <a:avLst/>
            <a:gdLst/>
            <a:ahLst/>
            <a:cxnLst/>
            <a:rect l="l" t="t" r="r" b="b"/>
            <a:pathLst>
              <a:path w="672144" h="1735583">
                <a:moveTo>
                  <a:pt x="0" y="0"/>
                </a:moveTo>
                <a:lnTo>
                  <a:pt x="672144" y="0"/>
                </a:lnTo>
                <a:lnTo>
                  <a:pt x="672144" y="1735584"/>
                </a:lnTo>
                <a:lnTo>
                  <a:pt x="0" y="173558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s-CL"/>
          </a:p>
        </p:txBody>
      </p:sp>
      <p:sp>
        <p:nvSpPr>
          <p:cNvPr id="49" name="Freeform 25">
            <a:extLst>
              <a:ext uri="{FF2B5EF4-FFF2-40B4-BE49-F238E27FC236}">
                <a16:creationId xmlns:a16="http://schemas.microsoft.com/office/drawing/2014/main" id="{2E3FC3C3-7731-DB3A-B45A-702A87944D4A}"/>
              </a:ext>
            </a:extLst>
          </p:cNvPr>
          <p:cNvSpPr/>
          <p:nvPr/>
        </p:nvSpPr>
        <p:spPr>
          <a:xfrm rot="-2532106" flipH="1">
            <a:off x="11952258" y="7590409"/>
            <a:ext cx="1122161" cy="2120922"/>
          </a:xfrm>
          <a:custGeom>
            <a:avLst/>
            <a:gdLst/>
            <a:ahLst/>
            <a:cxnLst/>
            <a:rect l="l" t="t" r="r" b="b"/>
            <a:pathLst>
              <a:path w="1122161" h="2120922">
                <a:moveTo>
                  <a:pt x="1122160" y="0"/>
                </a:moveTo>
                <a:lnTo>
                  <a:pt x="0" y="0"/>
                </a:lnTo>
                <a:lnTo>
                  <a:pt x="0" y="2120922"/>
                </a:lnTo>
                <a:lnTo>
                  <a:pt x="1122160" y="2120922"/>
                </a:lnTo>
                <a:lnTo>
                  <a:pt x="112216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L"/>
          </a:p>
        </p:txBody>
      </p:sp>
      <p:sp>
        <p:nvSpPr>
          <p:cNvPr id="50" name="Freeform 26">
            <a:extLst>
              <a:ext uri="{FF2B5EF4-FFF2-40B4-BE49-F238E27FC236}">
                <a16:creationId xmlns:a16="http://schemas.microsoft.com/office/drawing/2014/main" id="{420DCC80-A79A-7953-B45B-C72B18C80EE3}"/>
              </a:ext>
            </a:extLst>
          </p:cNvPr>
          <p:cNvSpPr/>
          <p:nvPr/>
        </p:nvSpPr>
        <p:spPr>
          <a:xfrm>
            <a:off x="13977407" y="6272980"/>
            <a:ext cx="1394959" cy="2985320"/>
          </a:xfrm>
          <a:custGeom>
            <a:avLst/>
            <a:gdLst/>
            <a:ahLst/>
            <a:cxnLst/>
            <a:rect l="l" t="t" r="r" b="b"/>
            <a:pathLst>
              <a:path w="1394959" h="2985320">
                <a:moveTo>
                  <a:pt x="0" y="0"/>
                </a:moveTo>
                <a:lnTo>
                  <a:pt x="1394958" y="0"/>
                </a:lnTo>
                <a:lnTo>
                  <a:pt x="1394958" y="2985320"/>
                </a:lnTo>
                <a:lnTo>
                  <a:pt x="0" y="29853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a:p>
        </p:txBody>
      </p:sp>
      <p:sp>
        <p:nvSpPr>
          <p:cNvPr id="51" name="Freeform 27">
            <a:extLst>
              <a:ext uri="{FF2B5EF4-FFF2-40B4-BE49-F238E27FC236}">
                <a16:creationId xmlns:a16="http://schemas.microsoft.com/office/drawing/2014/main" id="{63AC5141-D6A4-0BCF-1E0D-3FA7FBB9EC55}"/>
              </a:ext>
            </a:extLst>
          </p:cNvPr>
          <p:cNvSpPr/>
          <p:nvPr/>
        </p:nvSpPr>
        <p:spPr>
          <a:xfrm>
            <a:off x="13801926" y="1400434"/>
            <a:ext cx="2706382" cy="2347172"/>
          </a:xfrm>
          <a:custGeom>
            <a:avLst/>
            <a:gdLst/>
            <a:ahLst/>
            <a:cxnLst/>
            <a:rect l="l" t="t" r="r" b="b"/>
            <a:pathLst>
              <a:path w="2706382" h="2347172">
                <a:moveTo>
                  <a:pt x="0" y="0"/>
                </a:moveTo>
                <a:lnTo>
                  <a:pt x="2706382" y="0"/>
                </a:lnTo>
                <a:lnTo>
                  <a:pt x="2706382" y="2347172"/>
                </a:lnTo>
                <a:lnTo>
                  <a:pt x="0" y="23471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CL"/>
          </a:p>
        </p:txBody>
      </p:sp>
      <p:sp>
        <p:nvSpPr>
          <p:cNvPr id="53" name="Freeform 29">
            <a:extLst>
              <a:ext uri="{FF2B5EF4-FFF2-40B4-BE49-F238E27FC236}">
                <a16:creationId xmlns:a16="http://schemas.microsoft.com/office/drawing/2014/main" id="{99D94245-2315-51DB-477F-FD48AA52A859}"/>
              </a:ext>
            </a:extLst>
          </p:cNvPr>
          <p:cNvSpPr/>
          <p:nvPr/>
        </p:nvSpPr>
        <p:spPr>
          <a:xfrm>
            <a:off x="2489759" y="423785"/>
            <a:ext cx="6324600" cy="885575"/>
          </a:xfrm>
          <a:custGeom>
            <a:avLst/>
            <a:gdLst/>
            <a:ahLst/>
            <a:cxnLst/>
            <a:rect l="l" t="t" r="r" b="b"/>
            <a:pathLst>
              <a:path w="1462844" h="284739">
                <a:moveTo>
                  <a:pt x="71088" y="0"/>
                </a:moveTo>
                <a:lnTo>
                  <a:pt x="1391756" y="0"/>
                </a:lnTo>
                <a:cubicBezTo>
                  <a:pt x="1431017" y="0"/>
                  <a:pt x="1462844" y="31827"/>
                  <a:pt x="1462844" y="71088"/>
                </a:cubicBezTo>
                <a:lnTo>
                  <a:pt x="1462844" y="213651"/>
                </a:lnTo>
                <a:cubicBezTo>
                  <a:pt x="1462844" y="252912"/>
                  <a:pt x="1431017" y="284739"/>
                  <a:pt x="1391756" y="284739"/>
                </a:cubicBezTo>
                <a:lnTo>
                  <a:pt x="71088" y="284739"/>
                </a:lnTo>
                <a:cubicBezTo>
                  <a:pt x="31827" y="284739"/>
                  <a:pt x="0" y="252912"/>
                  <a:pt x="0" y="213651"/>
                </a:cubicBezTo>
                <a:lnTo>
                  <a:pt x="0" y="71088"/>
                </a:lnTo>
                <a:cubicBezTo>
                  <a:pt x="0" y="31827"/>
                  <a:pt x="31827" y="0"/>
                  <a:pt x="71088" y="0"/>
                </a:cubicBezTo>
                <a:close/>
              </a:path>
            </a:pathLst>
          </a:custGeom>
          <a:solidFill>
            <a:srgbClr val="5763CF"/>
          </a:solidFill>
        </p:spPr>
        <p:txBody>
          <a:bodyPr/>
          <a:lstStyle/>
          <a:p>
            <a:endParaRPr lang="es-CL"/>
          </a:p>
        </p:txBody>
      </p:sp>
      <p:sp>
        <p:nvSpPr>
          <p:cNvPr id="56" name="Freeform 32">
            <a:extLst>
              <a:ext uri="{FF2B5EF4-FFF2-40B4-BE49-F238E27FC236}">
                <a16:creationId xmlns:a16="http://schemas.microsoft.com/office/drawing/2014/main" id="{03FF9980-E74F-9B82-9876-9EE86BD8D9BF}"/>
              </a:ext>
            </a:extLst>
          </p:cNvPr>
          <p:cNvSpPr/>
          <p:nvPr/>
        </p:nvSpPr>
        <p:spPr>
          <a:xfrm>
            <a:off x="9135317" y="451295"/>
            <a:ext cx="6019800" cy="885575"/>
          </a:xfrm>
          <a:custGeom>
            <a:avLst/>
            <a:gdLst/>
            <a:ahLst/>
            <a:cxnLst/>
            <a:rect l="l" t="t" r="r" b="b"/>
            <a:pathLst>
              <a:path w="1456694" h="298765">
                <a:moveTo>
                  <a:pt x="71388" y="0"/>
                </a:moveTo>
                <a:lnTo>
                  <a:pt x="1385307" y="0"/>
                </a:lnTo>
                <a:cubicBezTo>
                  <a:pt x="1404240" y="0"/>
                  <a:pt x="1422397" y="7521"/>
                  <a:pt x="1435785" y="20909"/>
                </a:cubicBezTo>
                <a:cubicBezTo>
                  <a:pt x="1449173" y="34297"/>
                  <a:pt x="1456694" y="52455"/>
                  <a:pt x="1456694" y="71388"/>
                </a:cubicBezTo>
                <a:lnTo>
                  <a:pt x="1456694" y="227377"/>
                </a:lnTo>
                <a:cubicBezTo>
                  <a:pt x="1456694" y="246310"/>
                  <a:pt x="1449173" y="264468"/>
                  <a:pt x="1435785" y="277856"/>
                </a:cubicBezTo>
                <a:cubicBezTo>
                  <a:pt x="1422397" y="291243"/>
                  <a:pt x="1404240" y="298765"/>
                  <a:pt x="1385307" y="298765"/>
                </a:cubicBezTo>
                <a:lnTo>
                  <a:pt x="71388" y="298765"/>
                </a:lnTo>
                <a:cubicBezTo>
                  <a:pt x="52455" y="298765"/>
                  <a:pt x="34297" y="291243"/>
                  <a:pt x="20909" y="277856"/>
                </a:cubicBezTo>
                <a:cubicBezTo>
                  <a:pt x="7521" y="264468"/>
                  <a:pt x="0" y="246310"/>
                  <a:pt x="0" y="227377"/>
                </a:cubicBezTo>
                <a:lnTo>
                  <a:pt x="0" y="71388"/>
                </a:lnTo>
                <a:cubicBezTo>
                  <a:pt x="0" y="52455"/>
                  <a:pt x="7521" y="34297"/>
                  <a:pt x="20909" y="20909"/>
                </a:cubicBezTo>
                <a:cubicBezTo>
                  <a:pt x="34297" y="7521"/>
                  <a:pt x="52455" y="0"/>
                  <a:pt x="71388" y="0"/>
                </a:cubicBezTo>
                <a:close/>
              </a:path>
            </a:pathLst>
          </a:custGeom>
          <a:solidFill>
            <a:srgbClr val="EC4757"/>
          </a:solidFill>
        </p:spPr>
        <p:txBody>
          <a:bodyPr/>
          <a:lstStyle/>
          <a:p>
            <a:endParaRPr lang="es-CL"/>
          </a:p>
        </p:txBody>
      </p:sp>
      <p:sp>
        <p:nvSpPr>
          <p:cNvPr id="28" name="TextBox 27">
            <a:extLst>
              <a:ext uri="{FF2B5EF4-FFF2-40B4-BE49-F238E27FC236}">
                <a16:creationId xmlns:a16="http://schemas.microsoft.com/office/drawing/2014/main" id="{F1B3D0C5-E388-0A01-10A6-3D38F35AA30C}"/>
              </a:ext>
            </a:extLst>
          </p:cNvPr>
          <p:cNvSpPr txBox="1"/>
          <p:nvPr/>
        </p:nvSpPr>
        <p:spPr>
          <a:xfrm>
            <a:off x="823854" y="113358"/>
            <a:ext cx="9655458" cy="1018484"/>
          </a:xfrm>
          <a:prstGeom prst="rect">
            <a:avLst/>
          </a:prstGeom>
        </p:spPr>
        <p:txBody>
          <a:bodyPr wrap="square" lIns="0" tIns="0" rIns="0" bIns="0" rtlCol="0" anchor="t">
            <a:spAutoFit/>
          </a:bodyPr>
          <a:lstStyle/>
          <a:p>
            <a:pPr algn="ctr">
              <a:lnSpc>
                <a:spcPts val="9279"/>
              </a:lnSpc>
            </a:pPr>
            <a:r>
              <a:rPr lang="es-ES" sz="3200" b="1" dirty="0">
                <a:solidFill>
                  <a:srgbClr val="F6F6E9"/>
                </a:solidFill>
                <a:latin typeface="Agrandir Ultra-Bold"/>
                <a:ea typeface="Agrandir Ultra-Bold"/>
                <a:cs typeface="Agrandir Ultra-Bold"/>
                <a:sym typeface="Agrandir Ultra-Bold"/>
              </a:rPr>
              <a:t>CIRCULACIÓN PULMONAR</a:t>
            </a:r>
            <a:endParaRPr lang="es-CL" sz="3200" b="1" dirty="0">
              <a:solidFill>
                <a:srgbClr val="F6F6E9"/>
              </a:solidFill>
              <a:latin typeface="Agrandir Ultra-Bold"/>
              <a:ea typeface="Agrandir Ultra-Bold"/>
              <a:cs typeface="Agrandir Ultra-Bold"/>
              <a:sym typeface="Agrandir Ultra-Bold"/>
            </a:endParaRPr>
          </a:p>
        </p:txBody>
      </p:sp>
      <p:sp>
        <p:nvSpPr>
          <p:cNvPr id="29" name="TextBox 26">
            <a:extLst>
              <a:ext uri="{FF2B5EF4-FFF2-40B4-BE49-F238E27FC236}">
                <a16:creationId xmlns:a16="http://schemas.microsoft.com/office/drawing/2014/main" id="{799FD258-CD22-9403-FA3E-FDBA29D8BF85}"/>
              </a:ext>
            </a:extLst>
          </p:cNvPr>
          <p:cNvSpPr txBox="1"/>
          <p:nvPr/>
        </p:nvSpPr>
        <p:spPr>
          <a:xfrm>
            <a:off x="5748824" y="2811095"/>
            <a:ext cx="2285989" cy="1385892"/>
          </a:xfrm>
          <a:prstGeom prst="rect">
            <a:avLst/>
          </a:prstGeom>
        </p:spPr>
        <p:txBody>
          <a:bodyPr wrap="square" lIns="0" tIns="0" rIns="0" bIns="0" rtlCol="0" anchor="t">
            <a:spAutoFit/>
          </a:bodyPr>
          <a:lstStyle/>
          <a:p>
            <a:pPr algn="ctr">
              <a:lnSpc>
                <a:spcPts val="5459"/>
              </a:lnSpc>
            </a:pPr>
            <a:r>
              <a:rPr lang="es-CL" sz="4400" dirty="0">
                <a:solidFill>
                  <a:srgbClr val="F6F6E9"/>
                </a:solidFill>
                <a:latin typeface="Agrandir"/>
                <a:ea typeface="Agrandir"/>
                <a:cs typeface="Agrandir"/>
                <a:sym typeface="Agrandir"/>
              </a:rPr>
              <a:t>Aurícula derecha</a:t>
            </a:r>
          </a:p>
        </p:txBody>
      </p:sp>
      <p:sp>
        <p:nvSpPr>
          <p:cNvPr id="58" name="TextBox 26">
            <a:extLst>
              <a:ext uri="{FF2B5EF4-FFF2-40B4-BE49-F238E27FC236}">
                <a16:creationId xmlns:a16="http://schemas.microsoft.com/office/drawing/2014/main" id="{3573B3C1-1C85-B6F3-9C31-52D216259A44}"/>
              </a:ext>
            </a:extLst>
          </p:cNvPr>
          <p:cNvSpPr txBox="1"/>
          <p:nvPr/>
        </p:nvSpPr>
        <p:spPr>
          <a:xfrm>
            <a:off x="5491046" y="6102502"/>
            <a:ext cx="2801546" cy="1385892"/>
          </a:xfrm>
          <a:prstGeom prst="rect">
            <a:avLst/>
          </a:prstGeom>
        </p:spPr>
        <p:txBody>
          <a:bodyPr wrap="square" lIns="0" tIns="0" rIns="0" bIns="0" rtlCol="0" anchor="t">
            <a:spAutoFit/>
          </a:bodyPr>
          <a:lstStyle/>
          <a:p>
            <a:pPr algn="ctr">
              <a:lnSpc>
                <a:spcPts val="5459"/>
              </a:lnSpc>
            </a:pPr>
            <a:r>
              <a:rPr lang="es-CL" sz="4400" dirty="0">
                <a:solidFill>
                  <a:srgbClr val="F6F6E9"/>
                </a:solidFill>
                <a:latin typeface="Agrandir"/>
                <a:ea typeface="Agrandir"/>
                <a:cs typeface="Agrandir"/>
                <a:sym typeface="Agrandir"/>
              </a:rPr>
              <a:t>Ventrículo derecho</a:t>
            </a:r>
          </a:p>
        </p:txBody>
      </p:sp>
      <p:sp>
        <p:nvSpPr>
          <p:cNvPr id="59" name="TextBox 26">
            <a:extLst>
              <a:ext uri="{FF2B5EF4-FFF2-40B4-BE49-F238E27FC236}">
                <a16:creationId xmlns:a16="http://schemas.microsoft.com/office/drawing/2014/main" id="{8C0C0944-3754-F30B-A1D8-4E4FBC770DCF}"/>
              </a:ext>
            </a:extLst>
          </p:cNvPr>
          <p:cNvSpPr txBox="1"/>
          <p:nvPr/>
        </p:nvSpPr>
        <p:spPr>
          <a:xfrm>
            <a:off x="9518919" y="2811095"/>
            <a:ext cx="2416147" cy="1385892"/>
          </a:xfrm>
          <a:prstGeom prst="rect">
            <a:avLst/>
          </a:prstGeom>
        </p:spPr>
        <p:txBody>
          <a:bodyPr wrap="square" lIns="0" tIns="0" rIns="0" bIns="0" rtlCol="0" anchor="t">
            <a:spAutoFit/>
          </a:bodyPr>
          <a:lstStyle/>
          <a:p>
            <a:pPr algn="ctr">
              <a:lnSpc>
                <a:spcPts val="5459"/>
              </a:lnSpc>
            </a:pPr>
            <a:r>
              <a:rPr lang="es-CL" sz="4400" dirty="0">
                <a:solidFill>
                  <a:srgbClr val="F6F6E9"/>
                </a:solidFill>
                <a:latin typeface="Agrandir"/>
                <a:ea typeface="Agrandir"/>
                <a:cs typeface="Agrandir"/>
                <a:sym typeface="Agrandir"/>
              </a:rPr>
              <a:t>Aurícula izquierda</a:t>
            </a:r>
          </a:p>
        </p:txBody>
      </p:sp>
      <p:sp>
        <p:nvSpPr>
          <p:cNvPr id="60" name="TextBox 26">
            <a:extLst>
              <a:ext uri="{FF2B5EF4-FFF2-40B4-BE49-F238E27FC236}">
                <a16:creationId xmlns:a16="http://schemas.microsoft.com/office/drawing/2014/main" id="{CA2B77EB-D2CF-9FF6-B44F-B483845CE947}"/>
              </a:ext>
            </a:extLst>
          </p:cNvPr>
          <p:cNvSpPr txBox="1"/>
          <p:nvPr/>
        </p:nvSpPr>
        <p:spPr>
          <a:xfrm>
            <a:off x="9379030" y="6156943"/>
            <a:ext cx="2695924" cy="1385892"/>
          </a:xfrm>
          <a:prstGeom prst="rect">
            <a:avLst/>
          </a:prstGeom>
        </p:spPr>
        <p:txBody>
          <a:bodyPr wrap="square" lIns="0" tIns="0" rIns="0" bIns="0" rtlCol="0" anchor="t">
            <a:spAutoFit/>
          </a:bodyPr>
          <a:lstStyle/>
          <a:p>
            <a:pPr algn="ctr">
              <a:lnSpc>
                <a:spcPts val="5459"/>
              </a:lnSpc>
            </a:pPr>
            <a:r>
              <a:rPr lang="es-CL" sz="4400" dirty="0">
                <a:solidFill>
                  <a:srgbClr val="F6F6E9"/>
                </a:solidFill>
                <a:latin typeface="Agrandir"/>
                <a:ea typeface="Agrandir"/>
                <a:cs typeface="Agrandir"/>
                <a:sym typeface="Agrandir"/>
              </a:rPr>
              <a:t>Ventrículo izquierdo</a:t>
            </a:r>
          </a:p>
        </p:txBody>
      </p:sp>
      <p:sp>
        <p:nvSpPr>
          <p:cNvPr id="61" name="TextBox 27">
            <a:extLst>
              <a:ext uri="{FF2B5EF4-FFF2-40B4-BE49-F238E27FC236}">
                <a16:creationId xmlns:a16="http://schemas.microsoft.com/office/drawing/2014/main" id="{DBB87247-0F0D-AC63-CA9A-6B625294C782}"/>
              </a:ext>
            </a:extLst>
          </p:cNvPr>
          <p:cNvSpPr txBox="1"/>
          <p:nvPr/>
        </p:nvSpPr>
        <p:spPr>
          <a:xfrm>
            <a:off x="7317488" y="148931"/>
            <a:ext cx="9655458" cy="1018484"/>
          </a:xfrm>
          <a:prstGeom prst="rect">
            <a:avLst/>
          </a:prstGeom>
        </p:spPr>
        <p:txBody>
          <a:bodyPr wrap="square" lIns="0" tIns="0" rIns="0" bIns="0" rtlCol="0" anchor="t">
            <a:spAutoFit/>
          </a:bodyPr>
          <a:lstStyle/>
          <a:p>
            <a:pPr algn="ctr">
              <a:lnSpc>
                <a:spcPts val="9279"/>
              </a:lnSpc>
            </a:pPr>
            <a:r>
              <a:rPr lang="es-ES" sz="3200" b="1" dirty="0">
                <a:solidFill>
                  <a:srgbClr val="F6F6E9"/>
                </a:solidFill>
                <a:latin typeface="Agrandir Ultra-Bold"/>
                <a:ea typeface="Agrandir Ultra-Bold"/>
                <a:cs typeface="Agrandir Ultra-Bold"/>
                <a:sym typeface="Agrandir Ultra-Bold"/>
              </a:rPr>
              <a:t>CIRCULACIÓN SISTÉMICA</a:t>
            </a:r>
            <a:endParaRPr lang="es-CL" sz="3200" b="1" dirty="0">
              <a:solidFill>
                <a:srgbClr val="F6F6E9"/>
              </a:solidFill>
              <a:latin typeface="Agrandir Ultra-Bold"/>
              <a:ea typeface="Agrandir Ultra-Bold"/>
              <a:cs typeface="Agrandir Ultra-Bold"/>
              <a:sym typeface="Agrandir Ultra-Bold"/>
            </a:endParaRPr>
          </a:p>
        </p:txBody>
      </p:sp>
      <p:sp>
        <p:nvSpPr>
          <p:cNvPr id="62" name="TextBox 26">
            <a:extLst>
              <a:ext uri="{FF2B5EF4-FFF2-40B4-BE49-F238E27FC236}">
                <a16:creationId xmlns:a16="http://schemas.microsoft.com/office/drawing/2014/main" id="{9A18498F-F44A-AA19-CDBD-23CCDF3CED89}"/>
              </a:ext>
            </a:extLst>
          </p:cNvPr>
          <p:cNvSpPr txBox="1"/>
          <p:nvPr/>
        </p:nvSpPr>
        <p:spPr>
          <a:xfrm>
            <a:off x="13964244" y="3640339"/>
            <a:ext cx="2541095" cy="680571"/>
          </a:xfrm>
          <a:prstGeom prst="rect">
            <a:avLst/>
          </a:prstGeom>
        </p:spPr>
        <p:txBody>
          <a:bodyPr wrap="square" lIns="0" tIns="0" rIns="0" bIns="0" rtlCol="0" anchor="t">
            <a:spAutoFit/>
          </a:bodyPr>
          <a:lstStyle/>
          <a:p>
            <a:pPr algn="ctr">
              <a:lnSpc>
                <a:spcPts val="5459"/>
              </a:lnSpc>
            </a:pPr>
            <a:r>
              <a:rPr lang="es-CL" sz="4400" dirty="0">
                <a:latin typeface="Agrandir"/>
                <a:ea typeface="Agrandir"/>
                <a:cs typeface="Agrandir"/>
                <a:sym typeface="Agrandir"/>
              </a:rPr>
              <a:t>Pulmones</a:t>
            </a:r>
          </a:p>
        </p:txBody>
      </p:sp>
      <p:sp>
        <p:nvSpPr>
          <p:cNvPr id="63" name="TextBox 26">
            <a:extLst>
              <a:ext uri="{FF2B5EF4-FFF2-40B4-BE49-F238E27FC236}">
                <a16:creationId xmlns:a16="http://schemas.microsoft.com/office/drawing/2014/main" id="{5EFABFCF-7CEA-2AB0-3B43-0E2744D856ED}"/>
              </a:ext>
            </a:extLst>
          </p:cNvPr>
          <p:cNvSpPr txBox="1"/>
          <p:nvPr/>
        </p:nvSpPr>
        <p:spPr>
          <a:xfrm>
            <a:off x="1383747" y="9086426"/>
            <a:ext cx="2541095" cy="680571"/>
          </a:xfrm>
          <a:prstGeom prst="rect">
            <a:avLst/>
          </a:prstGeom>
        </p:spPr>
        <p:txBody>
          <a:bodyPr wrap="square" lIns="0" tIns="0" rIns="0" bIns="0" rtlCol="0" anchor="t">
            <a:spAutoFit/>
          </a:bodyPr>
          <a:lstStyle/>
          <a:p>
            <a:pPr algn="ctr">
              <a:lnSpc>
                <a:spcPts val="5459"/>
              </a:lnSpc>
            </a:pPr>
            <a:r>
              <a:rPr lang="es-CL" sz="4400" dirty="0">
                <a:latin typeface="Agrandir"/>
                <a:ea typeface="Agrandir"/>
                <a:cs typeface="Agrandir"/>
                <a:sym typeface="Agrandir"/>
              </a:rPr>
              <a:t>Pulmones</a:t>
            </a:r>
          </a:p>
        </p:txBody>
      </p:sp>
      <p:sp>
        <p:nvSpPr>
          <p:cNvPr id="64" name="TextBox 26">
            <a:extLst>
              <a:ext uri="{FF2B5EF4-FFF2-40B4-BE49-F238E27FC236}">
                <a16:creationId xmlns:a16="http://schemas.microsoft.com/office/drawing/2014/main" id="{84CB21F4-A89B-F9D0-4875-CB7395BFB046}"/>
              </a:ext>
            </a:extLst>
          </p:cNvPr>
          <p:cNvSpPr txBox="1"/>
          <p:nvPr/>
        </p:nvSpPr>
        <p:spPr>
          <a:xfrm>
            <a:off x="13404338" y="9216324"/>
            <a:ext cx="2541095" cy="680571"/>
          </a:xfrm>
          <a:prstGeom prst="rect">
            <a:avLst/>
          </a:prstGeom>
        </p:spPr>
        <p:txBody>
          <a:bodyPr wrap="square" lIns="0" tIns="0" rIns="0" bIns="0" rtlCol="0" anchor="t">
            <a:spAutoFit/>
          </a:bodyPr>
          <a:lstStyle/>
          <a:p>
            <a:pPr algn="ctr">
              <a:lnSpc>
                <a:spcPts val="5459"/>
              </a:lnSpc>
            </a:pPr>
            <a:r>
              <a:rPr lang="es-CL" sz="4400" dirty="0">
                <a:latin typeface="Agrandir"/>
                <a:ea typeface="Agrandir"/>
                <a:cs typeface="Agrandir"/>
                <a:sym typeface="Agrandir"/>
              </a:rPr>
              <a:t>Cuerpo</a:t>
            </a:r>
          </a:p>
        </p:txBody>
      </p:sp>
      <p:sp>
        <p:nvSpPr>
          <p:cNvPr id="65" name="TextBox 26">
            <a:extLst>
              <a:ext uri="{FF2B5EF4-FFF2-40B4-BE49-F238E27FC236}">
                <a16:creationId xmlns:a16="http://schemas.microsoft.com/office/drawing/2014/main" id="{18F72F58-89A3-AFD0-DC61-37D07D90D288}"/>
              </a:ext>
            </a:extLst>
          </p:cNvPr>
          <p:cNvSpPr txBox="1"/>
          <p:nvPr/>
        </p:nvSpPr>
        <p:spPr>
          <a:xfrm>
            <a:off x="1006910" y="4041864"/>
            <a:ext cx="2541095" cy="680571"/>
          </a:xfrm>
          <a:prstGeom prst="rect">
            <a:avLst/>
          </a:prstGeom>
        </p:spPr>
        <p:txBody>
          <a:bodyPr wrap="square" lIns="0" tIns="0" rIns="0" bIns="0" rtlCol="0" anchor="t">
            <a:spAutoFit/>
          </a:bodyPr>
          <a:lstStyle/>
          <a:p>
            <a:pPr algn="ctr">
              <a:lnSpc>
                <a:spcPts val="5459"/>
              </a:lnSpc>
            </a:pPr>
            <a:r>
              <a:rPr lang="es-CL" sz="4400" dirty="0">
                <a:latin typeface="Agrandir"/>
                <a:ea typeface="Agrandir"/>
                <a:cs typeface="Agrandir"/>
                <a:sym typeface="Agrandir"/>
              </a:rPr>
              <a:t>Cuerpo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3"/>
          <p:cNvGrpSpPr/>
          <p:nvPr/>
        </p:nvGrpSpPr>
        <p:grpSpPr>
          <a:xfrm>
            <a:off x="519166" y="448268"/>
            <a:ext cx="17235433" cy="9553676"/>
            <a:chOff x="0" y="0"/>
            <a:chExt cx="2572397" cy="2516194"/>
          </a:xfrm>
        </p:grpSpPr>
        <p:sp>
          <p:nvSpPr>
            <p:cNvPr id="24" name="Freeform 24"/>
            <p:cNvSpPr/>
            <p:nvPr/>
          </p:nvSpPr>
          <p:spPr>
            <a:xfrm>
              <a:off x="0" y="0"/>
              <a:ext cx="2572397" cy="2516194"/>
            </a:xfrm>
            <a:custGeom>
              <a:avLst/>
              <a:gdLst/>
              <a:ahLst/>
              <a:cxnLst/>
              <a:rect l="l" t="t" r="r" b="b"/>
              <a:pathLst>
                <a:path w="2572397" h="2516194">
                  <a:moveTo>
                    <a:pt x="40425" y="0"/>
                  </a:moveTo>
                  <a:lnTo>
                    <a:pt x="2531971" y="0"/>
                  </a:lnTo>
                  <a:cubicBezTo>
                    <a:pt x="2554298" y="0"/>
                    <a:pt x="2572397" y="18099"/>
                    <a:pt x="2572397" y="40425"/>
                  </a:cubicBezTo>
                  <a:lnTo>
                    <a:pt x="2572397" y="2475769"/>
                  </a:lnTo>
                  <a:cubicBezTo>
                    <a:pt x="2572397" y="2486490"/>
                    <a:pt x="2568138" y="2496773"/>
                    <a:pt x="2560556" y="2504354"/>
                  </a:cubicBezTo>
                  <a:cubicBezTo>
                    <a:pt x="2552975" y="2511935"/>
                    <a:pt x="2542693" y="2516194"/>
                    <a:pt x="2531971" y="2516194"/>
                  </a:cubicBezTo>
                  <a:lnTo>
                    <a:pt x="40425" y="2516194"/>
                  </a:lnTo>
                  <a:cubicBezTo>
                    <a:pt x="18099" y="2516194"/>
                    <a:pt x="0" y="2498095"/>
                    <a:pt x="0" y="2475769"/>
                  </a:cubicBezTo>
                  <a:lnTo>
                    <a:pt x="0" y="40425"/>
                  </a:lnTo>
                  <a:cubicBezTo>
                    <a:pt x="0" y="18099"/>
                    <a:pt x="18099" y="0"/>
                    <a:pt x="40425" y="0"/>
                  </a:cubicBezTo>
                  <a:close/>
                </a:path>
              </a:pathLst>
            </a:custGeom>
            <a:solidFill>
              <a:srgbClr val="39382C"/>
            </a:solidFill>
            <a:ln w="19050" cap="rnd">
              <a:solidFill>
                <a:srgbClr val="000000"/>
              </a:solidFill>
              <a:prstDash val="solid"/>
              <a:round/>
            </a:ln>
          </p:spPr>
          <p:txBody>
            <a:bodyPr/>
            <a:lstStyle/>
            <a:p>
              <a:endParaRPr lang="es-CL"/>
            </a:p>
          </p:txBody>
        </p:sp>
        <p:sp>
          <p:nvSpPr>
            <p:cNvPr id="25" name="TextBox 25"/>
            <p:cNvSpPr txBox="1"/>
            <p:nvPr/>
          </p:nvSpPr>
          <p:spPr>
            <a:xfrm>
              <a:off x="0" y="-38100"/>
              <a:ext cx="2572397" cy="2554294"/>
            </a:xfrm>
            <a:prstGeom prst="rect">
              <a:avLst/>
            </a:prstGeom>
          </p:spPr>
          <p:txBody>
            <a:bodyPr lIns="50800" tIns="50800" rIns="50800" bIns="50800" rtlCol="0" anchor="ctr"/>
            <a:lstStyle/>
            <a:p>
              <a:pPr algn="ctr">
                <a:lnSpc>
                  <a:spcPts val="2659"/>
                </a:lnSpc>
                <a:spcBef>
                  <a:spcPct val="0"/>
                </a:spcBef>
              </a:pPr>
              <a:endParaRPr/>
            </a:p>
          </p:txBody>
        </p:sp>
      </p:grpSp>
      <p:sp>
        <p:nvSpPr>
          <p:cNvPr id="26" name="TextBox 26"/>
          <p:cNvSpPr txBox="1"/>
          <p:nvPr/>
        </p:nvSpPr>
        <p:spPr>
          <a:xfrm>
            <a:off x="823484" y="1044584"/>
            <a:ext cx="4596694" cy="3484672"/>
          </a:xfrm>
          <a:prstGeom prst="rect">
            <a:avLst/>
          </a:prstGeom>
        </p:spPr>
        <p:txBody>
          <a:bodyPr wrap="square" lIns="0" tIns="0" rIns="0" bIns="0" rtlCol="0" anchor="t">
            <a:spAutoFit/>
          </a:bodyPr>
          <a:lstStyle/>
          <a:p>
            <a:pPr>
              <a:lnSpc>
                <a:spcPts val="5459"/>
              </a:lnSpc>
            </a:pPr>
            <a:r>
              <a:rPr lang="es-CL" sz="3900" dirty="0">
                <a:solidFill>
                  <a:srgbClr val="F6F6E9"/>
                </a:solidFill>
                <a:latin typeface="Agrandir"/>
                <a:ea typeface="Agrandir"/>
                <a:cs typeface="Agrandir"/>
                <a:sym typeface="Agrandir"/>
              </a:rPr>
              <a:t>GLÓBULOS ROJOS</a:t>
            </a:r>
          </a:p>
          <a:p>
            <a:pPr>
              <a:lnSpc>
                <a:spcPts val="5459"/>
              </a:lnSpc>
            </a:pPr>
            <a:r>
              <a:rPr lang="es-CL" sz="3900" dirty="0">
                <a:solidFill>
                  <a:srgbClr val="F6F6E9"/>
                </a:solidFill>
                <a:latin typeface="Agrandir"/>
                <a:ea typeface="Agrandir"/>
                <a:cs typeface="Agrandir"/>
                <a:sym typeface="Agrandir"/>
              </a:rPr>
              <a:t>Células encargadas de transportar oxígeno y dióxido de carbono.</a:t>
            </a:r>
          </a:p>
        </p:txBody>
      </p:sp>
      <p:sp>
        <p:nvSpPr>
          <p:cNvPr id="27" name="TextBox 27"/>
          <p:cNvSpPr txBox="1"/>
          <p:nvPr/>
        </p:nvSpPr>
        <p:spPr>
          <a:xfrm>
            <a:off x="4316271" y="448267"/>
            <a:ext cx="9655458" cy="1192634"/>
          </a:xfrm>
          <a:prstGeom prst="rect">
            <a:avLst/>
          </a:prstGeom>
        </p:spPr>
        <p:txBody>
          <a:bodyPr wrap="square" lIns="0" tIns="0" rIns="0" bIns="0" rtlCol="0" anchor="t">
            <a:spAutoFit/>
          </a:bodyPr>
          <a:lstStyle/>
          <a:p>
            <a:pPr algn="ctr">
              <a:lnSpc>
                <a:spcPts val="9279"/>
              </a:lnSpc>
            </a:pPr>
            <a:r>
              <a:rPr lang="es-ES" sz="8000" b="1" dirty="0">
                <a:solidFill>
                  <a:srgbClr val="F6F6E9"/>
                </a:solidFill>
                <a:latin typeface="Agrandir Ultra-Bold"/>
                <a:ea typeface="Agrandir Ultra-Bold"/>
                <a:cs typeface="Agrandir Ultra-Bold"/>
                <a:sym typeface="Agrandir Ultra-Bold"/>
              </a:rPr>
              <a:t>SANGRE</a:t>
            </a:r>
            <a:endParaRPr lang="es-CL" sz="8000" b="1" dirty="0">
              <a:solidFill>
                <a:srgbClr val="F6F6E9"/>
              </a:solidFill>
              <a:latin typeface="Agrandir Ultra-Bold"/>
              <a:ea typeface="Agrandir Ultra-Bold"/>
              <a:cs typeface="Agrandir Ultra-Bold"/>
              <a:sym typeface="Agrandir Ultra-Bold"/>
            </a:endParaRPr>
          </a:p>
        </p:txBody>
      </p:sp>
      <p:sp>
        <p:nvSpPr>
          <p:cNvPr id="3" name="Freeform 2">
            <a:extLst>
              <a:ext uri="{FF2B5EF4-FFF2-40B4-BE49-F238E27FC236}">
                <a16:creationId xmlns:a16="http://schemas.microsoft.com/office/drawing/2014/main" id="{A2D8411A-46C9-B3E2-C638-356803A6E850}"/>
              </a:ext>
            </a:extLst>
          </p:cNvPr>
          <p:cNvSpPr/>
          <p:nvPr/>
        </p:nvSpPr>
        <p:spPr>
          <a:xfrm rot="218389">
            <a:off x="8965922" y="2966828"/>
            <a:ext cx="1256609" cy="4901667"/>
          </a:xfrm>
          <a:custGeom>
            <a:avLst/>
            <a:gdLst/>
            <a:ahLst/>
            <a:cxnLst/>
            <a:rect l="l" t="t" r="r" b="b"/>
            <a:pathLst>
              <a:path w="1256609" h="4901667">
                <a:moveTo>
                  <a:pt x="0" y="0"/>
                </a:moveTo>
                <a:lnTo>
                  <a:pt x="1256609" y="0"/>
                </a:lnTo>
                <a:lnTo>
                  <a:pt x="1256609" y="4901667"/>
                </a:lnTo>
                <a:lnTo>
                  <a:pt x="0" y="4901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a:p>
        </p:txBody>
      </p:sp>
      <p:sp>
        <p:nvSpPr>
          <p:cNvPr id="6" name="Freeform 3">
            <a:extLst>
              <a:ext uri="{FF2B5EF4-FFF2-40B4-BE49-F238E27FC236}">
                <a16:creationId xmlns:a16="http://schemas.microsoft.com/office/drawing/2014/main" id="{05B96F65-0870-BE9D-4F54-77BC5DB056C1}"/>
              </a:ext>
            </a:extLst>
          </p:cNvPr>
          <p:cNvSpPr/>
          <p:nvPr/>
        </p:nvSpPr>
        <p:spPr>
          <a:xfrm>
            <a:off x="5468048" y="2415444"/>
            <a:ext cx="2921097" cy="2113812"/>
          </a:xfrm>
          <a:custGeom>
            <a:avLst/>
            <a:gdLst/>
            <a:ahLst/>
            <a:cxnLst/>
            <a:rect l="l" t="t" r="r" b="b"/>
            <a:pathLst>
              <a:path w="2921097" h="2113812">
                <a:moveTo>
                  <a:pt x="0" y="0"/>
                </a:moveTo>
                <a:lnTo>
                  <a:pt x="2921096" y="0"/>
                </a:lnTo>
                <a:lnTo>
                  <a:pt x="2921096" y="2113812"/>
                </a:lnTo>
                <a:lnTo>
                  <a:pt x="0" y="21138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CL"/>
          </a:p>
        </p:txBody>
      </p:sp>
      <p:sp>
        <p:nvSpPr>
          <p:cNvPr id="7" name="Freeform 4">
            <a:extLst>
              <a:ext uri="{FF2B5EF4-FFF2-40B4-BE49-F238E27FC236}">
                <a16:creationId xmlns:a16="http://schemas.microsoft.com/office/drawing/2014/main" id="{C5A26052-1480-451A-3DA9-3B5B0FF128DD}"/>
              </a:ext>
            </a:extLst>
          </p:cNvPr>
          <p:cNvSpPr/>
          <p:nvPr/>
        </p:nvSpPr>
        <p:spPr>
          <a:xfrm>
            <a:off x="6676035" y="8581397"/>
            <a:ext cx="954081" cy="1014980"/>
          </a:xfrm>
          <a:custGeom>
            <a:avLst/>
            <a:gdLst/>
            <a:ahLst/>
            <a:cxnLst/>
            <a:rect l="l" t="t" r="r" b="b"/>
            <a:pathLst>
              <a:path w="954081" h="1014980">
                <a:moveTo>
                  <a:pt x="0" y="0"/>
                </a:moveTo>
                <a:lnTo>
                  <a:pt x="954082" y="0"/>
                </a:lnTo>
                <a:lnTo>
                  <a:pt x="954082" y="1014980"/>
                </a:lnTo>
                <a:lnTo>
                  <a:pt x="0" y="10149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CL"/>
          </a:p>
        </p:txBody>
      </p:sp>
      <p:sp>
        <p:nvSpPr>
          <p:cNvPr id="8" name="Freeform 5">
            <a:extLst>
              <a:ext uri="{FF2B5EF4-FFF2-40B4-BE49-F238E27FC236}">
                <a16:creationId xmlns:a16="http://schemas.microsoft.com/office/drawing/2014/main" id="{F8F42EE7-1D3D-2C64-917F-5C25CE9E1C41}"/>
              </a:ext>
            </a:extLst>
          </p:cNvPr>
          <p:cNvSpPr/>
          <p:nvPr/>
        </p:nvSpPr>
        <p:spPr>
          <a:xfrm>
            <a:off x="5337666" y="7327414"/>
            <a:ext cx="1731035" cy="1557932"/>
          </a:xfrm>
          <a:custGeom>
            <a:avLst/>
            <a:gdLst/>
            <a:ahLst/>
            <a:cxnLst/>
            <a:rect l="l" t="t" r="r" b="b"/>
            <a:pathLst>
              <a:path w="1731035" h="1557932">
                <a:moveTo>
                  <a:pt x="0" y="0"/>
                </a:moveTo>
                <a:lnTo>
                  <a:pt x="1731035" y="0"/>
                </a:lnTo>
                <a:lnTo>
                  <a:pt x="1731035" y="1557932"/>
                </a:lnTo>
                <a:lnTo>
                  <a:pt x="0" y="15579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CL"/>
          </a:p>
        </p:txBody>
      </p:sp>
      <p:sp>
        <p:nvSpPr>
          <p:cNvPr id="9" name="Freeform 6">
            <a:extLst>
              <a:ext uri="{FF2B5EF4-FFF2-40B4-BE49-F238E27FC236}">
                <a16:creationId xmlns:a16="http://schemas.microsoft.com/office/drawing/2014/main" id="{6CEAFD26-90F7-13B0-2C15-9414DC1071D7}"/>
              </a:ext>
            </a:extLst>
          </p:cNvPr>
          <p:cNvSpPr/>
          <p:nvPr/>
        </p:nvSpPr>
        <p:spPr>
          <a:xfrm>
            <a:off x="11036742" y="3408575"/>
            <a:ext cx="2753015" cy="2037231"/>
          </a:xfrm>
          <a:custGeom>
            <a:avLst/>
            <a:gdLst/>
            <a:ahLst/>
            <a:cxnLst/>
            <a:rect l="l" t="t" r="r" b="b"/>
            <a:pathLst>
              <a:path w="2753015" h="2037231">
                <a:moveTo>
                  <a:pt x="0" y="0"/>
                </a:moveTo>
                <a:lnTo>
                  <a:pt x="2753014" y="0"/>
                </a:lnTo>
                <a:lnTo>
                  <a:pt x="2753014" y="2037231"/>
                </a:lnTo>
                <a:lnTo>
                  <a:pt x="0" y="203723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CL"/>
          </a:p>
        </p:txBody>
      </p:sp>
      <p:sp>
        <p:nvSpPr>
          <p:cNvPr id="20" name="TextBox 26">
            <a:extLst>
              <a:ext uri="{FF2B5EF4-FFF2-40B4-BE49-F238E27FC236}">
                <a16:creationId xmlns:a16="http://schemas.microsoft.com/office/drawing/2014/main" id="{922A367D-E587-B359-B549-F90F59772049}"/>
              </a:ext>
            </a:extLst>
          </p:cNvPr>
          <p:cNvSpPr txBox="1"/>
          <p:nvPr/>
        </p:nvSpPr>
        <p:spPr>
          <a:xfrm>
            <a:off x="786675" y="6681759"/>
            <a:ext cx="5195356" cy="2779351"/>
          </a:xfrm>
          <a:prstGeom prst="rect">
            <a:avLst/>
          </a:prstGeom>
        </p:spPr>
        <p:txBody>
          <a:bodyPr wrap="square" lIns="0" tIns="0" rIns="0" bIns="0" rtlCol="0" anchor="t">
            <a:spAutoFit/>
          </a:bodyPr>
          <a:lstStyle/>
          <a:p>
            <a:pPr>
              <a:lnSpc>
                <a:spcPts val="5459"/>
              </a:lnSpc>
            </a:pPr>
            <a:r>
              <a:rPr lang="es-CL" sz="3900" dirty="0">
                <a:solidFill>
                  <a:srgbClr val="F6F6E9"/>
                </a:solidFill>
                <a:latin typeface="Agrandir"/>
                <a:ea typeface="Agrandir"/>
                <a:cs typeface="Agrandir"/>
                <a:sym typeface="Agrandir"/>
              </a:rPr>
              <a:t>GLÓBULOS BLANCOS</a:t>
            </a:r>
          </a:p>
          <a:p>
            <a:pPr>
              <a:lnSpc>
                <a:spcPts val="5459"/>
              </a:lnSpc>
            </a:pPr>
            <a:r>
              <a:rPr lang="es-CL" sz="3900" dirty="0">
                <a:solidFill>
                  <a:srgbClr val="F6F6E9"/>
                </a:solidFill>
                <a:latin typeface="Agrandir"/>
                <a:ea typeface="Agrandir"/>
                <a:cs typeface="Agrandir"/>
                <a:sym typeface="Agrandir"/>
              </a:rPr>
              <a:t>Protegen de enfermedades e infecciones.</a:t>
            </a:r>
          </a:p>
        </p:txBody>
      </p:sp>
      <p:sp>
        <p:nvSpPr>
          <p:cNvPr id="21" name="TextBox 26">
            <a:extLst>
              <a:ext uri="{FF2B5EF4-FFF2-40B4-BE49-F238E27FC236}">
                <a16:creationId xmlns:a16="http://schemas.microsoft.com/office/drawing/2014/main" id="{F9F45DA1-25FC-1CAF-6443-6D25F094B350}"/>
              </a:ext>
            </a:extLst>
          </p:cNvPr>
          <p:cNvSpPr txBox="1"/>
          <p:nvPr/>
        </p:nvSpPr>
        <p:spPr>
          <a:xfrm>
            <a:off x="11420802" y="1218639"/>
            <a:ext cx="4596694" cy="2779351"/>
          </a:xfrm>
          <a:prstGeom prst="rect">
            <a:avLst/>
          </a:prstGeom>
        </p:spPr>
        <p:txBody>
          <a:bodyPr wrap="square" lIns="0" tIns="0" rIns="0" bIns="0" rtlCol="0" anchor="t">
            <a:spAutoFit/>
          </a:bodyPr>
          <a:lstStyle/>
          <a:p>
            <a:pPr algn="r">
              <a:lnSpc>
                <a:spcPts val="5459"/>
              </a:lnSpc>
            </a:pPr>
            <a:r>
              <a:rPr lang="es-CL" sz="3900" dirty="0">
                <a:solidFill>
                  <a:srgbClr val="F6F6E9"/>
                </a:solidFill>
                <a:latin typeface="Agrandir"/>
                <a:ea typeface="Agrandir"/>
                <a:cs typeface="Agrandir"/>
                <a:sym typeface="Agrandir"/>
              </a:rPr>
              <a:t>PLAQUETAS</a:t>
            </a:r>
          </a:p>
          <a:p>
            <a:pPr algn="r">
              <a:lnSpc>
                <a:spcPts val="5459"/>
              </a:lnSpc>
            </a:pPr>
            <a:r>
              <a:rPr lang="es-CL" sz="3900" dirty="0">
                <a:solidFill>
                  <a:srgbClr val="F6F6E9"/>
                </a:solidFill>
                <a:latin typeface="Agrandir"/>
                <a:ea typeface="Agrandir"/>
                <a:cs typeface="Agrandir"/>
                <a:sym typeface="Agrandir"/>
              </a:rPr>
              <a:t>Participan en la coagulación en heridas.</a:t>
            </a:r>
          </a:p>
        </p:txBody>
      </p:sp>
      <p:sp>
        <p:nvSpPr>
          <p:cNvPr id="22" name="TextBox 26">
            <a:extLst>
              <a:ext uri="{FF2B5EF4-FFF2-40B4-BE49-F238E27FC236}">
                <a16:creationId xmlns:a16="http://schemas.microsoft.com/office/drawing/2014/main" id="{A2496593-455C-BF4D-2A04-C473B7384726}"/>
              </a:ext>
            </a:extLst>
          </p:cNvPr>
          <p:cNvSpPr txBox="1"/>
          <p:nvPr/>
        </p:nvSpPr>
        <p:spPr>
          <a:xfrm>
            <a:off x="11887200" y="5584455"/>
            <a:ext cx="4596694" cy="4189993"/>
          </a:xfrm>
          <a:prstGeom prst="rect">
            <a:avLst/>
          </a:prstGeom>
        </p:spPr>
        <p:txBody>
          <a:bodyPr wrap="square" lIns="0" tIns="0" rIns="0" bIns="0" rtlCol="0" anchor="t">
            <a:spAutoFit/>
          </a:bodyPr>
          <a:lstStyle/>
          <a:p>
            <a:pPr algn="r">
              <a:lnSpc>
                <a:spcPts val="5459"/>
              </a:lnSpc>
            </a:pPr>
            <a:r>
              <a:rPr lang="es-CL" sz="3900" dirty="0">
                <a:solidFill>
                  <a:srgbClr val="F6F6E9"/>
                </a:solidFill>
                <a:latin typeface="Agrandir"/>
                <a:ea typeface="Agrandir"/>
                <a:cs typeface="Agrandir"/>
                <a:sym typeface="Agrandir"/>
              </a:rPr>
              <a:t>PLASMA</a:t>
            </a:r>
          </a:p>
          <a:p>
            <a:pPr algn="r">
              <a:lnSpc>
                <a:spcPts val="5459"/>
              </a:lnSpc>
            </a:pPr>
            <a:r>
              <a:rPr lang="es-CL" sz="3900" dirty="0">
                <a:solidFill>
                  <a:srgbClr val="F6F6E9"/>
                </a:solidFill>
                <a:latin typeface="Agrandir"/>
                <a:ea typeface="Agrandir"/>
                <a:cs typeface="Agrandir"/>
                <a:sym typeface="Agrandir"/>
              </a:rPr>
              <a:t>Liquido viscoso en el cual se transportan los nutrientes y desechos.</a:t>
            </a:r>
          </a:p>
        </p:txBody>
      </p:sp>
      <p:sp>
        <p:nvSpPr>
          <p:cNvPr id="33" name="Freeform 8">
            <a:extLst>
              <a:ext uri="{FF2B5EF4-FFF2-40B4-BE49-F238E27FC236}">
                <a16:creationId xmlns:a16="http://schemas.microsoft.com/office/drawing/2014/main" id="{A2BCAA9B-9B21-F0C1-05DA-2C95C7E7D02F}"/>
              </a:ext>
            </a:extLst>
          </p:cNvPr>
          <p:cNvSpPr/>
          <p:nvPr/>
        </p:nvSpPr>
        <p:spPr>
          <a:xfrm rot="7361676">
            <a:off x="7770882" y="4293787"/>
            <a:ext cx="593534" cy="1909028"/>
          </a:xfrm>
          <a:custGeom>
            <a:avLst/>
            <a:gdLst/>
            <a:ahLst/>
            <a:cxnLst/>
            <a:rect l="l" t="t" r="r" b="b"/>
            <a:pathLst>
              <a:path w="593534" h="1909028">
                <a:moveTo>
                  <a:pt x="0" y="0"/>
                </a:moveTo>
                <a:lnTo>
                  <a:pt x="593534" y="0"/>
                </a:lnTo>
                <a:lnTo>
                  <a:pt x="593534" y="1909029"/>
                </a:lnTo>
                <a:lnTo>
                  <a:pt x="0" y="190902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s-CL" dirty="0"/>
          </a:p>
        </p:txBody>
      </p:sp>
      <p:sp>
        <p:nvSpPr>
          <p:cNvPr id="37" name="Freeform 8">
            <a:extLst>
              <a:ext uri="{FF2B5EF4-FFF2-40B4-BE49-F238E27FC236}">
                <a16:creationId xmlns:a16="http://schemas.microsoft.com/office/drawing/2014/main" id="{FD65CCFD-C0CC-C040-14F0-B7E4BD5AF95B}"/>
              </a:ext>
            </a:extLst>
          </p:cNvPr>
          <p:cNvSpPr/>
          <p:nvPr/>
        </p:nvSpPr>
        <p:spPr>
          <a:xfrm rot="2752029">
            <a:off x="7918656" y="7093585"/>
            <a:ext cx="593534" cy="1909028"/>
          </a:xfrm>
          <a:custGeom>
            <a:avLst/>
            <a:gdLst/>
            <a:ahLst/>
            <a:cxnLst/>
            <a:rect l="l" t="t" r="r" b="b"/>
            <a:pathLst>
              <a:path w="593534" h="1909028">
                <a:moveTo>
                  <a:pt x="0" y="0"/>
                </a:moveTo>
                <a:lnTo>
                  <a:pt x="593534" y="0"/>
                </a:lnTo>
                <a:lnTo>
                  <a:pt x="593534" y="1909029"/>
                </a:lnTo>
                <a:lnTo>
                  <a:pt x="0" y="190902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s-CL" dirty="0"/>
          </a:p>
        </p:txBody>
      </p:sp>
      <p:sp>
        <p:nvSpPr>
          <p:cNvPr id="38" name="Freeform 8">
            <a:extLst>
              <a:ext uri="{FF2B5EF4-FFF2-40B4-BE49-F238E27FC236}">
                <a16:creationId xmlns:a16="http://schemas.microsoft.com/office/drawing/2014/main" id="{B6B73B84-72F6-EC74-45DB-2977C3C98656}"/>
              </a:ext>
            </a:extLst>
          </p:cNvPr>
          <p:cNvSpPr/>
          <p:nvPr/>
        </p:nvSpPr>
        <p:spPr>
          <a:xfrm rot="18034053">
            <a:off x="10687762" y="6585475"/>
            <a:ext cx="593534" cy="1909028"/>
          </a:xfrm>
          <a:custGeom>
            <a:avLst/>
            <a:gdLst/>
            <a:ahLst/>
            <a:cxnLst/>
            <a:rect l="l" t="t" r="r" b="b"/>
            <a:pathLst>
              <a:path w="593534" h="1909028">
                <a:moveTo>
                  <a:pt x="0" y="0"/>
                </a:moveTo>
                <a:lnTo>
                  <a:pt x="593534" y="0"/>
                </a:lnTo>
                <a:lnTo>
                  <a:pt x="593534" y="1909029"/>
                </a:lnTo>
                <a:lnTo>
                  <a:pt x="0" y="190902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s-CL" dirty="0"/>
          </a:p>
        </p:txBody>
      </p:sp>
      <p:sp>
        <p:nvSpPr>
          <p:cNvPr id="39" name="Freeform 17">
            <a:extLst>
              <a:ext uri="{FF2B5EF4-FFF2-40B4-BE49-F238E27FC236}">
                <a16:creationId xmlns:a16="http://schemas.microsoft.com/office/drawing/2014/main" id="{298B2F13-F7E4-91DB-DE3E-7E76B1084DD5}"/>
              </a:ext>
            </a:extLst>
          </p:cNvPr>
          <p:cNvSpPr/>
          <p:nvPr/>
        </p:nvSpPr>
        <p:spPr>
          <a:xfrm>
            <a:off x="11549261" y="7666272"/>
            <a:ext cx="1113092" cy="1807638"/>
          </a:xfrm>
          <a:custGeom>
            <a:avLst/>
            <a:gdLst/>
            <a:ahLst/>
            <a:cxnLst/>
            <a:rect l="l" t="t" r="r" b="b"/>
            <a:pathLst>
              <a:path w="883649" h="1388240">
                <a:moveTo>
                  <a:pt x="0" y="0"/>
                </a:moveTo>
                <a:lnTo>
                  <a:pt x="883649" y="0"/>
                </a:lnTo>
                <a:lnTo>
                  <a:pt x="883649" y="1388240"/>
                </a:lnTo>
                <a:lnTo>
                  <a:pt x="0" y="138824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CL"/>
          </a:p>
        </p:txBody>
      </p:sp>
      <p:sp>
        <p:nvSpPr>
          <p:cNvPr id="40" name="Freeform 8">
            <a:extLst>
              <a:ext uri="{FF2B5EF4-FFF2-40B4-BE49-F238E27FC236}">
                <a16:creationId xmlns:a16="http://schemas.microsoft.com/office/drawing/2014/main" id="{89BCF94E-CA57-9CD8-AC52-1FCB3E6FF6F8}"/>
              </a:ext>
            </a:extLst>
          </p:cNvPr>
          <p:cNvSpPr/>
          <p:nvPr/>
        </p:nvSpPr>
        <p:spPr>
          <a:xfrm rot="14394317">
            <a:off x="10684603" y="4373758"/>
            <a:ext cx="593534" cy="1909028"/>
          </a:xfrm>
          <a:custGeom>
            <a:avLst/>
            <a:gdLst/>
            <a:ahLst/>
            <a:cxnLst/>
            <a:rect l="l" t="t" r="r" b="b"/>
            <a:pathLst>
              <a:path w="593534" h="1909028">
                <a:moveTo>
                  <a:pt x="0" y="0"/>
                </a:moveTo>
                <a:lnTo>
                  <a:pt x="593534" y="0"/>
                </a:lnTo>
                <a:lnTo>
                  <a:pt x="593534" y="1909029"/>
                </a:lnTo>
                <a:lnTo>
                  <a:pt x="0" y="190902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s-CL" dirty="0"/>
          </a:p>
        </p:txBody>
      </p:sp>
    </p:spTree>
    <p:extLst>
      <p:ext uri="{BB962C8B-B14F-4D97-AF65-F5344CB8AC3E}">
        <p14:creationId xmlns:p14="http://schemas.microsoft.com/office/powerpoint/2010/main" val="3529468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A37F5DBD-B471-5A3D-8E8C-9FB3F9F5DE13}"/>
              </a:ext>
            </a:extLst>
          </p:cNvPr>
          <p:cNvSpPr/>
          <p:nvPr/>
        </p:nvSpPr>
        <p:spPr>
          <a:xfrm>
            <a:off x="437986" y="264780"/>
            <a:ext cx="12217298" cy="4799653"/>
          </a:xfrm>
          <a:custGeom>
            <a:avLst/>
            <a:gdLst/>
            <a:ahLst/>
            <a:cxnLst/>
            <a:rect l="l" t="t" r="r" b="b"/>
            <a:pathLst>
              <a:path w="12217298" h="4799653">
                <a:moveTo>
                  <a:pt x="0" y="0"/>
                </a:moveTo>
                <a:lnTo>
                  <a:pt x="12217298" y="0"/>
                </a:lnTo>
                <a:lnTo>
                  <a:pt x="12217298" y="4799653"/>
                </a:lnTo>
                <a:lnTo>
                  <a:pt x="0" y="4799653"/>
                </a:lnTo>
                <a:lnTo>
                  <a:pt x="0" y="0"/>
                </a:lnTo>
                <a:close/>
              </a:path>
            </a:pathLst>
          </a:custGeom>
          <a:blipFill>
            <a:blip r:embed="rId2"/>
            <a:stretch>
              <a:fillRect/>
            </a:stretch>
          </a:blipFill>
        </p:spPr>
        <p:txBody>
          <a:bodyPr/>
          <a:lstStyle/>
          <a:p>
            <a:endParaRPr lang="es-CL"/>
          </a:p>
        </p:txBody>
      </p:sp>
      <p:sp>
        <p:nvSpPr>
          <p:cNvPr id="4" name="Freeform 2">
            <a:extLst>
              <a:ext uri="{FF2B5EF4-FFF2-40B4-BE49-F238E27FC236}">
                <a16:creationId xmlns:a16="http://schemas.microsoft.com/office/drawing/2014/main" id="{5810D9DF-5C29-063B-8E9F-3C633DBF3632}"/>
              </a:ext>
            </a:extLst>
          </p:cNvPr>
          <p:cNvSpPr/>
          <p:nvPr/>
        </p:nvSpPr>
        <p:spPr>
          <a:xfrm>
            <a:off x="2983573" y="5507634"/>
            <a:ext cx="14757281" cy="4402427"/>
          </a:xfrm>
          <a:custGeom>
            <a:avLst/>
            <a:gdLst/>
            <a:ahLst/>
            <a:cxnLst/>
            <a:rect l="l" t="t" r="r" b="b"/>
            <a:pathLst>
              <a:path w="14757281" h="4402427">
                <a:moveTo>
                  <a:pt x="0" y="0"/>
                </a:moveTo>
                <a:lnTo>
                  <a:pt x="14757282" y="0"/>
                </a:lnTo>
                <a:lnTo>
                  <a:pt x="14757282" y="4402428"/>
                </a:lnTo>
                <a:lnTo>
                  <a:pt x="0" y="4402428"/>
                </a:lnTo>
                <a:lnTo>
                  <a:pt x="0" y="0"/>
                </a:lnTo>
                <a:close/>
              </a:path>
            </a:pathLst>
          </a:custGeom>
          <a:blipFill>
            <a:blip r:embed="rId3"/>
            <a:stretch>
              <a:fillRect/>
            </a:stretch>
          </a:blipFill>
        </p:spPr>
        <p:txBody>
          <a:bodyPr/>
          <a:lstStyle/>
          <a:p>
            <a:endParaRPr lang="es-CL"/>
          </a:p>
        </p:txBody>
      </p:sp>
    </p:spTree>
    <p:extLst>
      <p:ext uri="{BB962C8B-B14F-4D97-AF65-F5344CB8AC3E}">
        <p14:creationId xmlns:p14="http://schemas.microsoft.com/office/powerpoint/2010/main" val="302165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6B6960CF-2A26-0653-EDDD-FC8AC2FE2A9B}"/>
              </a:ext>
            </a:extLst>
          </p:cNvPr>
          <p:cNvSpPr/>
          <p:nvPr/>
        </p:nvSpPr>
        <p:spPr>
          <a:xfrm>
            <a:off x="1223453" y="2095500"/>
            <a:ext cx="15841094" cy="7159267"/>
          </a:xfrm>
          <a:custGeom>
            <a:avLst/>
            <a:gdLst/>
            <a:ahLst/>
            <a:cxnLst/>
            <a:rect l="l" t="t" r="r" b="b"/>
            <a:pathLst>
              <a:path w="15841094" h="7159267">
                <a:moveTo>
                  <a:pt x="0" y="0"/>
                </a:moveTo>
                <a:lnTo>
                  <a:pt x="15841094" y="0"/>
                </a:lnTo>
                <a:lnTo>
                  <a:pt x="15841094" y="7159267"/>
                </a:lnTo>
                <a:lnTo>
                  <a:pt x="0" y="7159267"/>
                </a:lnTo>
                <a:lnTo>
                  <a:pt x="0" y="0"/>
                </a:lnTo>
                <a:close/>
              </a:path>
            </a:pathLst>
          </a:custGeom>
          <a:blipFill>
            <a:blip r:embed="rId2"/>
            <a:stretch>
              <a:fillRect/>
            </a:stretch>
          </a:blipFill>
        </p:spPr>
        <p:txBody>
          <a:bodyPr/>
          <a:lstStyle/>
          <a:p>
            <a:endParaRPr lang="es-CL"/>
          </a:p>
        </p:txBody>
      </p:sp>
      <p:sp>
        <p:nvSpPr>
          <p:cNvPr id="5" name="TextBox 27">
            <a:extLst>
              <a:ext uri="{FF2B5EF4-FFF2-40B4-BE49-F238E27FC236}">
                <a16:creationId xmlns:a16="http://schemas.microsoft.com/office/drawing/2014/main" id="{C22C37E3-32B6-CE34-190D-C109DEB2DCE8}"/>
              </a:ext>
            </a:extLst>
          </p:cNvPr>
          <p:cNvSpPr txBox="1"/>
          <p:nvPr/>
        </p:nvSpPr>
        <p:spPr>
          <a:xfrm>
            <a:off x="2095500" y="647700"/>
            <a:ext cx="14096999" cy="1192634"/>
          </a:xfrm>
          <a:prstGeom prst="rect">
            <a:avLst/>
          </a:prstGeom>
        </p:spPr>
        <p:txBody>
          <a:bodyPr wrap="square" lIns="0" tIns="0" rIns="0" bIns="0" rtlCol="0" anchor="t">
            <a:spAutoFit/>
          </a:bodyPr>
          <a:lstStyle/>
          <a:p>
            <a:pPr algn="ctr">
              <a:lnSpc>
                <a:spcPts val="9279"/>
              </a:lnSpc>
            </a:pPr>
            <a:r>
              <a:rPr lang="es-ES" sz="8000" b="1" dirty="0">
                <a:latin typeface="Agrandir Ultra-Bold"/>
                <a:ea typeface="Agrandir Ultra-Bold"/>
                <a:cs typeface="Agrandir Ultra-Bold"/>
                <a:sym typeface="Agrandir Ultra-Bold"/>
              </a:rPr>
              <a:t>SUSTANCIAS EN SANGRE</a:t>
            </a:r>
            <a:endParaRPr lang="es-CL" sz="8000" b="1" dirty="0">
              <a:latin typeface="Agrandir Ultra-Bold"/>
              <a:ea typeface="Agrandir Ultra-Bold"/>
              <a:cs typeface="Agrandir Ultra-Bold"/>
              <a:sym typeface="Agrandir Ultra-Bold"/>
            </a:endParaRPr>
          </a:p>
        </p:txBody>
      </p:sp>
    </p:spTree>
    <p:extLst>
      <p:ext uri="{BB962C8B-B14F-4D97-AF65-F5344CB8AC3E}">
        <p14:creationId xmlns:p14="http://schemas.microsoft.com/office/powerpoint/2010/main" val="2036090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739505" y="1811614"/>
            <a:ext cx="10456068" cy="7446686"/>
            <a:chOff x="0" y="0"/>
            <a:chExt cx="2753861" cy="1961267"/>
          </a:xfrm>
        </p:grpSpPr>
        <p:sp>
          <p:nvSpPr>
            <p:cNvPr id="6" name="Freeform 6"/>
            <p:cNvSpPr/>
            <p:nvPr/>
          </p:nvSpPr>
          <p:spPr>
            <a:xfrm>
              <a:off x="0" y="0"/>
              <a:ext cx="2753861" cy="1961267"/>
            </a:xfrm>
            <a:custGeom>
              <a:avLst/>
              <a:gdLst/>
              <a:ahLst/>
              <a:cxnLst/>
              <a:rect l="l" t="t" r="r" b="b"/>
              <a:pathLst>
                <a:path w="2753861" h="1961267">
                  <a:moveTo>
                    <a:pt x="37762" y="0"/>
                  </a:moveTo>
                  <a:lnTo>
                    <a:pt x="2716100" y="0"/>
                  </a:lnTo>
                  <a:cubicBezTo>
                    <a:pt x="2736955" y="0"/>
                    <a:pt x="2753861" y="16906"/>
                    <a:pt x="2753861" y="37762"/>
                  </a:cubicBezTo>
                  <a:lnTo>
                    <a:pt x="2753861" y="1923505"/>
                  </a:lnTo>
                  <a:cubicBezTo>
                    <a:pt x="2753861" y="1944361"/>
                    <a:pt x="2736955" y="1961267"/>
                    <a:pt x="2716100" y="1961267"/>
                  </a:cubicBezTo>
                  <a:lnTo>
                    <a:pt x="37762" y="1961267"/>
                  </a:lnTo>
                  <a:cubicBezTo>
                    <a:pt x="16906" y="1961267"/>
                    <a:pt x="0" y="1944361"/>
                    <a:pt x="0" y="1923505"/>
                  </a:cubicBezTo>
                  <a:lnTo>
                    <a:pt x="0" y="37762"/>
                  </a:lnTo>
                  <a:cubicBezTo>
                    <a:pt x="0" y="16906"/>
                    <a:pt x="16906" y="0"/>
                    <a:pt x="37762" y="0"/>
                  </a:cubicBezTo>
                  <a:close/>
                </a:path>
              </a:pathLst>
            </a:custGeom>
            <a:solidFill>
              <a:srgbClr val="39382C"/>
            </a:solidFill>
            <a:ln w="19050" cap="rnd">
              <a:solidFill>
                <a:srgbClr val="291B25"/>
              </a:solidFill>
              <a:prstDash val="solid"/>
              <a:round/>
            </a:ln>
          </p:spPr>
          <p:txBody>
            <a:bodyPr/>
            <a:lstStyle/>
            <a:p>
              <a:endParaRPr lang="es-CL"/>
            </a:p>
          </p:txBody>
        </p:sp>
        <p:sp>
          <p:nvSpPr>
            <p:cNvPr id="7" name="TextBox 7"/>
            <p:cNvSpPr txBox="1"/>
            <p:nvPr/>
          </p:nvSpPr>
          <p:spPr>
            <a:xfrm>
              <a:off x="0" y="-38100"/>
              <a:ext cx="2753861" cy="1999367"/>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1181861" y="2038667"/>
            <a:ext cx="9518082" cy="5703421"/>
          </a:xfrm>
          <a:prstGeom prst="rect">
            <a:avLst/>
          </a:prstGeom>
        </p:spPr>
        <p:txBody>
          <a:bodyPr lIns="0" tIns="0" rIns="0" bIns="0" rtlCol="0" anchor="t">
            <a:spAutoFit/>
          </a:bodyPr>
          <a:lstStyle/>
          <a:p>
            <a:pPr algn="just">
              <a:lnSpc>
                <a:spcPts val="5599"/>
              </a:lnSpc>
              <a:spcBef>
                <a:spcPct val="0"/>
              </a:spcBef>
            </a:pPr>
            <a:r>
              <a:rPr lang="es-CL" sz="3999" dirty="0">
                <a:solidFill>
                  <a:srgbClr val="F6F6E9"/>
                </a:solidFill>
                <a:latin typeface="Agrandir"/>
                <a:ea typeface="Agrandir"/>
                <a:cs typeface="Agrandir"/>
                <a:sym typeface="Agrandir"/>
              </a:rPr>
              <a:t>En la ciudad circulan diferentes autos y micros, los cuales llevan personas a diferentes lugares.</a:t>
            </a:r>
          </a:p>
          <a:p>
            <a:pPr algn="just">
              <a:lnSpc>
                <a:spcPts val="5599"/>
              </a:lnSpc>
              <a:spcBef>
                <a:spcPct val="0"/>
              </a:spcBef>
            </a:pPr>
            <a:r>
              <a:rPr lang="es-CL" sz="3999" u="none" strike="noStrike" dirty="0">
                <a:solidFill>
                  <a:srgbClr val="F6F6E9"/>
                </a:solidFill>
                <a:latin typeface="Agrandir"/>
                <a:ea typeface="Agrandir"/>
                <a:cs typeface="Agrandir"/>
                <a:sym typeface="Agrandir"/>
              </a:rPr>
              <a:t>¿A que estructura del cuerpo humano se parecen las calles</a:t>
            </a:r>
            <a:r>
              <a:rPr lang="es-CL" sz="3999" dirty="0">
                <a:solidFill>
                  <a:srgbClr val="F6F6E9"/>
                </a:solidFill>
                <a:latin typeface="Agrandir"/>
                <a:ea typeface="Agrandir"/>
                <a:cs typeface="Agrandir"/>
                <a:sym typeface="Agrandir"/>
              </a:rPr>
              <a:t>, las micros y los pasajeros?</a:t>
            </a:r>
          </a:p>
          <a:p>
            <a:pPr algn="just">
              <a:lnSpc>
                <a:spcPts val="5599"/>
              </a:lnSpc>
              <a:spcBef>
                <a:spcPct val="0"/>
              </a:spcBef>
            </a:pPr>
            <a:r>
              <a:rPr lang="es-CL" sz="3999" u="none" strike="noStrike" dirty="0">
                <a:solidFill>
                  <a:srgbClr val="F6F6E9"/>
                </a:solidFill>
                <a:latin typeface="Agrandir"/>
                <a:ea typeface="Agrandir"/>
                <a:cs typeface="Agrandir"/>
                <a:sym typeface="Agrandir"/>
              </a:rPr>
              <a:t>Dibuja en tu cuaderno un modelo simple que represente el sistema circulatorio.</a:t>
            </a:r>
          </a:p>
        </p:txBody>
      </p:sp>
      <p:grpSp>
        <p:nvGrpSpPr>
          <p:cNvPr id="9" name="Group 9"/>
          <p:cNvGrpSpPr/>
          <p:nvPr/>
        </p:nvGrpSpPr>
        <p:grpSpPr>
          <a:xfrm>
            <a:off x="5698546" y="472781"/>
            <a:ext cx="6890908" cy="1111837"/>
            <a:chOff x="0" y="0"/>
            <a:chExt cx="2183208" cy="352257"/>
          </a:xfrm>
        </p:grpSpPr>
        <p:sp>
          <p:nvSpPr>
            <p:cNvPr id="10" name="Freeform 10"/>
            <p:cNvSpPr/>
            <p:nvPr/>
          </p:nvSpPr>
          <p:spPr>
            <a:xfrm>
              <a:off x="0" y="0"/>
              <a:ext cx="2183208" cy="352257"/>
            </a:xfrm>
            <a:custGeom>
              <a:avLst/>
              <a:gdLst/>
              <a:ahLst/>
              <a:cxnLst/>
              <a:rect l="l" t="t" r="r" b="b"/>
              <a:pathLst>
                <a:path w="2183208" h="352257">
                  <a:moveTo>
                    <a:pt x="0" y="0"/>
                  </a:moveTo>
                  <a:lnTo>
                    <a:pt x="2183208" y="0"/>
                  </a:lnTo>
                  <a:lnTo>
                    <a:pt x="2183208" y="352257"/>
                  </a:lnTo>
                  <a:lnTo>
                    <a:pt x="0" y="352257"/>
                  </a:lnTo>
                  <a:close/>
                </a:path>
              </a:pathLst>
            </a:custGeom>
            <a:solidFill>
              <a:srgbClr val="61A6AB"/>
            </a:solidFill>
            <a:ln w="19050" cap="sq">
              <a:solidFill>
                <a:srgbClr val="291B25"/>
              </a:solidFill>
              <a:prstDash val="solid"/>
              <a:miter/>
            </a:ln>
          </p:spPr>
          <p:txBody>
            <a:bodyPr/>
            <a:lstStyle/>
            <a:p>
              <a:endParaRPr lang="es-CL"/>
            </a:p>
          </p:txBody>
        </p:sp>
        <p:sp>
          <p:nvSpPr>
            <p:cNvPr id="11" name="TextBox 11"/>
            <p:cNvSpPr txBox="1"/>
            <p:nvPr/>
          </p:nvSpPr>
          <p:spPr>
            <a:xfrm>
              <a:off x="0" y="-38100"/>
              <a:ext cx="2183208" cy="390357"/>
            </a:xfrm>
            <a:prstGeom prst="rect">
              <a:avLst/>
            </a:prstGeom>
          </p:spPr>
          <p:txBody>
            <a:bodyPr lIns="42230" tIns="42230" rIns="42230" bIns="42230" rtlCol="0" anchor="ctr"/>
            <a:lstStyle/>
            <a:p>
              <a:pPr algn="ctr">
                <a:lnSpc>
                  <a:spcPts val="2660"/>
                </a:lnSpc>
              </a:pPr>
              <a:endParaRPr/>
            </a:p>
          </p:txBody>
        </p:sp>
      </p:grpSp>
      <p:sp>
        <p:nvSpPr>
          <p:cNvPr id="12" name="TextBox 12"/>
          <p:cNvSpPr txBox="1"/>
          <p:nvPr/>
        </p:nvSpPr>
        <p:spPr>
          <a:xfrm>
            <a:off x="5934882" y="701748"/>
            <a:ext cx="6406197" cy="882870"/>
          </a:xfrm>
          <a:prstGeom prst="rect">
            <a:avLst/>
          </a:prstGeom>
        </p:spPr>
        <p:txBody>
          <a:bodyPr lIns="0" tIns="0" rIns="0" bIns="0" rtlCol="0" anchor="t">
            <a:spAutoFit/>
          </a:bodyPr>
          <a:lstStyle/>
          <a:p>
            <a:pPr algn="ctr">
              <a:lnSpc>
                <a:spcPts val="6611"/>
              </a:lnSpc>
            </a:pPr>
            <a:r>
              <a:rPr lang="en-US" sz="7200" b="1" dirty="0">
                <a:solidFill>
                  <a:srgbClr val="291B25"/>
                </a:solidFill>
                <a:latin typeface="Agrandir Bold"/>
                <a:ea typeface="Agrandir Bold"/>
                <a:cs typeface="Agrandir Bold"/>
                <a:sym typeface="Agrandir Bold"/>
              </a:rPr>
              <a:t>ACTIVIDAD 1</a:t>
            </a:r>
          </a:p>
        </p:txBody>
      </p:sp>
      <p:sp>
        <p:nvSpPr>
          <p:cNvPr id="14" name="Freeform 7">
            <a:extLst>
              <a:ext uri="{FF2B5EF4-FFF2-40B4-BE49-F238E27FC236}">
                <a16:creationId xmlns:a16="http://schemas.microsoft.com/office/drawing/2014/main" id="{1BF9F66A-96AD-56AC-828B-F78092820860}"/>
              </a:ext>
            </a:extLst>
          </p:cNvPr>
          <p:cNvSpPr/>
          <p:nvPr/>
        </p:nvSpPr>
        <p:spPr>
          <a:xfrm>
            <a:off x="11430000" y="1918160"/>
            <a:ext cx="6324600" cy="7233594"/>
          </a:xfrm>
          <a:custGeom>
            <a:avLst/>
            <a:gdLst/>
            <a:ahLst/>
            <a:cxnLst/>
            <a:rect l="l" t="t" r="r" b="b"/>
            <a:pathLst>
              <a:path w="4611198" h="5513389">
                <a:moveTo>
                  <a:pt x="0" y="0"/>
                </a:moveTo>
                <a:lnTo>
                  <a:pt x="4611198" y="0"/>
                </a:lnTo>
                <a:lnTo>
                  <a:pt x="4611198" y="5513389"/>
                </a:lnTo>
                <a:lnTo>
                  <a:pt x="0" y="55133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739505" y="1811614"/>
            <a:ext cx="10456068" cy="7446686"/>
            <a:chOff x="0" y="0"/>
            <a:chExt cx="2753861" cy="1961267"/>
          </a:xfrm>
        </p:grpSpPr>
        <p:sp>
          <p:nvSpPr>
            <p:cNvPr id="6" name="Freeform 6"/>
            <p:cNvSpPr/>
            <p:nvPr/>
          </p:nvSpPr>
          <p:spPr>
            <a:xfrm>
              <a:off x="0" y="0"/>
              <a:ext cx="2753861" cy="1961267"/>
            </a:xfrm>
            <a:custGeom>
              <a:avLst/>
              <a:gdLst/>
              <a:ahLst/>
              <a:cxnLst/>
              <a:rect l="l" t="t" r="r" b="b"/>
              <a:pathLst>
                <a:path w="2753861" h="1961267">
                  <a:moveTo>
                    <a:pt x="37762" y="0"/>
                  </a:moveTo>
                  <a:lnTo>
                    <a:pt x="2716100" y="0"/>
                  </a:lnTo>
                  <a:cubicBezTo>
                    <a:pt x="2736955" y="0"/>
                    <a:pt x="2753861" y="16906"/>
                    <a:pt x="2753861" y="37762"/>
                  </a:cubicBezTo>
                  <a:lnTo>
                    <a:pt x="2753861" y="1923505"/>
                  </a:lnTo>
                  <a:cubicBezTo>
                    <a:pt x="2753861" y="1944361"/>
                    <a:pt x="2736955" y="1961267"/>
                    <a:pt x="2716100" y="1961267"/>
                  </a:cubicBezTo>
                  <a:lnTo>
                    <a:pt x="37762" y="1961267"/>
                  </a:lnTo>
                  <a:cubicBezTo>
                    <a:pt x="16906" y="1961267"/>
                    <a:pt x="0" y="1944361"/>
                    <a:pt x="0" y="1923505"/>
                  </a:cubicBezTo>
                  <a:lnTo>
                    <a:pt x="0" y="37762"/>
                  </a:lnTo>
                  <a:cubicBezTo>
                    <a:pt x="0" y="16906"/>
                    <a:pt x="16906" y="0"/>
                    <a:pt x="37762" y="0"/>
                  </a:cubicBezTo>
                  <a:close/>
                </a:path>
              </a:pathLst>
            </a:custGeom>
            <a:solidFill>
              <a:srgbClr val="39382C"/>
            </a:solidFill>
            <a:ln w="19050" cap="rnd">
              <a:solidFill>
                <a:srgbClr val="291B25"/>
              </a:solidFill>
              <a:prstDash val="solid"/>
              <a:round/>
            </a:ln>
          </p:spPr>
          <p:txBody>
            <a:bodyPr/>
            <a:lstStyle/>
            <a:p>
              <a:endParaRPr lang="es-CL"/>
            </a:p>
          </p:txBody>
        </p:sp>
        <p:sp>
          <p:nvSpPr>
            <p:cNvPr id="7" name="TextBox 7"/>
            <p:cNvSpPr txBox="1"/>
            <p:nvPr/>
          </p:nvSpPr>
          <p:spPr>
            <a:xfrm>
              <a:off x="0" y="-38100"/>
              <a:ext cx="2753861" cy="1999367"/>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1181861" y="2038667"/>
            <a:ext cx="9518082" cy="6421566"/>
          </a:xfrm>
          <a:prstGeom prst="rect">
            <a:avLst/>
          </a:prstGeom>
        </p:spPr>
        <p:txBody>
          <a:bodyPr lIns="0" tIns="0" rIns="0" bIns="0" rtlCol="0" anchor="t">
            <a:spAutoFit/>
          </a:bodyPr>
          <a:lstStyle/>
          <a:p>
            <a:pPr algn="just">
              <a:lnSpc>
                <a:spcPts val="5599"/>
              </a:lnSpc>
              <a:spcBef>
                <a:spcPct val="0"/>
              </a:spcBef>
            </a:pPr>
            <a:r>
              <a:rPr lang="es-CL" sz="3999" dirty="0">
                <a:solidFill>
                  <a:srgbClr val="F6F6E9"/>
                </a:solidFill>
                <a:latin typeface="Agrandir"/>
                <a:ea typeface="Agrandir"/>
                <a:cs typeface="Agrandir"/>
                <a:sym typeface="Agrandir"/>
              </a:rPr>
              <a:t>Conozcamos nuestro pulso.</a:t>
            </a:r>
          </a:p>
          <a:p>
            <a:pPr algn="just">
              <a:lnSpc>
                <a:spcPts val="5599"/>
              </a:lnSpc>
              <a:spcBef>
                <a:spcPct val="0"/>
              </a:spcBef>
            </a:pPr>
            <a:endParaRPr lang="es-CL" sz="3999" u="none" strike="noStrike" dirty="0">
              <a:solidFill>
                <a:srgbClr val="F6F6E9"/>
              </a:solidFill>
              <a:latin typeface="Agrandir"/>
              <a:ea typeface="Agrandir"/>
              <a:cs typeface="Agrandir"/>
              <a:sym typeface="Agrandir"/>
            </a:endParaRPr>
          </a:p>
          <a:p>
            <a:pPr algn="just">
              <a:lnSpc>
                <a:spcPts val="5599"/>
              </a:lnSpc>
              <a:spcBef>
                <a:spcPct val="0"/>
              </a:spcBef>
            </a:pPr>
            <a:r>
              <a:rPr lang="es-ES" sz="3999" dirty="0">
                <a:solidFill>
                  <a:srgbClr val="F6F6E9"/>
                </a:solidFill>
                <a:latin typeface="Agrandir"/>
                <a:ea typeface="Agrandir"/>
                <a:cs typeface="Agrandir"/>
                <a:sym typeface="Agrandir"/>
              </a:rPr>
              <a:t>Para revisar tu pulso, coloca las puntas de tus dedos índice y corazón sobre tu cuello. Siente el pulso y cuenta tus latidos durante 15 segundos. Luego, multiplica ese número por cuatro para descubrir cuántas veces late tu corazón en un minuto.</a:t>
            </a:r>
            <a:endParaRPr lang="es-CL" sz="3999" u="none" strike="noStrike" dirty="0">
              <a:solidFill>
                <a:srgbClr val="F6F6E9"/>
              </a:solidFill>
              <a:latin typeface="Agrandir"/>
              <a:ea typeface="Agrandir"/>
              <a:cs typeface="Agrandir"/>
              <a:sym typeface="Agrandir"/>
            </a:endParaRPr>
          </a:p>
        </p:txBody>
      </p:sp>
      <p:grpSp>
        <p:nvGrpSpPr>
          <p:cNvPr id="9" name="Group 9"/>
          <p:cNvGrpSpPr/>
          <p:nvPr/>
        </p:nvGrpSpPr>
        <p:grpSpPr>
          <a:xfrm>
            <a:off x="5698546" y="472781"/>
            <a:ext cx="6890908" cy="1111837"/>
            <a:chOff x="0" y="0"/>
            <a:chExt cx="2183208" cy="352257"/>
          </a:xfrm>
        </p:grpSpPr>
        <p:sp>
          <p:nvSpPr>
            <p:cNvPr id="10" name="Freeform 10"/>
            <p:cNvSpPr/>
            <p:nvPr/>
          </p:nvSpPr>
          <p:spPr>
            <a:xfrm>
              <a:off x="0" y="0"/>
              <a:ext cx="2183208" cy="352257"/>
            </a:xfrm>
            <a:custGeom>
              <a:avLst/>
              <a:gdLst/>
              <a:ahLst/>
              <a:cxnLst/>
              <a:rect l="l" t="t" r="r" b="b"/>
              <a:pathLst>
                <a:path w="2183208" h="352257">
                  <a:moveTo>
                    <a:pt x="0" y="0"/>
                  </a:moveTo>
                  <a:lnTo>
                    <a:pt x="2183208" y="0"/>
                  </a:lnTo>
                  <a:lnTo>
                    <a:pt x="2183208" y="352257"/>
                  </a:lnTo>
                  <a:lnTo>
                    <a:pt x="0" y="352257"/>
                  </a:lnTo>
                  <a:close/>
                </a:path>
              </a:pathLst>
            </a:custGeom>
            <a:solidFill>
              <a:srgbClr val="61A6AB"/>
            </a:solidFill>
            <a:ln w="19050" cap="sq">
              <a:solidFill>
                <a:srgbClr val="291B25"/>
              </a:solidFill>
              <a:prstDash val="solid"/>
              <a:miter/>
            </a:ln>
          </p:spPr>
          <p:txBody>
            <a:bodyPr/>
            <a:lstStyle/>
            <a:p>
              <a:endParaRPr lang="es-CL"/>
            </a:p>
          </p:txBody>
        </p:sp>
        <p:sp>
          <p:nvSpPr>
            <p:cNvPr id="11" name="TextBox 11"/>
            <p:cNvSpPr txBox="1"/>
            <p:nvPr/>
          </p:nvSpPr>
          <p:spPr>
            <a:xfrm>
              <a:off x="0" y="-38100"/>
              <a:ext cx="2183208" cy="390357"/>
            </a:xfrm>
            <a:prstGeom prst="rect">
              <a:avLst/>
            </a:prstGeom>
          </p:spPr>
          <p:txBody>
            <a:bodyPr lIns="42230" tIns="42230" rIns="42230" bIns="42230" rtlCol="0" anchor="ctr"/>
            <a:lstStyle/>
            <a:p>
              <a:pPr algn="ctr">
                <a:lnSpc>
                  <a:spcPts val="2660"/>
                </a:lnSpc>
              </a:pPr>
              <a:endParaRPr/>
            </a:p>
          </p:txBody>
        </p:sp>
      </p:grpSp>
      <p:sp>
        <p:nvSpPr>
          <p:cNvPr id="12" name="TextBox 12"/>
          <p:cNvSpPr txBox="1"/>
          <p:nvPr/>
        </p:nvSpPr>
        <p:spPr>
          <a:xfrm>
            <a:off x="5934882" y="701748"/>
            <a:ext cx="6406197" cy="882870"/>
          </a:xfrm>
          <a:prstGeom prst="rect">
            <a:avLst/>
          </a:prstGeom>
        </p:spPr>
        <p:txBody>
          <a:bodyPr lIns="0" tIns="0" rIns="0" bIns="0" rtlCol="0" anchor="t">
            <a:spAutoFit/>
          </a:bodyPr>
          <a:lstStyle/>
          <a:p>
            <a:pPr algn="ctr">
              <a:lnSpc>
                <a:spcPts val="6611"/>
              </a:lnSpc>
            </a:pPr>
            <a:r>
              <a:rPr lang="en-US" sz="7200" b="1" dirty="0">
                <a:solidFill>
                  <a:srgbClr val="291B25"/>
                </a:solidFill>
                <a:latin typeface="Agrandir Bold"/>
                <a:ea typeface="Agrandir Bold"/>
                <a:cs typeface="Agrandir Bold"/>
                <a:sym typeface="Agrandir Bold"/>
              </a:rPr>
              <a:t>ACTIVIDAD 2</a:t>
            </a:r>
          </a:p>
        </p:txBody>
      </p:sp>
      <p:sp>
        <p:nvSpPr>
          <p:cNvPr id="2" name="Freeform 7">
            <a:extLst>
              <a:ext uri="{FF2B5EF4-FFF2-40B4-BE49-F238E27FC236}">
                <a16:creationId xmlns:a16="http://schemas.microsoft.com/office/drawing/2014/main" id="{263CAD21-A900-6391-D7DB-8E56124B65F1}"/>
              </a:ext>
            </a:extLst>
          </p:cNvPr>
          <p:cNvSpPr/>
          <p:nvPr/>
        </p:nvSpPr>
        <p:spPr>
          <a:xfrm>
            <a:off x="11430000" y="1918160"/>
            <a:ext cx="6324600" cy="7233594"/>
          </a:xfrm>
          <a:custGeom>
            <a:avLst/>
            <a:gdLst/>
            <a:ahLst/>
            <a:cxnLst/>
            <a:rect l="l" t="t" r="r" b="b"/>
            <a:pathLst>
              <a:path w="4611198" h="5513389">
                <a:moveTo>
                  <a:pt x="0" y="0"/>
                </a:moveTo>
                <a:lnTo>
                  <a:pt x="4611198" y="0"/>
                </a:lnTo>
                <a:lnTo>
                  <a:pt x="4611198" y="5513389"/>
                </a:lnTo>
                <a:lnTo>
                  <a:pt x="0" y="55133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a:p>
        </p:txBody>
      </p:sp>
    </p:spTree>
    <p:extLst>
      <p:ext uri="{BB962C8B-B14F-4D97-AF65-F5344CB8AC3E}">
        <p14:creationId xmlns:p14="http://schemas.microsoft.com/office/powerpoint/2010/main" val="2895997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739505" y="1811614"/>
            <a:ext cx="10456068" cy="7446686"/>
            <a:chOff x="0" y="0"/>
            <a:chExt cx="2753861" cy="1961267"/>
          </a:xfrm>
        </p:grpSpPr>
        <p:sp>
          <p:nvSpPr>
            <p:cNvPr id="6" name="Freeform 6"/>
            <p:cNvSpPr/>
            <p:nvPr/>
          </p:nvSpPr>
          <p:spPr>
            <a:xfrm>
              <a:off x="0" y="0"/>
              <a:ext cx="2753861" cy="1961267"/>
            </a:xfrm>
            <a:custGeom>
              <a:avLst/>
              <a:gdLst/>
              <a:ahLst/>
              <a:cxnLst/>
              <a:rect l="l" t="t" r="r" b="b"/>
              <a:pathLst>
                <a:path w="2753861" h="1961267">
                  <a:moveTo>
                    <a:pt x="37762" y="0"/>
                  </a:moveTo>
                  <a:lnTo>
                    <a:pt x="2716100" y="0"/>
                  </a:lnTo>
                  <a:cubicBezTo>
                    <a:pt x="2736955" y="0"/>
                    <a:pt x="2753861" y="16906"/>
                    <a:pt x="2753861" y="37762"/>
                  </a:cubicBezTo>
                  <a:lnTo>
                    <a:pt x="2753861" y="1923505"/>
                  </a:lnTo>
                  <a:cubicBezTo>
                    <a:pt x="2753861" y="1944361"/>
                    <a:pt x="2736955" y="1961267"/>
                    <a:pt x="2716100" y="1961267"/>
                  </a:cubicBezTo>
                  <a:lnTo>
                    <a:pt x="37762" y="1961267"/>
                  </a:lnTo>
                  <a:cubicBezTo>
                    <a:pt x="16906" y="1961267"/>
                    <a:pt x="0" y="1944361"/>
                    <a:pt x="0" y="1923505"/>
                  </a:cubicBezTo>
                  <a:lnTo>
                    <a:pt x="0" y="37762"/>
                  </a:lnTo>
                  <a:cubicBezTo>
                    <a:pt x="0" y="16906"/>
                    <a:pt x="16906" y="0"/>
                    <a:pt x="37762" y="0"/>
                  </a:cubicBezTo>
                  <a:close/>
                </a:path>
              </a:pathLst>
            </a:custGeom>
            <a:solidFill>
              <a:srgbClr val="39382C"/>
            </a:solidFill>
            <a:ln w="19050" cap="rnd">
              <a:solidFill>
                <a:srgbClr val="291B25"/>
              </a:solidFill>
              <a:prstDash val="solid"/>
              <a:round/>
            </a:ln>
          </p:spPr>
          <p:txBody>
            <a:bodyPr/>
            <a:lstStyle/>
            <a:p>
              <a:endParaRPr lang="es-CL"/>
            </a:p>
          </p:txBody>
        </p:sp>
        <p:sp>
          <p:nvSpPr>
            <p:cNvPr id="7" name="TextBox 7"/>
            <p:cNvSpPr txBox="1"/>
            <p:nvPr/>
          </p:nvSpPr>
          <p:spPr>
            <a:xfrm>
              <a:off x="0" y="-38100"/>
              <a:ext cx="2753861" cy="1999367"/>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1208498" y="2117048"/>
            <a:ext cx="9518082" cy="5600636"/>
          </a:xfrm>
          <a:prstGeom prst="rect">
            <a:avLst/>
          </a:prstGeom>
        </p:spPr>
        <p:txBody>
          <a:bodyPr lIns="0" tIns="0" rIns="0" bIns="0" rtlCol="0" anchor="t">
            <a:spAutoFit/>
          </a:bodyPr>
          <a:lstStyle/>
          <a:p>
            <a:pPr algn="just">
              <a:lnSpc>
                <a:spcPts val="5459"/>
              </a:lnSpc>
              <a:spcBef>
                <a:spcPct val="0"/>
              </a:spcBef>
            </a:pPr>
            <a:r>
              <a:rPr lang="es-CL" sz="3900" dirty="0">
                <a:solidFill>
                  <a:srgbClr val="F6F6E9"/>
                </a:solidFill>
                <a:latin typeface="Agrandir"/>
                <a:ea typeface="Agrandir"/>
                <a:cs typeface="Agrandir"/>
                <a:sym typeface="Agrandir"/>
              </a:rPr>
              <a:t>Sabemos que en nuestro cuerpo se transporta sangre, pero ¿Solo eso se transporta?, ¿Cómo nuestras células se pueden nutrir?, ¿A dónde van los desechos?</a:t>
            </a:r>
          </a:p>
          <a:p>
            <a:pPr algn="just">
              <a:lnSpc>
                <a:spcPts val="5459"/>
              </a:lnSpc>
              <a:spcBef>
                <a:spcPct val="0"/>
              </a:spcBef>
            </a:pPr>
            <a:r>
              <a:rPr lang="es-CL" sz="3900" dirty="0">
                <a:solidFill>
                  <a:srgbClr val="F6F6E9"/>
                </a:solidFill>
                <a:latin typeface="Agrandir"/>
                <a:ea typeface="Agrandir"/>
                <a:cs typeface="Agrandir"/>
                <a:sym typeface="Agrandir"/>
              </a:rPr>
              <a:t>Después de hacer todo el recorrido en el cuerpo humano, ¿Cómo es que la sangre se “limpia”?</a:t>
            </a:r>
          </a:p>
        </p:txBody>
      </p:sp>
      <p:grpSp>
        <p:nvGrpSpPr>
          <p:cNvPr id="9" name="Group 9"/>
          <p:cNvGrpSpPr/>
          <p:nvPr/>
        </p:nvGrpSpPr>
        <p:grpSpPr>
          <a:xfrm>
            <a:off x="5698546" y="472781"/>
            <a:ext cx="6890908" cy="1111837"/>
            <a:chOff x="0" y="0"/>
            <a:chExt cx="2183208" cy="352257"/>
          </a:xfrm>
        </p:grpSpPr>
        <p:sp>
          <p:nvSpPr>
            <p:cNvPr id="10" name="Freeform 10"/>
            <p:cNvSpPr/>
            <p:nvPr/>
          </p:nvSpPr>
          <p:spPr>
            <a:xfrm>
              <a:off x="0" y="0"/>
              <a:ext cx="2183208" cy="352257"/>
            </a:xfrm>
            <a:custGeom>
              <a:avLst/>
              <a:gdLst/>
              <a:ahLst/>
              <a:cxnLst/>
              <a:rect l="l" t="t" r="r" b="b"/>
              <a:pathLst>
                <a:path w="2183208" h="352257">
                  <a:moveTo>
                    <a:pt x="0" y="0"/>
                  </a:moveTo>
                  <a:lnTo>
                    <a:pt x="2183208" y="0"/>
                  </a:lnTo>
                  <a:lnTo>
                    <a:pt x="2183208" y="352257"/>
                  </a:lnTo>
                  <a:lnTo>
                    <a:pt x="0" y="352257"/>
                  </a:lnTo>
                  <a:close/>
                </a:path>
              </a:pathLst>
            </a:custGeom>
            <a:solidFill>
              <a:srgbClr val="61A6AB"/>
            </a:solidFill>
            <a:ln w="19050" cap="sq">
              <a:solidFill>
                <a:srgbClr val="291B25"/>
              </a:solidFill>
              <a:prstDash val="solid"/>
              <a:miter/>
            </a:ln>
          </p:spPr>
          <p:txBody>
            <a:bodyPr/>
            <a:lstStyle/>
            <a:p>
              <a:endParaRPr lang="es-CL"/>
            </a:p>
          </p:txBody>
        </p:sp>
        <p:sp>
          <p:nvSpPr>
            <p:cNvPr id="11" name="TextBox 11"/>
            <p:cNvSpPr txBox="1"/>
            <p:nvPr/>
          </p:nvSpPr>
          <p:spPr>
            <a:xfrm>
              <a:off x="0" y="-38100"/>
              <a:ext cx="2183208" cy="390357"/>
            </a:xfrm>
            <a:prstGeom prst="rect">
              <a:avLst/>
            </a:prstGeom>
          </p:spPr>
          <p:txBody>
            <a:bodyPr lIns="42230" tIns="42230" rIns="42230" bIns="42230" rtlCol="0" anchor="ctr"/>
            <a:lstStyle/>
            <a:p>
              <a:pPr algn="ctr">
                <a:lnSpc>
                  <a:spcPts val="2660"/>
                </a:lnSpc>
              </a:pPr>
              <a:endParaRPr/>
            </a:p>
          </p:txBody>
        </p:sp>
      </p:grpSp>
      <p:sp>
        <p:nvSpPr>
          <p:cNvPr id="2" name="TextBox 12">
            <a:extLst>
              <a:ext uri="{FF2B5EF4-FFF2-40B4-BE49-F238E27FC236}">
                <a16:creationId xmlns:a16="http://schemas.microsoft.com/office/drawing/2014/main" id="{D6437868-BC52-BD2F-5D2E-92309329065C}"/>
              </a:ext>
            </a:extLst>
          </p:cNvPr>
          <p:cNvSpPr txBox="1"/>
          <p:nvPr/>
        </p:nvSpPr>
        <p:spPr>
          <a:xfrm>
            <a:off x="5934882" y="701748"/>
            <a:ext cx="6406197" cy="882870"/>
          </a:xfrm>
          <a:prstGeom prst="rect">
            <a:avLst/>
          </a:prstGeom>
        </p:spPr>
        <p:txBody>
          <a:bodyPr lIns="0" tIns="0" rIns="0" bIns="0" rtlCol="0" anchor="t">
            <a:spAutoFit/>
          </a:bodyPr>
          <a:lstStyle/>
          <a:p>
            <a:pPr algn="ctr">
              <a:lnSpc>
                <a:spcPts val="6611"/>
              </a:lnSpc>
            </a:pPr>
            <a:r>
              <a:rPr lang="en-US" sz="7200" b="1" dirty="0">
                <a:solidFill>
                  <a:srgbClr val="291B25"/>
                </a:solidFill>
                <a:latin typeface="Agrandir Bold"/>
                <a:ea typeface="Agrandir Bold"/>
                <a:cs typeface="Agrandir Bold"/>
                <a:sym typeface="Agrandir Bold"/>
              </a:rPr>
              <a:t>ACTIVIDAD 3</a:t>
            </a:r>
          </a:p>
        </p:txBody>
      </p:sp>
      <p:sp>
        <p:nvSpPr>
          <p:cNvPr id="14" name="Freeform 7">
            <a:extLst>
              <a:ext uri="{FF2B5EF4-FFF2-40B4-BE49-F238E27FC236}">
                <a16:creationId xmlns:a16="http://schemas.microsoft.com/office/drawing/2014/main" id="{D6C21E45-047A-01AB-2F6B-CB5A6CBB9209}"/>
              </a:ext>
            </a:extLst>
          </p:cNvPr>
          <p:cNvSpPr/>
          <p:nvPr/>
        </p:nvSpPr>
        <p:spPr>
          <a:xfrm>
            <a:off x="11430000" y="1918160"/>
            <a:ext cx="6324600" cy="7233594"/>
          </a:xfrm>
          <a:custGeom>
            <a:avLst/>
            <a:gdLst/>
            <a:ahLst/>
            <a:cxnLst/>
            <a:rect l="l" t="t" r="r" b="b"/>
            <a:pathLst>
              <a:path w="4611198" h="5513389">
                <a:moveTo>
                  <a:pt x="0" y="0"/>
                </a:moveTo>
                <a:lnTo>
                  <a:pt x="4611198" y="0"/>
                </a:lnTo>
                <a:lnTo>
                  <a:pt x="4611198" y="5513389"/>
                </a:lnTo>
                <a:lnTo>
                  <a:pt x="0" y="55133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739505" y="1811614"/>
            <a:ext cx="10456068" cy="7446686"/>
            <a:chOff x="0" y="0"/>
            <a:chExt cx="2753861" cy="1961267"/>
          </a:xfrm>
        </p:grpSpPr>
        <p:sp>
          <p:nvSpPr>
            <p:cNvPr id="6" name="Freeform 6"/>
            <p:cNvSpPr/>
            <p:nvPr/>
          </p:nvSpPr>
          <p:spPr>
            <a:xfrm>
              <a:off x="0" y="0"/>
              <a:ext cx="2753861" cy="1961267"/>
            </a:xfrm>
            <a:custGeom>
              <a:avLst/>
              <a:gdLst/>
              <a:ahLst/>
              <a:cxnLst/>
              <a:rect l="l" t="t" r="r" b="b"/>
              <a:pathLst>
                <a:path w="2753861" h="1961267">
                  <a:moveTo>
                    <a:pt x="37762" y="0"/>
                  </a:moveTo>
                  <a:lnTo>
                    <a:pt x="2716100" y="0"/>
                  </a:lnTo>
                  <a:cubicBezTo>
                    <a:pt x="2736955" y="0"/>
                    <a:pt x="2753861" y="16906"/>
                    <a:pt x="2753861" y="37762"/>
                  </a:cubicBezTo>
                  <a:lnTo>
                    <a:pt x="2753861" y="1923505"/>
                  </a:lnTo>
                  <a:cubicBezTo>
                    <a:pt x="2753861" y="1944361"/>
                    <a:pt x="2736955" y="1961267"/>
                    <a:pt x="2716100" y="1961267"/>
                  </a:cubicBezTo>
                  <a:lnTo>
                    <a:pt x="37762" y="1961267"/>
                  </a:lnTo>
                  <a:cubicBezTo>
                    <a:pt x="16906" y="1961267"/>
                    <a:pt x="0" y="1944361"/>
                    <a:pt x="0" y="1923505"/>
                  </a:cubicBezTo>
                  <a:lnTo>
                    <a:pt x="0" y="37762"/>
                  </a:lnTo>
                  <a:cubicBezTo>
                    <a:pt x="0" y="16906"/>
                    <a:pt x="16906" y="0"/>
                    <a:pt x="37762" y="0"/>
                  </a:cubicBezTo>
                  <a:close/>
                </a:path>
              </a:pathLst>
            </a:custGeom>
            <a:solidFill>
              <a:srgbClr val="39382C"/>
            </a:solidFill>
            <a:ln w="19050" cap="rnd">
              <a:solidFill>
                <a:srgbClr val="291B25"/>
              </a:solidFill>
              <a:prstDash val="solid"/>
              <a:round/>
            </a:ln>
          </p:spPr>
          <p:txBody>
            <a:bodyPr/>
            <a:lstStyle/>
            <a:p>
              <a:endParaRPr lang="es-CL"/>
            </a:p>
          </p:txBody>
        </p:sp>
        <p:sp>
          <p:nvSpPr>
            <p:cNvPr id="7" name="TextBox 7"/>
            <p:cNvSpPr txBox="1"/>
            <p:nvPr/>
          </p:nvSpPr>
          <p:spPr>
            <a:xfrm>
              <a:off x="0" y="-38100"/>
              <a:ext cx="2753861" cy="1999367"/>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1208498" y="2117048"/>
            <a:ext cx="9518082" cy="4895314"/>
          </a:xfrm>
          <a:prstGeom prst="rect">
            <a:avLst/>
          </a:prstGeom>
        </p:spPr>
        <p:txBody>
          <a:bodyPr lIns="0" tIns="0" rIns="0" bIns="0" rtlCol="0" anchor="t">
            <a:spAutoFit/>
          </a:bodyPr>
          <a:lstStyle/>
          <a:p>
            <a:pPr algn="just">
              <a:lnSpc>
                <a:spcPts val="5459"/>
              </a:lnSpc>
              <a:spcBef>
                <a:spcPct val="0"/>
              </a:spcBef>
            </a:pPr>
            <a:r>
              <a:rPr lang="es-CL" sz="3900" dirty="0">
                <a:solidFill>
                  <a:srgbClr val="F6F6E9"/>
                </a:solidFill>
                <a:latin typeface="Agrandir"/>
                <a:ea typeface="Agrandir"/>
                <a:cs typeface="Agrandir"/>
                <a:sym typeface="Agrandir"/>
              </a:rPr>
              <a:t>Sabemos que, si nosotros tenemos una herida, lo primero que ocurre es un pequeño sangrado, luego la formación de una costra. ¿Cómo es posible este suceso en nuestro cuerpo?, ¿Qué componentes tiene la sangre que nos ayuda al proceso de cicatrización?</a:t>
            </a:r>
          </a:p>
        </p:txBody>
      </p:sp>
      <p:grpSp>
        <p:nvGrpSpPr>
          <p:cNvPr id="9" name="Group 9"/>
          <p:cNvGrpSpPr/>
          <p:nvPr/>
        </p:nvGrpSpPr>
        <p:grpSpPr>
          <a:xfrm>
            <a:off x="5698546" y="472781"/>
            <a:ext cx="6890908" cy="1111837"/>
            <a:chOff x="0" y="0"/>
            <a:chExt cx="2183208" cy="352257"/>
          </a:xfrm>
        </p:grpSpPr>
        <p:sp>
          <p:nvSpPr>
            <p:cNvPr id="10" name="Freeform 10"/>
            <p:cNvSpPr/>
            <p:nvPr/>
          </p:nvSpPr>
          <p:spPr>
            <a:xfrm>
              <a:off x="0" y="0"/>
              <a:ext cx="2183208" cy="352257"/>
            </a:xfrm>
            <a:custGeom>
              <a:avLst/>
              <a:gdLst/>
              <a:ahLst/>
              <a:cxnLst/>
              <a:rect l="l" t="t" r="r" b="b"/>
              <a:pathLst>
                <a:path w="2183208" h="352257">
                  <a:moveTo>
                    <a:pt x="0" y="0"/>
                  </a:moveTo>
                  <a:lnTo>
                    <a:pt x="2183208" y="0"/>
                  </a:lnTo>
                  <a:lnTo>
                    <a:pt x="2183208" y="352257"/>
                  </a:lnTo>
                  <a:lnTo>
                    <a:pt x="0" y="352257"/>
                  </a:lnTo>
                  <a:close/>
                </a:path>
              </a:pathLst>
            </a:custGeom>
            <a:solidFill>
              <a:srgbClr val="61A6AB"/>
            </a:solidFill>
            <a:ln w="19050" cap="sq">
              <a:solidFill>
                <a:srgbClr val="291B25"/>
              </a:solidFill>
              <a:prstDash val="solid"/>
              <a:miter/>
            </a:ln>
          </p:spPr>
          <p:txBody>
            <a:bodyPr/>
            <a:lstStyle/>
            <a:p>
              <a:endParaRPr lang="es-CL"/>
            </a:p>
          </p:txBody>
        </p:sp>
        <p:sp>
          <p:nvSpPr>
            <p:cNvPr id="11" name="TextBox 11"/>
            <p:cNvSpPr txBox="1"/>
            <p:nvPr/>
          </p:nvSpPr>
          <p:spPr>
            <a:xfrm>
              <a:off x="0" y="-38100"/>
              <a:ext cx="2183208" cy="390357"/>
            </a:xfrm>
            <a:prstGeom prst="rect">
              <a:avLst/>
            </a:prstGeom>
          </p:spPr>
          <p:txBody>
            <a:bodyPr lIns="42230" tIns="42230" rIns="42230" bIns="42230" rtlCol="0" anchor="ctr"/>
            <a:lstStyle/>
            <a:p>
              <a:pPr algn="ctr">
                <a:lnSpc>
                  <a:spcPts val="2660"/>
                </a:lnSpc>
              </a:pPr>
              <a:endParaRPr/>
            </a:p>
          </p:txBody>
        </p:sp>
      </p:grpSp>
      <p:sp>
        <p:nvSpPr>
          <p:cNvPr id="2" name="TextBox 12">
            <a:extLst>
              <a:ext uri="{FF2B5EF4-FFF2-40B4-BE49-F238E27FC236}">
                <a16:creationId xmlns:a16="http://schemas.microsoft.com/office/drawing/2014/main" id="{D6437868-BC52-BD2F-5D2E-92309329065C}"/>
              </a:ext>
            </a:extLst>
          </p:cNvPr>
          <p:cNvSpPr txBox="1"/>
          <p:nvPr/>
        </p:nvSpPr>
        <p:spPr>
          <a:xfrm>
            <a:off x="5934882" y="701748"/>
            <a:ext cx="6406197" cy="882870"/>
          </a:xfrm>
          <a:prstGeom prst="rect">
            <a:avLst/>
          </a:prstGeom>
        </p:spPr>
        <p:txBody>
          <a:bodyPr lIns="0" tIns="0" rIns="0" bIns="0" rtlCol="0" anchor="t">
            <a:spAutoFit/>
          </a:bodyPr>
          <a:lstStyle/>
          <a:p>
            <a:pPr algn="ctr">
              <a:lnSpc>
                <a:spcPts val="6611"/>
              </a:lnSpc>
            </a:pPr>
            <a:r>
              <a:rPr lang="en-US" sz="7200" b="1" dirty="0">
                <a:solidFill>
                  <a:srgbClr val="291B25"/>
                </a:solidFill>
                <a:latin typeface="Agrandir Bold"/>
                <a:ea typeface="Agrandir Bold"/>
                <a:cs typeface="Agrandir Bold"/>
                <a:sym typeface="Agrandir Bold"/>
              </a:rPr>
              <a:t>ACTIVIDAD 4</a:t>
            </a:r>
          </a:p>
        </p:txBody>
      </p:sp>
      <p:sp>
        <p:nvSpPr>
          <p:cNvPr id="12" name="Freeform 7">
            <a:extLst>
              <a:ext uri="{FF2B5EF4-FFF2-40B4-BE49-F238E27FC236}">
                <a16:creationId xmlns:a16="http://schemas.microsoft.com/office/drawing/2014/main" id="{2230597F-C633-89D7-EE7F-2E95BEB8795A}"/>
              </a:ext>
            </a:extLst>
          </p:cNvPr>
          <p:cNvSpPr/>
          <p:nvPr/>
        </p:nvSpPr>
        <p:spPr>
          <a:xfrm>
            <a:off x="11430000" y="1918160"/>
            <a:ext cx="6324600" cy="7233594"/>
          </a:xfrm>
          <a:custGeom>
            <a:avLst/>
            <a:gdLst/>
            <a:ahLst/>
            <a:cxnLst/>
            <a:rect l="l" t="t" r="r" b="b"/>
            <a:pathLst>
              <a:path w="4611198" h="5513389">
                <a:moveTo>
                  <a:pt x="0" y="0"/>
                </a:moveTo>
                <a:lnTo>
                  <a:pt x="4611198" y="0"/>
                </a:lnTo>
                <a:lnTo>
                  <a:pt x="4611198" y="5513389"/>
                </a:lnTo>
                <a:lnTo>
                  <a:pt x="0" y="55133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a:p>
        </p:txBody>
      </p:sp>
    </p:spTree>
    <p:extLst>
      <p:ext uri="{BB962C8B-B14F-4D97-AF65-F5344CB8AC3E}">
        <p14:creationId xmlns:p14="http://schemas.microsoft.com/office/powerpoint/2010/main" val="4230411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5"/>
          <p:cNvGrpSpPr/>
          <p:nvPr/>
        </p:nvGrpSpPr>
        <p:grpSpPr>
          <a:xfrm>
            <a:off x="519167" y="448268"/>
            <a:ext cx="9767068" cy="9553676"/>
            <a:chOff x="0" y="0"/>
            <a:chExt cx="2572397" cy="2516194"/>
          </a:xfrm>
        </p:grpSpPr>
        <p:sp>
          <p:nvSpPr>
            <p:cNvPr id="16" name="Freeform 16"/>
            <p:cNvSpPr/>
            <p:nvPr/>
          </p:nvSpPr>
          <p:spPr>
            <a:xfrm>
              <a:off x="0" y="0"/>
              <a:ext cx="2572397" cy="2516194"/>
            </a:xfrm>
            <a:custGeom>
              <a:avLst/>
              <a:gdLst/>
              <a:ahLst/>
              <a:cxnLst/>
              <a:rect l="l" t="t" r="r" b="b"/>
              <a:pathLst>
                <a:path w="2572397" h="2516194">
                  <a:moveTo>
                    <a:pt x="40425" y="0"/>
                  </a:moveTo>
                  <a:lnTo>
                    <a:pt x="2531971" y="0"/>
                  </a:lnTo>
                  <a:cubicBezTo>
                    <a:pt x="2554298" y="0"/>
                    <a:pt x="2572397" y="18099"/>
                    <a:pt x="2572397" y="40425"/>
                  </a:cubicBezTo>
                  <a:lnTo>
                    <a:pt x="2572397" y="2475769"/>
                  </a:lnTo>
                  <a:cubicBezTo>
                    <a:pt x="2572397" y="2486490"/>
                    <a:pt x="2568138" y="2496773"/>
                    <a:pt x="2560556" y="2504354"/>
                  </a:cubicBezTo>
                  <a:cubicBezTo>
                    <a:pt x="2552975" y="2511935"/>
                    <a:pt x="2542693" y="2516194"/>
                    <a:pt x="2531971" y="2516194"/>
                  </a:cubicBezTo>
                  <a:lnTo>
                    <a:pt x="40425" y="2516194"/>
                  </a:lnTo>
                  <a:cubicBezTo>
                    <a:pt x="18099" y="2516194"/>
                    <a:pt x="0" y="2498095"/>
                    <a:pt x="0" y="2475769"/>
                  </a:cubicBezTo>
                  <a:lnTo>
                    <a:pt x="0" y="40425"/>
                  </a:lnTo>
                  <a:cubicBezTo>
                    <a:pt x="0" y="18099"/>
                    <a:pt x="18099" y="0"/>
                    <a:pt x="40425" y="0"/>
                  </a:cubicBezTo>
                  <a:close/>
                </a:path>
              </a:pathLst>
            </a:custGeom>
            <a:solidFill>
              <a:srgbClr val="39382C"/>
            </a:solidFill>
            <a:ln w="19050" cap="rnd">
              <a:solidFill>
                <a:srgbClr val="000000"/>
              </a:solidFill>
              <a:prstDash val="solid"/>
              <a:round/>
            </a:ln>
          </p:spPr>
          <p:txBody>
            <a:bodyPr/>
            <a:lstStyle/>
            <a:p>
              <a:endParaRPr lang="es-CL"/>
            </a:p>
          </p:txBody>
        </p:sp>
        <p:sp>
          <p:nvSpPr>
            <p:cNvPr id="17" name="TextBox 17"/>
            <p:cNvSpPr txBox="1"/>
            <p:nvPr/>
          </p:nvSpPr>
          <p:spPr>
            <a:xfrm>
              <a:off x="0" y="-38100"/>
              <a:ext cx="2572397" cy="2554294"/>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8"/>
          <p:cNvSpPr txBox="1"/>
          <p:nvPr/>
        </p:nvSpPr>
        <p:spPr>
          <a:xfrm>
            <a:off x="813056" y="1615439"/>
            <a:ext cx="9179288" cy="5600636"/>
          </a:xfrm>
          <a:prstGeom prst="rect">
            <a:avLst/>
          </a:prstGeom>
        </p:spPr>
        <p:txBody>
          <a:bodyPr lIns="0" tIns="0" rIns="0" bIns="0" rtlCol="0" anchor="t">
            <a:spAutoFit/>
          </a:bodyPr>
          <a:lstStyle/>
          <a:p>
            <a:pPr algn="just">
              <a:lnSpc>
                <a:spcPts val="5459"/>
              </a:lnSpc>
            </a:pPr>
            <a:r>
              <a:rPr lang="es-CL" sz="3900" dirty="0">
                <a:solidFill>
                  <a:srgbClr val="F6F6E9"/>
                </a:solidFill>
                <a:latin typeface="Agrandir"/>
                <a:ea typeface="Agrandir"/>
                <a:cs typeface="Agrandir"/>
                <a:sym typeface="Agrandir"/>
              </a:rPr>
              <a:t>El sistema circulatorio tiene diferentes funciones, destacándose:</a:t>
            </a:r>
          </a:p>
          <a:p>
            <a:pPr marL="571500" indent="-571500" algn="just">
              <a:lnSpc>
                <a:spcPts val="5459"/>
              </a:lnSpc>
              <a:buFontTx/>
              <a:buChar char="-"/>
            </a:pPr>
            <a:r>
              <a:rPr lang="es-CL" sz="3900" dirty="0">
                <a:solidFill>
                  <a:srgbClr val="F6F6E9"/>
                </a:solidFill>
                <a:latin typeface="Agrandir"/>
                <a:ea typeface="Agrandir"/>
                <a:cs typeface="Agrandir"/>
                <a:sym typeface="Agrandir"/>
              </a:rPr>
              <a:t>Transporte de nutrientes del sistema digestivo.</a:t>
            </a:r>
          </a:p>
          <a:p>
            <a:pPr marL="571500" indent="-571500" algn="just">
              <a:lnSpc>
                <a:spcPts val="5459"/>
              </a:lnSpc>
              <a:buFontTx/>
              <a:buChar char="-"/>
            </a:pPr>
            <a:r>
              <a:rPr lang="es-CL" sz="3900" dirty="0">
                <a:solidFill>
                  <a:srgbClr val="F6F6E9"/>
                </a:solidFill>
                <a:latin typeface="Agrandir"/>
                <a:ea typeface="Agrandir"/>
                <a:cs typeface="Agrandir"/>
                <a:sym typeface="Agrandir"/>
              </a:rPr>
              <a:t>Transporte de oxígeno.</a:t>
            </a:r>
          </a:p>
          <a:p>
            <a:pPr marL="571500" indent="-571500" algn="just">
              <a:lnSpc>
                <a:spcPts val="5459"/>
              </a:lnSpc>
              <a:buFontTx/>
              <a:buChar char="-"/>
            </a:pPr>
            <a:r>
              <a:rPr lang="es-CL" sz="3900" dirty="0">
                <a:solidFill>
                  <a:srgbClr val="F6F6E9"/>
                </a:solidFill>
                <a:latin typeface="Agrandir"/>
                <a:ea typeface="Agrandir"/>
                <a:cs typeface="Agrandir"/>
                <a:sym typeface="Agrandir"/>
              </a:rPr>
              <a:t>Transporte de desechos metabólicos.</a:t>
            </a:r>
          </a:p>
          <a:p>
            <a:pPr marL="571500" indent="-571500" algn="just">
              <a:lnSpc>
                <a:spcPts val="5459"/>
              </a:lnSpc>
              <a:buFontTx/>
              <a:buChar char="-"/>
            </a:pPr>
            <a:r>
              <a:rPr lang="es-CL" sz="3900" dirty="0">
                <a:solidFill>
                  <a:srgbClr val="F6F6E9"/>
                </a:solidFill>
                <a:latin typeface="Agrandir"/>
                <a:ea typeface="Agrandir"/>
                <a:cs typeface="Agrandir"/>
                <a:sym typeface="Agrandir"/>
              </a:rPr>
              <a:t>Transporte de células sanguíneas.</a:t>
            </a:r>
          </a:p>
        </p:txBody>
      </p:sp>
      <p:sp>
        <p:nvSpPr>
          <p:cNvPr id="19" name="TextBox 19"/>
          <p:cNvSpPr txBox="1"/>
          <p:nvPr/>
        </p:nvSpPr>
        <p:spPr>
          <a:xfrm>
            <a:off x="1405093" y="448268"/>
            <a:ext cx="7995215" cy="1192634"/>
          </a:xfrm>
          <a:prstGeom prst="rect">
            <a:avLst/>
          </a:prstGeom>
        </p:spPr>
        <p:txBody>
          <a:bodyPr lIns="0" tIns="0" rIns="0" bIns="0" rtlCol="0" anchor="t">
            <a:spAutoFit/>
          </a:bodyPr>
          <a:lstStyle/>
          <a:p>
            <a:pPr algn="ctr">
              <a:lnSpc>
                <a:spcPts val="9279"/>
              </a:lnSpc>
            </a:pPr>
            <a:r>
              <a:rPr lang="es-CL" sz="7999" b="1" dirty="0">
                <a:solidFill>
                  <a:srgbClr val="F6F6E9"/>
                </a:solidFill>
                <a:latin typeface="Agrandir Ultra-Bold"/>
                <a:ea typeface="Agrandir Ultra-Bold"/>
                <a:cs typeface="Agrandir Ultra-Bold"/>
                <a:sym typeface="Agrandir Ultra-Bold"/>
              </a:rPr>
              <a:t>FUNCIONES</a:t>
            </a:r>
          </a:p>
        </p:txBody>
      </p:sp>
      <p:sp>
        <p:nvSpPr>
          <p:cNvPr id="2" name="Freeform 4">
            <a:extLst>
              <a:ext uri="{FF2B5EF4-FFF2-40B4-BE49-F238E27FC236}">
                <a16:creationId xmlns:a16="http://schemas.microsoft.com/office/drawing/2014/main" id="{76FAF599-7B99-F121-93E1-123BACBDECE9}"/>
              </a:ext>
            </a:extLst>
          </p:cNvPr>
          <p:cNvSpPr/>
          <p:nvPr/>
        </p:nvSpPr>
        <p:spPr>
          <a:xfrm>
            <a:off x="10852812" y="0"/>
            <a:ext cx="7435188" cy="19125886"/>
          </a:xfrm>
          <a:custGeom>
            <a:avLst/>
            <a:gdLst/>
            <a:ahLst/>
            <a:cxnLst/>
            <a:rect l="l" t="t" r="r" b="b"/>
            <a:pathLst>
              <a:path w="7435188" h="19125886">
                <a:moveTo>
                  <a:pt x="0" y="0"/>
                </a:moveTo>
                <a:lnTo>
                  <a:pt x="7435188" y="0"/>
                </a:lnTo>
                <a:lnTo>
                  <a:pt x="7435188" y="19125886"/>
                </a:lnTo>
                <a:lnTo>
                  <a:pt x="0" y="191258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3"/>
          <p:cNvGrpSpPr/>
          <p:nvPr/>
        </p:nvGrpSpPr>
        <p:grpSpPr>
          <a:xfrm>
            <a:off x="519167" y="448268"/>
            <a:ext cx="9767068" cy="9553676"/>
            <a:chOff x="0" y="0"/>
            <a:chExt cx="2572397" cy="2516194"/>
          </a:xfrm>
        </p:grpSpPr>
        <p:sp>
          <p:nvSpPr>
            <p:cNvPr id="24" name="Freeform 24"/>
            <p:cNvSpPr/>
            <p:nvPr/>
          </p:nvSpPr>
          <p:spPr>
            <a:xfrm>
              <a:off x="0" y="0"/>
              <a:ext cx="2572397" cy="2516194"/>
            </a:xfrm>
            <a:custGeom>
              <a:avLst/>
              <a:gdLst/>
              <a:ahLst/>
              <a:cxnLst/>
              <a:rect l="l" t="t" r="r" b="b"/>
              <a:pathLst>
                <a:path w="2572397" h="2516194">
                  <a:moveTo>
                    <a:pt x="40425" y="0"/>
                  </a:moveTo>
                  <a:lnTo>
                    <a:pt x="2531971" y="0"/>
                  </a:lnTo>
                  <a:cubicBezTo>
                    <a:pt x="2554298" y="0"/>
                    <a:pt x="2572397" y="18099"/>
                    <a:pt x="2572397" y="40425"/>
                  </a:cubicBezTo>
                  <a:lnTo>
                    <a:pt x="2572397" y="2475769"/>
                  </a:lnTo>
                  <a:cubicBezTo>
                    <a:pt x="2572397" y="2486490"/>
                    <a:pt x="2568138" y="2496773"/>
                    <a:pt x="2560556" y="2504354"/>
                  </a:cubicBezTo>
                  <a:cubicBezTo>
                    <a:pt x="2552975" y="2511935"/>
                    <a:pt x="2542693" y="2516194"/>
                    <a:pt x="2531971" y="2516194"/>
                  </a:cubicBezTo>
                  <a:lnTo>
                    <a:pt x="40425" y="2516194"/>
                  </a:lnTo>
                  <a:cubicBezTo>
                    <a:pt x="18099" y="2516194"/>
                    <a:pt x="0" y="2498095"/>
                    <a:pt x="0" y="2475769"/>
                  </a:cubicBezTo>
                  <a:lnTo>
                    <a:pt x="0" y="40425"/>
                  </a:lnTo>
                  <a:cubicBezTo>
                    <a:pt x="0" y="18099"/>
                    <a:pt x="18099" y="0"/>
                    <a:pt x="40425" y="0"/>
                  </a:cubicBezTo>
                  <a:close/>
                </a:path>
              </a:pathLst>
            </a:custGeom>
            <a:solidFill>
              <a:srgbClr val="39382C"/>
            </a:solidFill>
            <a:ln w="19050" cap="rnd">
              <a:solidFill>
                <a:srgbClr val="000000"/>
              </a:solidFill>
              <a:prstDash val="solid"/>
              <a:round/>
            </a:ln>
          </p:spPr>
          <p:txBody>
            <a:bodyPr/>
            <a:lstStyle/>
            <a:p>
              <a:endParaRPr lang="es-CL"/>
            </a:p>
          </p:txBody>
        </p:sp>
        <p:sp>
          <p:nvSpPr>
            <p:cNvPr id="25" name="TextBox 25"/>
            <p:cNvSpPr txBox="1"/>
            <p:nvPr/>
          </p:nvSpPr>
          <p:spPr>
            <a:xfrm>
              <a:off x="0" y="-38100"/>
              <a:ext cx="2572397" cy="2554294"/>
            </a:xfrm>
            <a:prstGeom prst="rect">
              <a:avLst/>
            </a:prstGeom>
          </p:spPr>
          <p:txBody>
            <a:bodyPr lIns="50800" tIns="50800" rIns="50800" bIns="50800" rtlCol="0" anchor="ctr"/>
            <a:lstStyle/>
            <a:p>
              <a:pPr algn="ctr">
                <a:lnSpc>
                  <a:spcPts val="2659"/>
                </a:lnSpc>
                <a:spcBef>
                  <a:spcPct val="0"/>
                </a:spcBef>
              </a:pPr>
              <a:endParaRPr/>
            </a:p>
          </p:txBody>
        </p:sp>
      </p:grpSp>
      <p:sp>
        <p:nvSpPr>
          <p:cNvPr id="26" name="TextBox 26"/>
          <p:cNvSpPr txBox="1"/>
          <p:nvPr/>
        </p:nvSpPr>
        <p:spPr>
          <a:xfrm>
            <a:off x="1318000" y="598680"/>
            <a:ext cx="7995215" cy="1192634"/>
          </a:xfrm>
          <a:prstGeom prst="rect">
            <a:avLst/>
          </a:prstGeom>
        </p:spPr>
        <p:txBody>
          <a:bodyPr lIns="0" tIns="0" rIns="0" bIns="0" rtlCol="0" anchor="t">
            <a:spAutoFit/>
          </a:bodyPr>
          <a:lstStyle/>
          <a:p>
            <a:pPr algn="ctr">
              <a:lnSpc>
                <a:spcPts val="9279"/>
              </a:lnSpc>
            </a:pPr>
            <a:r>
              <a:rPr lang="es-ES" sz="7999" b="1" dirty="0">
                <a:solidFill>
                  <a:srgbClr val="F6F6E9"/>
                </a:solidFill>
                <a:latin typeface="Agrandir Ultra-Bold"/>
                <a:ea typeface="Agrandir Ultra-Bold"/>
                <a:cs typeface="Agrandir Ultra-Bold"/>
                <a:sym typeface="Agrandir Ultra-Bold"/>
              </a:rPr>
              <a:t>CORAZÓN</a:t>
            </a:r>
            <a:endParaRPr lang="es-CL" sz="7999" b="1" dirty="0">
              <a:solidFill>
                <a:srgbClr val="F6F6E9"/>
              </a:solidFill>
              <a:latin typeface="Agrandir Ultra-Bold"/>
              <a:ea typeface="Agrandir Ultra-Bold"/>
              <a:cs typeface="Agrandir Ultra-Bold"/>
              <a:sym typeface="Agrandir Ultra-Bold"/>
            </a:endParaRPr>
          </a:p>
        </p:txBody>
      </p:sp>
      <p:sp>
        <p:nvSpPr>
          <p:cNvPr id="27" name="TextBox 27"/>
          <p:cNvSpPr txBox="1"/>
          <p:nvPr/>
        </p:nvSpPr>
        <p:spPr>
          <a:xfrm>
            <a:off x="813057" y="1803174"/>
            <a:ext cx="9179288" cy="5600636"/>
          </a:xfrm>
          <a:prstGeom prst="rect">
            <a:avLst/>
          </a:prstGeom>
        </p:spPr>
        <p:txBody>
          <a:bodyPr lIns="0" tIns="0" rIns="0" bIns="0" rtlCol="0" anchor="t">
            <a:spAutoFit/>
          </a:bodyPr>
          <a:lstStyle/>
          <a:p>
            <a:pPr algn="just">
              <a:lnSpc>
                <a:spcPts val="5459"/>
              </a:lnSpc>
            </a:pPr>
            <a:r>
              <a:rPr lang="es-CL" sz="3900" dirty="0">
                <a:solidFill>
                  <a:srgbClr val="F6F6E9"/>
                </a:solidFill>
                <a:latin typeface="Agrandir"/>
                <a:ea typeface="Agrandir"/>
                <a:cs typeface="Agrandir"/>
                <a:sym typeface="Agrandir"/>
              </a:rPr>
              <a:t>Conformado en su mayoría por musculo, es el encargado de bombear sangre por todo el cuerpo.</a:t>
            </a:r>
          </a:p>
          <a:p>
            <a:pPr algn="just">
              <a:lnSpc>
                <a:spcPts val="5459"/>
              </a:lnSpc>
            </a:pPr>
            <a:r>
              <a:rPr lang="es-CL" sz="3900" dirty="0">
                <a:solidFill>
                  <a:srgbClr val="F6F6E9"/>
                </a:solidFill>
                <a:latin typeface="Agrandir"/>
                <a:ea typeface="Agrandir"/>
                <a:cs typeface="Agrandir"/>
                <a:sym typeface="Agrandir"/>
              </a:rPr>
              <a:t>El corazón cuenta con:</a:t>
            </a:r>
          </a:p>
          <a:p>
            <a:pPr marL="571500" indent="-571500" algn="just">
              <a:lnSpc>
                <a:spcPts val="5459"/>
              </a:lnSpc>
              <a:buFontTx/>
              <a:buChar char="-"/>
            </a:pPr>
            <a:r>
              <a:rPr lang="es-CL" sz="3900" dirty="0">
                <a:solidFill>
                  <a:srgbClr val="F6F6E9"/>
                </a:solidFill>
                <a:latin typeface="Agrandir"/>
                <a:ea typeface="Agrandir"/>
                <a:cs typeface="Agrandir"/>
                <a:sym typeface="Agrandir"/>
              </a:rPr>
              <a:t>2 Aurículas, donde se recibe la sangre.</a:t>
            </a:r>
          </a:p>
          <a:p>
            <a:pPr marL="571500" indent="-571500" algn="just">
              <a:lnSpc>
                <a:spcPts val="5459"/>
              </a:lnSpc>
              <a:buFontTx/>
              <a:buChar char="-"/>
            </a:pPr>
            <a:r>
              <a:rPr lang="es-CL" sz="3900" dirty="0">
                <a:solidFill>
                  <a:srgbClr val="F6F6E9"/>
                </a:solidFill>
                <a:latin typeface="Agrandir"/>
                <a:ea typeface="Agrandir"/>
                <a:cs typeface="Agrandir"/>
                <a:sym typeface="Agrandir"/>
              </a:rPr>
              <a:t>2 Ventrículos, donde se bombea la sangre.</a:t>
            </a:r>
          </a:p>
        </p:txBody>
      </p:sp>
      <p:sp>
        <p:nvSpPr>
          <p:cNvPr id="31" name="Freeform 2">
            <a:extLst>
              <a:ext uri="{FF2B5EF4-FFF2-40B4-BE49-F238E27FC236}">
                <a16:creationId xmlns:a16="http://schemas.microsoft.com/office/drawing/2014/main" id="{E8237057-657C-2A49-FC04-F8D43BE2A6F9}"/>
              </a:ext>
            </a:extLst>
          </p:cNvPr>
          <p:cNvSpPr/>
          <p:nvPr/>
        </p:nvSpPr>
        <p:spPr>
          <a:xfrm>
            <a:off x="11353800" y="1562100"/>
            <a:ext cx="5383807" cy="7162800"/>
          </a:xfrm>
          <a:custGeom>
            <a:avLst/>
            <a:gdLst/>
            <a:ahLst/>
            <a:cxnLst/>
            <a:rect l="l" t="t" r="r" b="b"/>
            <a:pathLst>
              <a:path w="6436233" h="8229600">
                <a:moveTo>
                  <a:pt x="0" y="0"/>
                </a:moveTo>
                <a:lnTo>
                  <a:pt x="6436233" y="0"/>
                </a:lnTo>
                <a:lnTo>
                  <a:pt x="6436233" y="8229600"/>
                </a:lnTo>
                <a:lnTo>
                  <a:pt x="0" y="8229600"/>
                </a:lnTo>
                <a:lnTo>
                  <a:pt x="0" y="0"/>
                </a:lnTo>
                <a:close/>
              </a:path>
            </a:pathLst>
          </a:custGeom>
          <a:blipFill>
            <a:blip r:embed="rId2"/>
            <a:stretch>
              <a:fillRect/>
            </a:stretch>
          </a:blipFill>
        </p:spPr>
        <p:txBody>
          <a:bodyPr/>
          <a:lstStyle/>
          <a:p>
            <a:endParaRPr lang="es-CL"/>
          </a:p>
        </p:txBody>
      </p:sp>
      <p:sp>
        <p:nvSpPr>
          <p:cNvPr id="3" name="Freeform 8">
            <a:extLst>
              <a:ext uri="{FF2B5EF4-FFF2-40B4-BE49-F238E27FC236}">
                <a16:creationId xmlns:a16="http://schemas.microsoft.com/office/drawing/2014/main" id="{37238687-7AFA-1D83-6E2D-48CA563D992F}"/>
              </a:ext>
            </a:extLst>
          </p:cNvPr>
          <p:cNvSpPr/>
          <p:nvPr/>
        </p:nvSpPr>
        <p:spPr>
          <a:xfrm rot="8482065">
            <a:off x="11590890" y="3497270"/>
            <a:ext cx="593534" cy="1909028"/>
          </a:xfrm>
          <a:custGeom>
            <a:avLst/>
            <a:gdLst/>
            <a:ahLst/>
            <a:cxnLst/>
            <a:rect l="l" t="t" r="r" b="b"/>
            <a:pathLst>
              <a:path w="593534" h="1909028">
                <a:moveTo>
                  <a:pt x="0" y="0"/>
                </a:moveTo>
                <a:lnTo>
                  <a:pt x="593534" y="0"/>
                </a:lnTo>
                <a:lnTo>
                  <a:pt x="593534" y="1909029"/>
                </a:lnTo>
                <a:lnTo>
                  <a:pt x="0" y="19090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dirty="0"/>
          </a:p>
        </p:txBody>
      </p:sp>
      <p:sp>
        <p:nvSpPr>
          <p:cNvPr id="32" name="Freeform 8">
            <a:extLst>
              <a:ext uri="{FF2B5EF4-FFF2-40B4-BE49-F238E27FC236}">
                <a16:creationId xmlns:a16="http://schemas.microsoft.com/office/drawing/2014/main" id="{B19C0474-EA3F-3CA7-CB92-346B49E3AF43}"/>
              </a:ext>
            </a:extLst>
          </p:cNvPr>
          <p:cNvSpPr/>
          <p:nvPr/>
        </p:nvSpPr>
        <p:spPr>
          <a:xfrm>
            <a:off x="13196129" y="7135393"/>
            <a:ext cx="593534" cy="1909028"/>
          </a:xfrm>
          <a:custGeom>
            <a:avLst/>
            <a:gdLst/>
            <a:ahLst/>
            <a:cxnLst/>
            <a:rect l="l" t="t" r="r" b="b"/>
            <a:pathLst>
              <a:path w="593534" h="1909028">
                <a:moveTo>
                  <a:pt x="0" y="0"/>
                </a:moveTo>
                <a:lnTo>
                  <a:pt x="593534" y="0"/>
                </a:lnTo>
                <a:lnTo>
                  <a:pt x="593534" y="1909029"/>
                </a:lnTo>
                <a:lnTo>
                  <a:pt x="0" y="19090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a:p>
        </p:txBody>
      </p:sp>
      <p:sp>
        <p:nvSpPr>
          <p:cNvPr id="33" name="Freeform 9">
            <a:extLst>
              <a:ext uri="{FF2B5EF4-FFF2-40B4-BE49-F238E27FC236}">
                <a16:creationId xmlns:a16="http://schemas.microsoft.com/office/drawing/2014/main" id="{1681A350-416A-04A9-6AA6-CC90F46B71DE}"/>
              </a:ext>
            </a:extLst>
          </p:cNvPr>
          <p:cNvSpPr/>
          <p:nvPr/>
        </p:nvSpPr>
        <p:spPr>
          <a:xfrm rot="13402863">
            <a:off x="15646001" y="2834215"/>
            <a:ext cx="823012" cy="2085975"/>
          </a:xfrm>
          <a:custGeom>
            <a:avLst/>
            <a:gdLst/>
            <a:ahLst/>
            <a:cxnLst/>
            <a:rect l="l" t="t" r="r" b="b"/>
            <a:pathLst>
              <a:path w="823012" h="2085975">
                <a:moveTo>
                  <a:pt x="0" y="0"/>
                </a:moveTo>
                <a:lnTo>
                  <a:pt x="823012" y="0"/>
                </a:lnTo>
                <a:lnTo>
                  <a:pt x="823012" y="2085975"/>
                </a:lnTo>
                <a:lnTo>
                  <a:pt x="0" y="20859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L"/>
          </a:p>
        </p:txBody>
      </p:sp>
      <p:sp>
        <p:nvSpPr>
          <p:cNvPr id="34" name="Freeform 9">
            <a:extLst>
              <a:ext uri="{FF2B5EF4-FFF2-40B4-BE49-F238E27FC236}">
                <a16:creationId xmlns:a16="http://schemas.microsoft.com/office/drawing/2014/main" id="{A75FCA89-4D53-4EE7-420D-3A36F7BEAA29}"/>
              </a:ext>
            </a:extLst>
          </p:cNvPr>
          <p:cNvSpPr/>
          <p:nvPr/>
        </p:nvSpPr>
        <p:spPr>
          <a:xfrm rot="18850790" flipH="1">
            <a:off x="16273581" y="6039296"/>
            <a:ext cx="736326" cy="2100450"/>
          </a:xfrm>
          <a:custGeom>
            <a:avLst/>
            <a:gdLst/>
            <a:ahLst/>
            <a:cxnLst/>
            <a:rect l="l" t="t" r="r" b="b"/>
            <a:pathLst>
              <a:path w="823012" h="2085975">
                <a:moveTo>
                  <a:pt x="0" y="0"/>
                </a:moveTo>
                <a:lnTo>
                  <a:pt x="823012" y="0"/>
                </a:lnTo>
                <a:lnTo>
                  <a:pt x="823012" y="2085975"/>
                </a:lnTo>
                <a:lnTo>
                  <a:pt x="0" y="20859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L"/>
          </a:p>
        </p:txBody>
      </p:sp>
      <p:grpSp>
        <p:nvGrpSpPr>
          <p:cNvPr id="36" name="Group 23">
            <a:extLst>
              <a:ext uri="{FF2B5EF4-FFF2-40B4-BE49-F238E27FC236}">
                <a16:creationId xmlns:a16="http://schemas.microsoft.com/office/drawing/2014/main" id="{3191C40F-4F39-E1B5-D6F2-141375725888}"/>
              </a:ext>
            </a:extLst>
          </p:cNvPr>
          <p:cNvGrpSpPr/>
          <p:nvPr/>
        </p:nvGrpSpPr>
        <p:grpSpPr>
          <a:xfrm>
            <a:off x="10439400" y="2068751"/>
            <a:ext cx="2071633" cy="1535527"/>
            <a:chOff x="0" y="0"/>
            <a:chExt cx="2572397" cy="2516194"/>
          </a:xfrm>
        </p:grpSpPr>
        <p:sp>
          <p:nvSpPr>
            <p:cNvPr id="37" name="Freeform 24">
              <a:extLst>
                <a:ext uri="{FF2B5EF4-FFF2-40B4-BE49-F238E27FC236}">
                  <a16:creationId xmlns:a16="http://schemas.microsoft.com/office/drawing/2014/main" id="{E4EB1397-7318-9887-2BF5-53348DE5DB2F}"/>
                </a:ext>
              </a:extLst>
            </p:cNvPr>
            <p:cNvSpPr/>
            <p:nvPr/>
          </p:nvSpPr>
          <p:spPr>
            <a:xfrm>
              <a:off x="0" y="0"/>
              <a:ext cx="2572397" cy="2516194"/>
            </a:xfrm>
            <a:custGeom>
              <a:avLst/>
              <a:gdLst/>
              <a:ahLst/>
              <a:cxnLst/>
              <a:rect l="l" t="t" r="r" b="b"/>
              <a:pathLst>
                <a:path w="2572397" h="2516194">
                  <a:moveTo>
                    <a:pt x="40425" y="0"/>
                  </a:moveTo>
                  <a:lnTo>
                    <a:pt x="2531971" y="0"/>
                  </a:lnTo>
                  <a:cubicBezTo>
                    <a:pt x="2554298" y="0"/>
                    <a:pt x="2572397" y="18099"/>
                    <a:pt x="2572397" y="40425"/>
                  </a:cubicBezTo>
                  <a:lnTo>
                    <a:pt x="2572397" y="2475769"/>
                  </a:lnTo>
                  <a:cubicBezTo>
                    <a:pt x="2572397" y="2486490"/>
                    <a:pt x="2568138" y="2496773"/>
                    <a:pt x="2560556" y="2504354"/>
                  </a:cubicBezTo>
                  <a:cubicBezTo>
                    <a:pt x="2552975" y="2511935"/>
                    <a:pt x="2542693" y="2516194"/>
                    <a:pt x="2531971" y="2516194"/>
                  </a:cubicBezTo>
                  <a:lnTo>
                    <a:pt x="40425" y="2516194"/>
                  </a:lnTo>
                  <a:cubicBezTo>
                    <a:pt x="18099" y="2516194"/>
                    <a:pt x="0" y="2498095"/>
                    <a:pt x="0" y="2475769"/>
                  </a:cubicBezTo>
                  <a:lnTo>
                    <a:pt x="0" y="40425"/>
                  </a:lnTo>
                  <a:cubicBezTo>
                    <a:pt x="0" y="18099"/>
                    <a:pt x="18099" y="0"/>
                    <a:pt x="40425" y="0"/>
                  </a:cubicBezTo>
                  <a:close/>
                </a:path>
              </a:pathLst>
            </a:custGeom>
            <a:solidFill>
              <a:srgbClr val="39382C"/>
            </a:solidFill>
            <a:ln w="19050" cap="rnd">
              <a:solidFill>
                <a:srgbClr val="000000"/>
              </a:solidFill>
              <a:prstDash val="solid"/>
              <a:round/>
            </a:ln>
          </p:spPr>
          <p:txBody>
            <a:bodyPr/>
            <a:lstStyle/>
            <a:p>
              <a:endParaRPr lang="es-CL"/>
            </a:p>
          </p:txBody>
        </p:sp>
        <p:sp>
          <p:nvSpPr>
            <p:cNvPr id="38" name="TextBox 25">
              <a:extLst>
                <a:ext uri="{FF2B5EF4-FFF2-40B4-BE49-F238E27FC236}">
                  <a16:creationId xmlns:a16="http://schemas.microsoft.com/office/drawing/2014/main" id="{E3758D48-AF5D-658B-8C9B-25D67D869AD0}"/>
                </a:ext>
              </a:extLst>
            </p:cNvPr>
            <p:cNvSpPr txBox="1"/>
            <p:nvPr/>
          </p:nvSpPr>
          <p:spPr>
            <a:xfrm>
              <a:off x="0" y="-38100"/>
              <a:ext cx="2572397" cy="2554294"/>
            </a:xfrm>
            <a:prstGeom prst="rect">
              <a:avLst/>
            </a:prstGeom>
          </p:spPr>
          <p:txBody>
            <a:bodyPr lIns="50800" tIns="50800" rIns="50800" bIns="50800" rtlCol="0" anchor="ctr"/>
            <a:lstStyle/>
            <a:p>
              <a:pPr algn="ctr">
                <a:lnSpc>
                  <a:spcPts val="2659"/>
                </a:lnSpc>
                <a:spcBef>
                  <a:spcPct val="0"/>
                </a:spcBef>
              </a:pPr>
              <a:endParaRPr/>
            </a:p>
          </p:txBody>
        </p:sp>
      </p:grpSp>
      <p:sp>
        <p:nvSpPr>
          <p:cNvPr id="35" name="TextBox 27">
            <a:extLst>
              <a:ext uri="{FF2B5EF4-FFF2-40B4-BE49-F238E27FC236}">
                <a16:creationId xmlns:a16="http://schemas.microsoft.com/office/drawing/2014/main" id="{D343A07D-DB83-55C4-4300-AD4BFECC7F62}"/>
              </a:ext>
            </a:extLst>
          </p:cNvPr>
          <p:cNvSpPr txBox="1"/>
          <p:nvPr/>
        </p:nvSpPr>
        <p:spPr>
          <a:xfrm>
            <a:off x="10445848" y="2152161"/>
            <a:ext cx="2107527" cy="1368708"/>
          </a:xfrm>
          <a:prstGeom prst="rect">
            <a:avLst/>
          </a:prstGeom>
        </p:spPr>
        <p:txBody>
          <a:bodyPr wrap="square" lIns="0" tIns="0" rIns="0" bIns="0" rtlCol="0" anchor="t">
            <a:spAutoFit/>
          </a:bodyPr>
          <a:lstStyle/>
          <a:p>
            <a:pPr algn="just">
              <a:lnSpc>
                <a:spcPts val="5459"/>
              </a:lnSpc>
            </a:pPr>
            <a:r>
              <a:rPr lang="es-CL" sz="3900" b="1" dirty="0">
                <a:solidFill>
                  <a:srgbClr val="F6F6E9"/>
                </a:solidFill>
                <a:latin typeface="Agrandir"/>
                <a:ea typeface="Agrandir"/>
                <a:cs typeface="Agrandir"/>
                <a:sym typeface="Agrandir"/>
              </a:rPr>
              <a:t>Aurícula derecha</a:t>
            </a:r>
          </a:p>
        </p:txBody>
      </p:sp>
      <p:grpSp>
        <p:nvGrpSpPr>
          <p:cNvPr id="39" name="Group 23">
            <a:extLst>
              <a:ext uri="{FF2B5EF4-FFF2-40B4-BE49-F238E27FC236}">
                <a16:creationId xmlns:a16="http://schemas.microsoft.com/office/drawing/2014/main" id="{DAF3DFBB-1764-FA39-14E3-905D64EDBE08}"/>
              </a:ext>
            </a:extLst>
          </p:cNvPr>
          <p:cNvGrpSpPr/>
          <p:nvPr/>
        </p:nvGrpSpPr>
        <p:grpSpPr>
          <a:xfrm>
            <a:off x="15674818" y="1562100"/>
            <a:ext cx="2325861" cy="1535527"/>
            <a:chOff x="0" y="0"/>
            <a:chExt cx="2572397" cy="2516194"/>
          </a:xfrm>
        </p:grpSpPr>
        <p:sp>
          <p:nvSpPr>
            <p:cNvPr id="40" name="Freeform 24">
              <a:extLst>
                <a:ext uri="{FF2B5EF4-FFF2-40B4-BE49-F238E27FC236}">
                  <a16:creationId xmlns:a16="http://schemas.microsoft.com/office/drawing/2014/main" id="{B85D2BD3-D919-EAA2-0CB4-A7576253FD85}"/>
                </a:ext>
              </a:extLst>
            </p:cNvPr>
            <p:cNvSpPr/>
            <p:nvPr/>
          </p:nvSpPr>
          <p:spPr>
            <a:xfrm>
              <a:off x="0" y="0"/>
              <a:ext cx="2572397" cy="2516194"/>
            </a:xfrm>
            <a:custGeom>
              <a:avLst/>
              <a:gdLst/>
              <a:ahLst/>
              <a:cxnLst/>
              <a:rect l="l" t="t" r="r" b="b"/>
              <a:pathLst>
                <a:path w="2572397" h="2516194">
                  <a:moveTo>
                    <a:pt x="40425" y="0"/>
                  </a:moveTo>
                  <a:lnTo>
                    <a:pt x="2531971" y="0"/>
                  </a:lnTo>
                  <a:cubicBezTo>
                    <a:pt x="2554298" y="0"/>
                    <a:pt x="2572397" y="18099"/>
                    <a:pt x="2572397" y="40425"/>
                  </a:cubicBezTo>
                  <a:lnTo>
                    <a:pt x="2572397" y="2475769"/>
                  </a:lnTo>
                  <a:cubicBezTo>
                    <a:pt x="2572397" y="2486490"/>
                    <a:pt x="2568138" y="2496773"/>
                    <a:pt x="2560556" y="2504354"/>
                  </a:cubicBezTo>
                  <a:cubicBezTo>
                    <a:pt x="2552975" y="2511935"/>
                    <a:pt x="2542693" y="2516194"/>
                    <a:pt x="2531971" y="2516194"/>
                  </a:cubicBezTo>
                  <a:lnTo>
                    <a:pt x="40425" y="2516194"/>
                  </a:lnTo>
                  <a:cubicBezTo>
                    <a:pt x="18099" y="2516194"/>
                    <a:pt x="0" y="2498095"/>
                    <a:pt x="0" y="2475769"/>
                  </a:cubicBezTo>
                  <a:lnTo>
                    <a:pt x="0" y="40425"/>
                  </a:lnTo>
                  <a:cubicBezTo>
                    <a:pt x="0" y="18099"/>
                    <a:pt x="18099" y="0"/>
                    <a:pt x="40425" y="0"/>
                  </a:cubicBezTo>
                  <a:close/>
                </a:path>
              </a:pathLst>
            </a:custGeom>
            <a:solidFill>
              <a:srgbClr val="39382C"/>
            </a:solidFill>
            <a:ln w="19050" cap="rnd">
              <a:solidFill>
                <a:srgbClr val="000000"/>
              </a:solidFill>
              <a:prstDash val="solid"/>
              <a:round/>
            </a:ln>
          </p:spPr>
          <p:txBody>
            <a:bodyPr/>
            <a:lstStyle/>
            <a:p>
              <a:endParaRPr lang="es-CL"/>
            </a:p>
          </p:txBody>
        </p:sp>
        <p:sp>
          <p:nvSpPr>
            <p:cNvPr id="41" name="TextBox 25">
              <a:extLst>
                <a:ext uri="{FF2B5EF4-FFF2-40B4-BE49-F238E27FC236}">
                  <a16:creationId xmlns:a16="http://schemas.microsoft.com/office/drawing/2014/main" id="{15081609-DD7D-BA54-6CBB-DBE6744979A1}"/>
                </a:ext>
              </a:extLst>
            </p:cNvPr>
            <p:cNvSpPr txBox="1"/>
            <p:nvPr/>
          </p:nvSpPr>
          <p:spPr>
            <a:xfrm>
              <a:off x="0" y="-38100"/>
              <a:ext cx="2572397" cy="2554294"/>
            </a:xfrm>
            <a:prstGeom prst="rect">
              <a:avLst/>
            </a:prstGeom>
          </p:spPr>
          <p:txBody>
            <a:bodyPr lIns="50800" tIns="50800" rIns="50800" bIns="50800" rtlCol="0" anchor="ctr"/>
            <a:lstStyle/>
            <a:p>
              <a:pPr algn="ctr">
                <a:lnSpc>
                  <a:spcPts val="2659"/>
                </a:lnSpc>
                <a:spcBef>
                  <a:spcPct val="0"/>
                </a:spcBef>
              </a:pPr>
              <a:endParaRPr/>
            </a:p>
          </p:txBody>
        </p:sp>
      </p:grpSp>
      <p:sp>
        <p:nvSpPr>
          <p:cNvPr id="42" name="TextBox 27">
            <a:extLst>
              <a:ext uri="{FF2B5EF4-FFF2-40B4-BE49-F238E27FC236}">
                <a16:creationId xmlns:a16="http://schemas.microsoft.com/office/drawing/2014/main" id="{490EFBC1-75FB-C079-B337-E16F80A00162}"/>
              </a:ext>
            </a:extLst>
          </p:cNvPr>
          <p:cNvSpPr txBox="1"/>
          <p:nvPr/>
        </p:nvSpPr>
        <p:spPr>
          <a:xfrm>
            <a:off x="15739987" y="1645510"/>
            <a:ext cx="2260692" cy="1368708"/>
          </a:xfrm>
          <a:prstGeom prst="rect">
            <a:avLst/>
          </a:prstGeom>
        </p:spPr>
        <p:txBody>
          <a:bodyPr wrap="square" lIns="0" tIns="0" rIns="0" bIns="0" rtlCol="0" anchor="t">
            <a:spAutoFit/>
          </a:bodyPr>
          <a:lstStyle/>
          <a:p>
            <a:pPr algn="ctr">
              <a:lnSpc>
                <a:spcPts val="5459"/>
              </a:lnSpc>
            </a:pPr>
            <a:r>
              <a:rPr lang="es-CL" sz="3900" b="1" dirty="0">
                <a:solidFill>
                  <a:srgbClr val="F6F6E9"/>
                </a:solidFill>
                <a:latin typeface="Agrandir"/>
                <a:ea typeface="Agrandir"/>
                <a:cs typeface="Agrandir"/>
                <a:sym typeface="Agrandir"/>
              </a:rPr>
              <a:t>Aurícula izquierda</a:t>
            </a:r>
          </a:p>
        </p:txBody>
      </p:sp>
      <p:grpSp>
        <p:nvGrpSpPr>
          <p:cNvPr id="43" name="Group 23">
            <a:extLst>
              <a:ext uri="{FF2B5EF4-FFF2-40B4-BE49-F238E27FC236}">
                <a16:creationId xmlns:a16="http://schemas.microsoft.com/office/drawing/2014/main" id="{45EC51BB-0495-8ADF-830B-68920FBC4A82}"/>
              </a:ext>
            </a:extLst>
          </p:cNvPr>
          <p:cNvGrpSpPr/>
          <p:nvPr/>
        </p:nvGrpSpPr>
        <p:grpSpPr>
          <a:xfrm>
            <a:off x="10639025" y="8440535"/>
            <a:ext cx="2588064" cy="1535527"/>
            <a:chOff x="0" y="0"/>
            <a:chExt cx="2572397" cy="2516194"/>
          </a:xfrm>
        </p:grpSpPr>
        <p:sp>
          <p:nvSpPr>
            <p:cNvPr id="44" name="Freeform 24">
              <a:extLst>
                <a:ext uri="{FF2B5EF4-FFF2-40B4-BE49-F238E27FC236}">
                  <a16:creationId xmlns:a16="http://schemas.microsoft.com/office/drawing/2014/main" id="{D30D161A-F374-B2A9-EC47-C9794F21EEED}"/>
                </a:ext>
              </a:extLst>
            </p:cNvPr>
            <p:cNvSpPr/>
            <p:nvPr/>
          </p:nvSpPr>
          <p:spPr>
            <a:xfrm>
              <a:off x="0" y="0"/>
              <a:ext cx="2572397" cy="2516194"/>
            </a:xfrm>
            <a:custGeom>
              <a:avLst/>
              <a:gdLst/>
              <a:ahLst/>
              <a:cxnLst/>
              <a:rect l="l" t="t" r="r" b="b"/>
              <a:pathLst>
                <a:path w="2572397" h="2516194">
                  <a:moveTo>
                    <a:pt x="40425" y="0"/>
                  </a:moveTo>
                  <a:lnTo>
                    <a:pt x="2531971" y="0"/>
                  </a:lnTo>
                  <a:cubicBezTo>
                    <a:pt x="2554298" y="0"/>
                    <a:pt x="2572397" y="18099"/>
                    <a:pt x="2572397" y="40425"/>
                  </a:cubicBezTo>
                  <a:lnTo>
                    <a:pt x="2572397" y="2475769"/>
                  </a:lnTo>
                  <a:cubicBezTo>
                    <a:pt x="2572397" y="2486490"/>
                    <a:pt x="2568138" y="2496773"/>
                    <a:pt x="2560556" y="2504354"/>
                  </a:cubicBezTo>
                  <a:cubicBezTo>
                    <a:pt x="2552975" y="2511935"/>
                    <a:pt x="2542693" y="2516194"/>
                    <a:pt x="2531971" y="2516194"/>
                  </a:cubicBezTo>
                  <a:lnTo>
                    <a:pt x="40425" y="2516194"/>
                  </a:lnTo>
                  <a:cubicBezTo>
                    <a:pt x="18099" y="2516194"/>
                    <a:pt x="0" y="2498095"/>
                    <a:pt x="0" y="2475769"/>
                  </a:cubicBezTo>
                  <a:lnTo>
                    <a:pt x="0" y="40425"/>
                  </a:lnTo>
                  <a:cubicBezTo>
                    <a:pt x="0" y="18099"/>
                    <a:pt x="18099" y="0"/>
                    <a:pt x="40425" y="0"/>
                  </a:cubicBezTo>
                  <a:close/>
                </a:path>
              </a:pathLst>
            </a:custGeom>
            <a:solidFill>
              <a:srgbClr val="39382C"/>
            </a:solidFill>
            <a:ln w="19050" cap="rnd">
              <a:solidFill>
                <a:srgbClr val="000000"/>
              </a:solidFill>
              <a:prstDash val="solid"/>
              <a:round/>
            </a:ln>
          </p:spPr>
          <p:txBody>
            <a:bodyPr/>
            <a:lstStyle/>
            <a:p>
              <a:endParaRPr lang="es-CL"/>
            </a:p>
          </p:txBody>
        </p:sp>
        <p:sp>
          <p:nvSpPr>
            <p:cNvPr id="45" name="TextBox 25">
              <a:extLst>
                <a:ext uri="{FF2B5EF4-FFF2-40B4-BE49-F238E27FC236}">
                  <a16:creationId xmlns:a16="http://schemas.microsoft.com/office/drawing/2014/main" id="{724ACA7C-0E88-EC3E-A230-268E2A06EC90}"/>
                </a:ext>
              </a:extLst>
            </p:cNvPr>
            <p:cNvSpPr txBox="1"/>
            <p:nvPr/>
          </p:nvSpPr>
          <p:spPr>
            <a:xfrm>
              <a:off x="0" y="-38100"/>
              <a:ext cx="2572397" cy="2554294"/>
            </a:xfrm>
            <a:prstGeom prst="rect">
              <a:avLst/>
            </a:prstGeom>
          </p:spPr>
          <p:txBody>
            <a:bodyPr lIns="50800" tIns="50800" rIns="50800" bIns="50800" rtlCol="0" anchor="ctr"/>
            <a:lstStyle/>
            <a:p>
              <a:pPr algn="ctr">
                <a:lnSpc>
                  <a:spcPts val="2659"/>
                </a:lnSpc>
                <a:spcBef>
                  <a:spcPct val="0"/>
                </a:spcBef>
              </a:pPr>
              <a:endParaRPr/>
            </a:p>
          </p:txBody>
        </p:sp>
      </p:grpSp>
      <p:sp>
        <p:nvSpPr>
          <p:cNvPr id="46" name="TextBox 27">
            <a:extLst>
              <a:ext uri="{FF2B5EF4-FFF2-40B4-BE49-F238E27FC236}">
                <a16:creationId xmlns:a16="http://schemas.microsoft.com/office/drawing/2014/main" id="{A68B4586-27C7-8BD1-26C0-515612A81CE6}"/>
              </a:ext>
            </a:extLst>
          </p:cNvPr>
          <p:cNvSpPr txBox="1"/>
          <p:nvPr/>
        </p:nvSpPr>
        <p:spPr>
          <a:xfrm>
            <a:off x="10701850" y="8523945"/>
            <a:ext cx="2556950" cy="1368708"/>
          </a:xfrm>
          <a:prstGeom prst="rect">
            <a:avLst/>
          </a:prstGeom>
        </p:spPr>
        <p:txBody>
          <a:bodyPr wrap="square" lIns="0" tIns="0" rIns="0" bIns="0" rtlCol="0" anchor="t">
            <a:spAutoFit/>
          </a:bodyPr>
          <a:lstStyle/>
          <a:p>
            <a:pPr algn="ctr">
              <a:lnSpc>
                <a:spcPts val="5459"/>
              </a:lnSpc>
            </a:pPr>
            <a:r>
              <a:rPr lang="es-CL" sz="3900" b="1" dirty="0">
                <a:solidFill>
                  <a:srgbClr val="F6F6E9"/>
                </a:solidFill>
                <a:latin typeface="Agrandir"/>
                <a:ea typeface="Agrandir"/>
                <a:cs typeface="Agrandir"/>
                <a:sym typeface="Agrandir"/>
              </a:rPr>
              <a:t>Ventrículo derecho</a:t>
            </a:r>
          </a:p>
        </p:txBody>
      </p:sp>
      <p:grpSp>
        <p:nvGrpSpPr>
          <p:cNvPr id="47" name="Group 23">
            <a:extLst>
              <a:ext uri="{FF2B5EF4-FFF2-40B4-BE49-F238E27FC236}">
                <a16:creationId xmlns:a16="http://schemas.microsoft.com/office/drawing/2014/main" id="{400A6B56-40F8-EBBA-AE8D-D9946EBAAFD5}"/>
              </a:ext>
            </a:extLst>
          </p:cNvPr>
          <p:cNvGrpSpPr/>
          <p:nvPr/>
        </p:nvGrpSpPr>
        <p:grpSpPr>
          <a:xfrm>
            <a:off x="15595398" y="7773249"/>
            <a:ext cx="2588064" cy="1535527"/>
            <a:chOff x="0" y="0"/>
            <a:chExt cx="2572397" cy="2516194"/>
          </a:xfrm>
        </p:grpSpPr>
        <p:sp>
          <p:nvSpPr>
            <p:cNvPr id="48" name="Freeform 24">
              <a:extLst>
                <a:ext uri="{FF2B5EF4-FFF2-40B4-BE49-F238E27FC236}">
                  <a16:creationId xmlns:a16="http://schemas.microsoft.com/office/drawing/2014/main" id="{EC7E3DB9-A750-CA02-94CB-9510A50E0ECE}"/>
                </a:ext>
              </a:extLst>
            </p:cNvPr>
            <p:cNvSpPr/>
            <p:nvPr/>
          </p:nvSpPr>
          <p:spPr>
            <a:xfrm>
              <a:off x="0" y="0"/>
              <a:ext cx="2572397" cy="2516194"/>
            </a:xfrm>
            <a:custGeom>
              <a:avLst/>
              <a:gdLst/>
              <a:ahLst/>
              <a:cxnLst/>
              <a:rect l="l" t="t" r="r" b="b"/>
              <a:pathLst>
                <a:path w="2572397" h="2516194">
                  <a:moveTo>
                    <a:pt x="40425" y="0"/>
                  </a:moveTo>
                  <a:lnTo>
                    <a:pt x="2531971" y="0"/>
                  </a:lnTo>
                  <a:cubicBezTo>
                    <a:pt x="2554298" y="0"/>
                    <a:pt x="2572397" y="18099"/>
                    <a:pt x="2572397" y="40425"/>
                  </a:cubicBezTo>
                  <a:lnTo>
                    <a:pt x="2572397" y="2475769"/>
                  </a:lnTo>
                  <a:cubicBezTo>
                    <a:pt x="2572397" y="2486490"/>
                    <a:pt x="2568138" y="2496773"/>
                    <a:pt x="2560556" y="2504354"/>
                  </a:cubicBezTo>
                  <a:cubicBezTo>
                    <a:pt x="2552975" y="2511935"/>
                    <a:pt x="2542693" y="2516194"/>
                    <a:pt x="2531971" y="2516194"/>
                  </a:cubicBezTo>
                  <a:lnTo>
                    <a:pt x="40425" y="2516194"/>
                  </a:lnTo>
                  <a:cubicBezTo>
                    <a:pt x="18099" y="2516194"/>
                    <a:pt x="0" y="2498095"/>
                    <a:pt x="0" y="2475769"/>
                  </a:cubicBezTo>
                  <a:lnTo>
                    <a:pt x="0" y="40425"/>
                  </a:lnTo>
                  <a:cubicBezTo>
                    <a:pt x="0" y="18099"/>
                    <a:pt x="18099" y="0"/>
                    <a:pt x="40425" y="0"/>
                  </a:cubicBezTo>
                  <a:close/>
                </a:path>
              </a:pathLst>
            </a:custGeom>
            <a:solidFill>
              <a:srgbClr val="39382C"/>
            </a:solidFill>
            <a:ln w="19050" cap="rnd">
              <a:solidFill>
                <a:srgbClr val="000000"/>
              </a:solidFill>
              <a:prstDash val="solid"/>
              <a:round/>
            </a:ln>
          </p:spPr>
          <p:txBody>
            <a:bodyPr/>
            <a:lstStyle/>
            <a:p>
              <a:endParaRPr lang="es-CL"/>
            </a:p>
          </p:txBody>
        </p:sp>
        <p:sp>
          <p:nvSpPr>
            <p:cNvPr id="49" name="TextBox 25">
              <a:extLst>
                <a:ext uri="{FF2B5EF4-FFF2-40B4-BE49-F238E27FC236}">
                  <a16:creationId xmlns:a16="http://schemas.microsoft.com/office/drawing/2014/main" id="{987DE940-37F1-BA21-100A-CF1AA3ED498E}"/>
                </a:ext>
              </a:extLst>
            </p:cNvPr>
            <p:cNvSpPr txBox="1"/>
            <p:nvPr/>
          </p:nvSpPr>
          <p:spPr>
            <a:xfrm>
              <a:off x="0" y="-38100"/>
              <a:ext cx="2572397" cy="2554294"/>
            </a:xfrm>
            <a:prstGeom prst="rect">
              <a:avLst/>
            </a:prstGeom>
          </p:spPr>
          <p:txBody>
            <a:bodyPr lIns="50800" tIns="50800" rIns="50800" bIns="50800" rtlCol="0" anchor="ctr"/>
            <a:lstStyle/>
            <a:p>
              <a:pPr algn="ctr">
                <a:lnSpc>
                  <a:spcPts val="2659"/>
                </a:lnSpc>
                <a:spcBef>
                  <a:spcPct val="0"/>
                </a:spcBef>
              </a:pPr>
              <a:endParaRPr/>
            </a:p>
          </p:txBody>
        </p:sp>
      </p:grpSp>
      <p:sp>
        <p:nvSpPr>
          <p:cNvPr id="50" name="TextBox 27">
            <a:extLst>
              <a:ext uri="{FF2B5EF4-FFF2-40B4-BE49-F238E27FC236}">
                <a16:creationId xmlns:a16="http://schemas.microsoft.com/office/drawing/2014/main" id="{C8470454-676C-5803-1F61-7F550BF4EE55}"/>
              </a:ext>
            </a:extLst>
          </p:cNvPr>
          <p:cNvSpPr txBox="1"/>
          <p:nvPr/>
        </p:nvSpPr>
        <p:spPr>
          <a:xfrm>
            <a:off x="15658223" y="7856659"/>
            <a:ext cx="2556950" cy="1368708"/>
          </a:xfrm>
          <a:prstGeom prst="rect">
            <a:avLst/>
          </a:prstGeom>
        </p:spPr>
        <p:txBody>
          <a:bodyPr wrap="square" lIns="0" tIns="0" rIns="0" bIns="0" rtlCol="0" anchor="t">
            <a:spAutoFit/>
          </a:bodyPr>
          <a:lstStyle/>
          <a:p>
            <a:pPr algn="ctr">
              <a:lnSpc>
                <a:spcPts val="5459"/>
              </a:lnSpc>
            </a:pPr>
            <a:r>
              <a:rPr lang="es-CL" sz="3900" b="1" dirty="0">
                <a:solidFill>
                  <a:srgbClr val="F6F6E9"/>
                </a:solidFill>
                <a:latin typeface="Agrandir"/>
                <a:ea typeface="Agrandir"/>
                <a:cs typeface="Agrandir"/>
                <a:sym typeface="Agrandir"/>
              </a:rPr>
              <a:t>Ventrículo izquierdo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3"/>
          <p:cNvGrpSpPr/>
          <p:nvPr/>
        </p:nvGrpSpPr>
        <p:grpSpPr>
          <a:xfrm>
            <a:off x="519167" y="448268"/>
            <a:ext cx="9767068" cy="9553676"/>
            <a:chOff x="0" y="0"/>
            <a:chExt cx="2572397" cy="2516194"/>
          </a:xfrm>
        </p:grpSpPr>
        <p:sp>
          <p:nvSpPr>
            <p:cNvPr id="24" name="Freeform 24"/>
            <p:cNvSpPr/>
            <p:nvPr/>
          </p:nvSpPr>
          <p:spPr>
            <a:xfrm>
              <a:off x="0" y="0"/>
              <a:ext cx="2572397" cy="2516194"/>
            </a:xfrm>
            <a:custGeom>
              <a:avLst/>
              <a:gdLst/>
              <a:ahLst/>
              <a:cxnLst/>
              <a:rect l="l" t="t" r="r" b="b"/>
              <a:pathLst>
                <a:path w="2572397" h="2516194">
                  <a:moveTo>
                    <a:pt x="40425" y="0"/>
                  </a:moveTo>
                  <a:lnTo>
                    <a:pt x="2531971" y="0"/>
                  </a:lnTo>
                  <a:cubicBezTo>
                    <a:pt x="2554298" y="0"/>
                    <a:pt x="2572397" y="18099"/>
                    <a:pt x="2572397" y="40425"/>
                  </a:cubicBezTo>
                  <a:lnTo>
                    <a:pt x="2572397" y="2475769"/>
                  </a:lnTo>
                  <a:cubicBezTo>
                    <a:pt x="2572397" y="2486490"/>
                    <a:pt x="2568138" y="2496773"/>
                    <a:pt x="2560556" y="2504354"/>
                  </a:cubicBezTo>
                  <a:cubicBezTo>
                    <a:pt x="2552975" y="2511935"/>
                    <a:pt x="2542693" y="2516194"/>
                    <a:pt x="2531971" y="2516194"/>
                  </a:cubicBezTo>
                  <a:lnTo>
                    <a:pt x="40425" y="2516194"/>
                  </a:lnTo>
                  <a:cubicBezTo>
                    <a:pt x="18099" y="2516194"/>
                    <a:pt x="0" y="2498095"/>
                    <a:pt x="0" y="2475769"/>
                  </a:cubicBezTo>
                  <a:lnTo>
                    <a:pt x="0" y="40425"/>
                  </a:lnTo>
                  <a:cubicBezTo>
                    <a:pt x="0" y="18099"/>
                    <a:pt x="18099" y="0"/>
                    <a:pt x="40425" y="0"/>
                  </a:cubicBezTo>
                  <a:close/>
                </a:path>
              </a:pathLst>
            </a:custGeom>
            <a:solidFill>
              <a:srgbClr val="39382C"/>
            </a:solidFill>
            <a:ln w="19050" cap="rnd">
              <a:solidFill>
                <a:srgbClr val="000000"/>
              </a:solidFill>
              <a:prstDash val="solid"/>
              <a:round/>
            </a:ln>
          </p:spPr>
          <p:txBody>
            <a:bodyPr/>
            <a:lstStyle/>
            <a:p>
              <a:endParaRPr lang="es-CL"/>
            </a:p>
          </p:txBody>
        </p:sp>
        <p:sp>
          <p:nvSpPr>
            <p:cNvPr id="25" name="TextBox 25"/>
            <p:cNvSpPr txBox="1"/>
            <p:nvPr/>
          </p:nvSpPr>
          <p:spPr>
            <a:xfrm>
              <a:off x="0" y="-38100"/>
              <a:ext cx="2572397" cy="2554294"/>
            </a:xfrm>
            <a:prstGeom prst="rect">
              <a:avLst/>
            </a:prstGeom>
          </p:spPr>
          <p:txBody>
            <a:bodyPr lIns="50800" tIns="50800" rIns="50800" bIns="50800" rtlCol="0" anchor="ctr"/>
            <a:lstStyle/>
            <a:p>
              <a:pPr algn="ctr">
                <a:lnSpc>
                  <a:spcPts val="2659"/>
                </a:lnSpc>
                <a:spcBef>
                  <a:spcPct val="0"/>
                </a:spcBef>
              </a:pPr>
              <a:endParaRPr/>
            </a:p>
          </p:txBody>
        </p:sp>
      </p:grpSp>
      <p:sp>
        <p:nvSpPr>
          <p:cNvPr id="26" name="TextBox 26"/>
          <p:cNvSpPr txBox="1"/>
          <p:nvPr/>
        </p:nvSpPr>
        <p:spPr>
          <a:xfrm>
            <a:off x="769612" y="1945232"/>
            <a:ext cx="9179288" cy="5600636"/>
          </a:xfrm>
          <a:prstGeom prst="rect">
            <a:avLst/>
          </a:prstGeom>
        </p:spPr>
        <p:txBody>
          <a:bodyPr lIns="0" tIns="0" rIns="0" bIns="0" rtlCol="0" anchor="t">
            <a:spAutoFit/>
          </a:bodyPr>
          <a:lstStyle/>
          <a:p>
            <a:pPr algn="just">
              <a:lnSpc>
                <a:spcPts val="5459"/>
              </a:lnSpc>
            </a:pPr>
            <a:r>
              <a:rPr lang="es-CL" sz="3900" dirty="0">
                <a:solidFill>
                  <a:srgbClr val="F6F6E9"/>
                </a:solidFill>
                <a:latin typeface="Agrandir"/>
                <a:ea typeface="Agrandir"/>
                <a:cs typeface="Agrandir"/>
                <a:sym typeface="Agrandir"/>
              </a:rPr>
              <a:t>La sangre bombeada desde el corazón hacia el cuerpo se transporta a través de las arterias. Mientras que la sangre bombeada desde el cuerpo hacia el corazón es transportada gracias a las venas.</a:t>
            </a:r>
          </a:p>
          <a:p>
            <a:pPr algn="just">
              <a:lnSpc>
                <a:spcPts val="5459"/>
              </a:lnSpc>
            </a:pPr>
            <a:r>
              <a:rPr lang="es-CL" sz="3900" dirty="0">
                <a:solidFill>
                  <a:srgbClr val="F6F6E9"/>
                </a:solidFill>
                <a:latin typeface="Agrandir"/>
                <a:ea typeface="Agrandir"/>
                <a:cs typeface="Agrandir"/>
                <a:sym typeface="Agrandir"/>
              </a:rPr>
              <a:t>Ambas están formadas por músculo y endotelio. </a:t>
            </a:r>
          </a:p>
        </p:txBody>
      </p:sp>
      <p:sp>
        <p:nvSpPr>
          <p:cNvPr id="27" name="TextBox 27"/>
          <p:cNvSpPr txBox="1"/>
          <p:nvPr/>
        </p:nvSpPr>
        <p:spPr>
          <a:xfrm>
            <a:off x="1361648" y="680268"/>
            <a:ext cx="8163352" cy="1192634"/>
          </a:xfrm>
          <a:prstGeom prst="rect">
            <a:avLst/>
          </a:prstGeom>
        </p:spPr>
        <p:txBody>
          <a:bodyPr wrap="square" lIns="0" tIns="0" rIns="0" bIns="0" rtlCol="0" anchor="t">
            <a:spAutoFit/>
          </a:bodyPr>
          <a:lstStyle/>
          <a:p>
            <a:pPr algn="ctr">
              <a:lnSpc>
                <a:spcPts val="9279"/>
              </a:lnSpc>
            </a:pPr>
            <a:r>
              <a:rPr lang="en-US" sz="7999" b="1" dirty="0">
                <a:solidFill>
                  <a:srgbClr val="F6F6E9"/>
                </a:solidFill>
                <a:latin typeface="Agrandir Ultra-Bold"/>
                <a:ea typeface="Agrandir Ultra-Bold"/>
                <a:cs typeface="Agrandir Ultra-Bold"/>
                <a:sym typeface="Agrandir Ultra-Bold"/>
              </a:rPr>
              <a:t>CIRCULACIÓN</a:t>
            </a:r>
          </a:p>
        </p:txBody>
      </p:sp>
      <p:sp>
        <p:nvSpPr>
          <p:cNvPr id="2" name="Freeform 3">
            <a:extLst>
              <a:ext uri="{FF2B5EF4-FFF2-40B4-BE49-F238E27FC236}">
                <a16:creationId xmlns:a16="http://schemas.microsoft.com/office/drawing/2014/main" id="{2D0AD733-1CC7-A037-0747-2601305F8A83}"/>
              </a:ext>
            </a:extLst>
          </p:cNvPr>
          <p:cNvSpPr/>
          <p:nvPr/>
        </p:nvSpPr>
        <p:spPr>
          <a:xfrm>
            <a:off x="10439400" y="1872902"/>
            <a:ext cx="7543358" cy="4893753"/>
          </a:xfrm>
          <a:custGeom>
            <a:avLst/>
            <a:gdLst/>
            <a:ahLst/>
            <a:cxnLst/>
            <a:rect l="l" t="t" r="r" b="b"/>
            <a:pathLst>
              <a:path w="7543358" h="4893753">
                <a:moveTo>
                  <a:pt x="0" y="0"/>
                </a:moveTo>
                <a:lnTo>
                  <a:pt x="7543358" y="0"/>
                </a:lnTo>
                <a:lnTo>
                  <a:pt x="7543358" y="4893754"/>
                </a:lnTo>
                <a:lnTo>
                  <a:pt x="0" y="48937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3"/>
          <p:cNvGrpSpPr/>
          <p:nvPr/>
        </p:nvGrpSpPr>
        <p:grpSpPr>
          <a:xfrm>
            <a:off x="519167" y="448268"/>
            <a:ext cx="9767068" cy="9553676"/>
            <a:chOff x="0" y="0"/>
            <a:chExt cx="2572397" cy="2516194"/>
          </a:xfrm>
        </p:grpSpPr>
        <p:sp>
          <p:nvSpPr>
            <p:cNvPr id="24" name="Freeform 24"/>
            <p:cNvSpPr/>
            <p:nvPr/>
          </p:nvSpPr>
          <p:spPr>
            <a:xfrm>
              <a:off x="0" y="0"/>
              <a:ext cx="2572397" cy="2516194"/>
            </a:xfrm>
            <a:custGeom>
              <a:avLst/>
              <a:gdLst/>
              <a:ahLst/>
              <a:cxnLst/>
              <a:rect l="l" t="t" r="r" b="b"/>
              <a:pathLst>
                <a:path w="2572397" h="2516194">
                  <a:moveTo>
                    <a:pt x="40425" y="0"/>
                  </a:moveTo>
                  <a:lnTo>
                    <a:pt x="2531971" y="0"/>
                  </a:lnTo>
                  <a:cubicBezTo>
                    <a:pt x="2554298" y="0"/>
                    <a:pt x="2572397" y="18099"/>
                    <a:pt x="2572397" y="40425"/>
                  </a:cubicBezTo>
                  <a:lnTo>
                    <a:pt x="2572397" y="2475769"/>
                  </a:lnTo>
                  <a:cubicBezTo>
                    <a:pt x="2572397" y="2486490"/>
                    <a:pt x="2568138" y="2496773"/>
                    <a:pt x="2560556" y="2504354"/>
                  </a:cubicBezTo>
                  <a:cubicBezTo>
                    <a:pt x="2552975" y="2511935"/>
                    <a:pt x="2542693" y="2516194"/>
                    <a:pt x="2531971" y="2516194"/>
                  </a:cubicBezTo>
                  <a:lnTo>
                    <a:pt x="40425" y="2516194"/>
                  </a:lnTo>
                  <a:cubicBezTo>
                    <a:pt x="18099" y="2516194"/>
                    <a:pt x="0" y="2498095"/>
                    <a:pt x="0" y="2475769"/>
                  </a:cubicBezTo>
                  <a:lnTo>
                    <a:pt x="0" y="40425"/>
                  </a:lnTo>
                  <a:cubicBezTo>
                    <a:pt x="0" y="18099"/>
                    <a:pt x="18099" y="0"/>
                    <a:pt x="40425" y="0"/>
                  </a:cubicBezTo>
                  <a:close/>
                </a:path>
              </a:pathLst>
            </a:custGeom>
            <a:solidFill>
              <a:srgbClr val="39382C"/>
            </a:solidFill>
            <a:ln w="19050" cap="rnd">
              <a:solidFill>
                <a:srgbClr val="000000"/>
              </a:solidFill>
              <a:prstDash val="solid"/>
              <a:round/>
            </a:ln>
          </p:spPr>
          <p:txBody>
            <a:bodyPr/>
            <a:lstStyle/>
            <a:p>
              <a:endParaRPr lang="es-CL"/>
            </a:p>
          </p:txBody>
        </p:sp>
        <p:sp>
          <p:nvSpPr>
            <p:cNvPr id="25" name="TextBox 25"/>
            <p:cNvSpPr txBox="1"/>
            <p:nvPr/>
          </p:nvSpPr>
          <p:spPr>
            <a:xfrm>
              <a:off x="0" y="-38100"/>
              <a:ext cx="2572397" cy="2554294"/>
            </a:xfrm>
            <a:prstGeom prst="rect">
              <a:avLst/>
            </a:prstGeom>
          </p:spPr>
          <p:txBody>
            <a:bodyPr lIns="50800" tIns="50800" rIns="50800" bIns="50800" rtlCol="0" anchor="ctr"/>
            <a:lstStyle/>
            <a:p>
              <a:pPr algn="ctr">
                <a:lnSpc>
                  <a:spcPts val="2659"/>
                </a:lnSpc>
                <a:spcBef>
                  <a:spcPct val="0"/>
                </a:spcBef>
              </a:pPr>
              <a:endParaRPr/>
            </a:p>
          </p:txBody>
        </p:sp>
      </p:grpSp>
      <p:sp>
        <p:nvSpPr>
          <p:cNvPr id="26" name="TextBox 26"/>
          <p:cNvSpPr txBox="1"/>
          <p:nvPr/>
        </p:nvSpPr>
        <p:spPr>
          <a:xfrm>
            <a:off x="813056" y="1602000"/>
            <a:ext cx="9179288" cy="4895314"/>
          </a:xfrm>
          <a:prstGeom prst="rect">
            <a:avLst/>
          </a:prstGeom>
        </p:spPr>
        <p:txBody>
          <a:bodyPr lIns="0" tIns="0" rIns="0" bIns="0" rtlCol="0" anchor="t">
            <a:spAutoFit/>
          </a:bodyPr>
          <a:lstStyle/>
          <a:p>
            <a:pPr algn="just">
              <a:lnSpc>
                <a:spcPts val="5459"/>
              </a:lnSpc>
            </a:pPr>
            <a:r>
              <a:rPr lang="es-CL" sz="3900" dirty="0">
                <a:solidFill>
                  <a:srgbClr val="F6F6E9"/>
                </a:solidFill>
                <a:latin typeface="Agrandir"/>
                <a:ea typeface="Agrandir"/>
                <a:cs typeface="Agrandir"/>
                <a:sym typeface="Agrandir"/>
              </a:rPr>
              <a:t>Vasos sanguíneos de menor diámetro, estos unen las arterias con las venas en los órganos, permitiendo así el intercambio de sustancias.</a:t>
            </a:r>
          </a:p>
          <a:p>
            <a:pPr algn="just">
              <a:lnSpc>
                <a:spcPts val="5459"/>
              </a:lnSpc>
            </a:pPr>
            <a:endParaRPr lang="es-CL" sz="3900" dirty="0">
              <a:solidFill>
                <a:srgbClr val="F6F6E9"/>
              </a:solidFill>
              <a:latin typeface="Agrandir"/>
              <a:ea typeface="Agrandir"/>
              <a:cs typeface="Agrandir"/>
              <a:sym typeface="Agrandir"/>
            </a:endParaRPr>
          </a:p>
          <a:p>
            <a:pPr algn="just">
              <a:lnSpc>
                <a:spcPts val="5459"/>
              </a:lnSpc>
            </a:pPr>
            <a:r>
              <a:rPr lang="es-CL" sz="3900" dirty="0">
                <a:solidFill>
                  <a:srgbClr val="F6F6E9"/>
                </a:solidFill>
                <a:latin typeface="Agrandir"/>
                <a:ea typeface="Agrandir"/>
                <a:cs typeface="Agrandir"/>
                <a:sym typeface="Agrandir"/>
              </a:rPr>
              <a:t>Estos se encuentran por todo el cuerpo.</a:t>
            </a:r>
          </a:p>
        </p:txBody>
      </p:sp>
      <p:sp>
        <p:nvSpPr>
          <p:cNvPr id="27" name="TextBox 27"/>
          <p:cNvSpPr txBox="1"/>
          <p:nvPr/>
        </p:nvSpPr>
        <p:spPr>
          <a:xfrm>
            <a:off x="1405093" y="596399"/>
            <a:ext cx="7995215" cy="1192634"/>
          </a:xfrm>
          <a:prstGeom prst="rect">
            <a:avLst/>
          </a:prstGeom>
        </p:spPr>
        <p:txBody>
          <a:bodyPr lIns="0" tIns="0" rIns="0" bIns="0" rtlCol="0" anchor="t">
            <a:spAutoFit/>
          </a:bodyPr>
          <a:lstStyle/>
          <a:p>
            <a:pPr algn="ctr">
              <a:lnSpc>
                <a:spcPts val="9279"/>
              </a:lnSpc>
            </a:pPr>
            <a:r>
              <a:rPr lang="es-CL" sz="7999" b="1" dirty="0">
                <a:solidFill>
                  <a:srgbClr val="F6F6E9"/>
                </a:solidFill>
                <a:latin typeface="Agrandir Ultra-Bold"/>
                <a:ea typeface="Agrandir Ultra-Bold"/>
                <a:cs typeface="Agrandir Ultra-Bold"/>
                <a:sym typeface="Agrandir Ultra-Bold"/>
              </a:rPr>
              <a:t>CAPILARES</a:t>
            </a:r>
          </a:p>
        </p:txBody>
      </p:sp>
      <p:sp>
        <p:nvSpPr>
          <p:cNvPr id="2" name="Freeform 2">
            <a:extLst>
              <a:ext uri="{FF2B5EF4-FFF2-40B4-BE49-F238E27FC236}">
                <a16:creationId xmlns:a16="http://schemas.microsoft.com/office/drawing/2014/main" id="{A36CF861-8368-67E3-D515-626CE67357E2}"/>
              </a:ext>
            </a:extLst>
          </p:cNvPr>
          <p:cNvSpPr/>
          <p:nvPr/>
        </p:nvSpPr>
        <p:spPr>
          <a:xfrm>
            <a:off x="10849571" y="1409700"/>
            <a:ext cx="6488676" cy="7086600"/>
          </a:xfrm>
          <a:custGeom>
            <a:avLst/>
            <a:gdLst/>
            <a:ahLst/>
            <a:cxnLst/>
            <a:rect l="l" t="t" r="r" b="b"/>
            <a:pathLst>
              <a:path w="8198739" h="8229600">
                <a:moveTo>
                  <a:pt x="0" y="0"/>
                </a:moveTo>
                <a:lnTo>
                  <a:pt x="8198739" y="0"/>
                </a:lnTo>
                <a:lnTo>
                  <a:pt x="8198739" y="8229600"/>
                </a:lnTo>
                <a:lnTo>
                  <a:pt x="0" y="8229600"/>
                </a:lnTo>
                <a:lnTo>
                  <a:pt x="0" y="0"/>
                </a:lnTo>
                <a:close/>
              </a:path>
            </a:pathLst>
          </a:custGeom>
          <a:blipFill>
            <a:blip r:embed="rId2"/>
            <a:stretch>
              <a:fillRect/>
            </a:stretch>
          </a:blipFill>
        </p:spPr>
        <p:txBody>
          <a:bodyPr/>
          <a:lstStyle/>
          <a:p>
            <a:endParaRPr lang="es-CL"/>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202</TotalTime>
  <Words>557</Words>
  <Application>Microsoft Office PowerPoint</Application>
  <PresentationFormat>Personalizado</PresentationFormat>
  <Paragraphs>77</Paragraphs>
  <Slides>16</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Agrandir</vt:lpstr>
      <vt:lpstr>Agrandir Bold</vt:lpstr>
      <vt:lpstr>Arial</vt:lpstr>
      <vt:lpstr>Agrandir Ultra-Bold</vt:lpstr>
      <vt:lpstr>Calibri</vt:lpstr>
      <vt:lpstr>Aptos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digestivo</dc:title>
  <dc:creator>Colegio Sao Paulo</dc:creator>
  <cp:lastModifiedBy>pablo espinosa perez</cp:lastModifiedBy>
  <cp:revision>5</cp:revision>
  <dcterms:created xsi:type="dcterms:W3CDTF">2006-08-16T00:00:00Z</dcterms:created>
  <dcterms:modified xsi:type="dcterms:W3CDTF">2025-05-13T21:19:22Z</dcterms:modified>
  <dc:identifier>DAGmaEHgwbU</dc:identifier>
</cp:coreProperties>
</file>