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1" r:id="rId4"/>
    <p:sldId id="282" r:id="rId5"/>
    <p:sldId id="259" r:id="rId6"/>
    <p:sldId id="276" r:id="rId7"/>
    <p:sldId id="277" r:id="rId8"/>
    <p:sldId id="278" r:id="rId9"/>
    <p:sldId id="283" r:id="rId10"/>
    <p:sldId id="279" r:id="rId11"/>
    <p:sldId id="280" r:id="rId12"/>
  </p:sldIdLst>
  <p:sldSz cx="18288000" cy="10287000"/>
  <p:notesSz cx="6858000" cy="9144000"/>
  <p:embeddedFontLst>
    <p:embeddedFont>
      <p:font typeface="Agrandir" panose="020B0604020202020204" charset="0"/>
      <p:regular r:id="rId14"/>
    </p:embeddedFont>
    <p:embeddedFont>
      <p:font typeface="Agrandir Bold" panose="020B0604020202020204" charset="0"/>
      <p:regular r:id="rId15"/>
    </p:embeddedFont>
    <p:embeddedFont>
      <p:font typeface="Agrandir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B28E4-01B0-4B05-8F8F-E0DE5455FF61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45D4-2795-487B-A0DF-02B5D09C1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702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245D4-2795-487B-A0DF-02B5D09C1E6D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23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245D4-2795-487B-A0DF-02B5D09C1E6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199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423779" y="2006821"/>
            <a:ext cx="11440442" cy="6242664"/>
            <a:chOff x="0" y="0"/>
            <a:chExt cx="3013121" cy="16441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13121" cy="1644158"/>
            </a:xfrm>
            <a:custGeom>
              <a:avLst/>
              <a:gdLst/>
              <a:ahLst/>
              <a:cxnLst/>
              <a:rect l="l" t="t" r="r" b="b"/>
              <a:pathLst>
                <a:path w="3013121" h="1644158">
                  <a:moveTo>
                    <a:pt x="34512" y="0"/>
                  </a:moveTo>
                  <a:lnTo>
                    <a:pt x="2978608" y="0"/>
                  </a:lnTo>
                  <a:cubicBezTo>
                    <a:pt x="2987761" y="0"/>
                    <a:pt x="2996540" y="3636"/>
                    <a:pt x="3003012" y="10108"/>
                  </a:cubicBezTo>
                  <a:cubicBezTo>
                    <a:pt x="3009484" y="16581"/>
                    <a:pt x="3013121" y="25359"/>
                    <a:pt x="3013121" y="34512"/>
                  </a:cubicBezTo>
                  <a:lnTo>
                    <a:pt x="3013121" y="1609646"/>
                  </a:lnTo>
                  <a:cubicBezTo>
                    <a:pt x="3013121" y="1618799"/>
                    <a:pt x="3009484" y="1627578"/>
                    <a:pt x="3003012" y="1634050"/>
                  </a:cubicBezTo>
                  <a:cubicBezTo>
                    <a:pt x="2996540" y="1640522"/>
                    <a:pt x="2987761" y="1644158"/>
                    <a:pt x="2978608" y="1644158"/>
                  </a:cubicBezTo>
                  <a:lnTo>
                    <a:pt x="34512" y="1644158"/>
                  </a:lnTo>
                  <a:cubicBezTo>
                    <a:pt x="25359" y="1644158"/>
                    <a:pt x="16581" y="1640522"/>
                    <a:pt x="10108" y="1634050"/>
                  </a:cubicBezTo>
                  <a:cubicBezTo>
                    <a:pt x="3636" y="1627578"/>
                    <a:pt x="0" y="1618799"/>
                    <a:pt x="0" y="1609646"/>
                  </a:cubicBezTo>
                  <a:lnTo>
                    <a:pt x="0" y="34512"/>
                  </a:lnTo>
                  <a:cubicBezTo>
                    <a:pt x="0" y="25359"/>
                    <a:pt x="3636" y="16581"/>
                    <a:pt x="10108" y="10108"/>
                  </a:cubicBezTo>
                  <a:cubicBezTo>
                    <a:pt x="16581" y="3636"/>
                    <a:pt x="25359" y="0"/>
                    <a:pt x="34512" y="0"/>
                  </a:cubicBezTo>
                  <a:close/>
                </a:path>
              </a:pathLst>
            </a:custGeom>
            <a:solidFill>
              <a:srgbClr val="C44E2B"/>
            </a:solidFill>
            <a:ln w="19050" cap="rnd">
              <a:solidFill>
                <a:srgbClr val="291B25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13121" cy="1682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41085" y="2976008"/>
            <a:ext cx="9805830" cy="349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9"/>
              </a:lnSpc>
            </a:pPr>
            <a:r>
              <a:rPr lang="en-US" sz="10844" b="1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CIENCIAS</a:t>
            </a:r>
          </a:p>
          <a:p>
            <a:pPr algn="ctr">
              <a:lnSpc>
                <a:spcPts val="12579"/>
              </a:lnSpc>
            </a:pPr>
            <a:r>
              <a:rPr lang="en-US" sz="10844" b="1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NATURALES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698546" y="6600813"/>
            <a:ext cx="6890908" cy="1111837"/>
            <a:chOff x="0" y="0"/>
            <a:chExt cx="2183208" cy="3522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3208" cy="352257"/>
            </a:xfrm>
            <a:custGeom>
              <a:avLst/>
              <a:gdLst/>
              <a:ahLst/>
              <a:cxnLst/>
              <a:rect l="l" t="t" r="r" b="b"/>
              <a:pathLst>
                <a:path w="2183208" h="352257">
                  <a:moveTo>
                    <a:pt x="0" y="0"/>
                  </a:moveTo>
                  <a:lnTo>
                    <a:pt x="2183208" y="0"/>
                  </a:lnTo>
                  <a:lnTo>
                    <a:pt x="2183208" y="352257"/>
                  </a:lnTo>
                  <a:lnTo>
                    <a:pt x="0" y="352257"/>
                  </a:lnTo>
                  <a:close/>
                </a:path>
              </a:pathLst>
            </a:custGeom>
            <a:solidFill>
              <a:srgbClr val="61A6AB"/>
            </a:solidFill>
            <a:ln w="19050" cap="sq">
              <a:solidFill>
                <a:srgbClr val="291B25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83208" cy="390357"/>
            </a:xfrm>
            <a:prstGeom prst="rect">
              <a:avLst/>
            </a:prstGeom>
          </p:spPr>
          <p:txBody>
            <a:bodyPr lIns="42230" tIns="42230" rIns="42230" bIns="4223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940902" y="6604825"/>
            <a:ext cx="6406197" cy="101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1"/>
              </a:lnSpc>
            </a:pPr>
            <a:r>
              <a:rPr lang="en-US" sz="5699" b="1">
                <a:solidFill>
                  <a:srgbClr val="291B25"/>
                </a:solidFill>
                <a:latin typeface="Agrandir Bold"/>
                <a:ea typeface="Agrandir Bold"/>
                <a:cs typeface="Agrandir Bold"/>
                <a:sym typeface="Agrandir Bold"/>
              </a:rPr>
              <a:t>8vo Básico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19166" y="448268"/>
            <a:ext cx="17138189" cy="9553676"/>
            <a:chOff x="0" y="0"/>
            <a:chExt cx="2572397" cy="2516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2397" cy="2516194"/>
            </a:xfrm>
            <a:custGeom>
              <a:avLst/>
              <a:gdLst/>
              <a:ahLst/>
              <a:cxnLst/>
              <a:rect l="l" t="t" r="r" b="b"/>
              <a:pathLst>
                <a:path w="2572397" h="2516194">
                  <a:moveTo>
                    <a:pt x="40425" y="0"/>
                  </a:moveTo>
                  <a:lnTo>
                    <a:pt x="2531971" y="0"/>
                  </a:lnTo>
                  <a:cubicBezTo>
                    <a:pt x="2554298" y="0"/>
                    <a:pt x="2572397" y="18099"/>
                    <a:pt x="2572397" y="40425"/>
                  </a:cubicBezTo>
                  <a:lnTo>
                    <a:pt x="2572397" y="2475769"/>
                  </a:lnTo>
                  <a:cubicBezTo>
                    <a:pt x="2572397" y="2486490"/>
                    <a:pt x="2568138" y="2496773"/>
                    <a:pt x="2560556" y="2504354"/>
                  </a:cubicBezTo>
                  <a:cubicBezTo>
                    <a:pt x="2552975" y="2511935"/>
                    <a:pt x="2542693" y="2516194"/>
                    <a:pt x="2531971" y="2516194"/>
                  </a:cubicBezTo>
                  <a:lnTo>
                    <a:pt x="40425" y="2516194"/>
                  </a:lnTo>
                  <a:cubicBezTo>
                    <a:pt x="18099" y="2516194"/>
                    <a:pt x="0" y="2498095"/>
                    <a:pt x="0" y="2475769"/>
                  </a:cubicBezTo>
                  <a:lnTo>
                    <a:pt x="0" y="40425"/>
                  </a:lnTo>
                  <a:cubicBezTo>
                    <a:pt x="0" y="18099"/>
                    <a:pt x="18099" y="0"/>
                    <a:pt x="40425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72397" cy="255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015375" y="1868069"/>
            <a:ext cx="8078356" cy="6305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Cuando el aire llega a los alveolos, este atraviesa la pared, luego a su vez, atraviesa la pared de los capilares, llegando al torrente sanguíneo.</a:t>
            </a:r>
          </a:p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De misma forma, el dióxido de carbono atraviesa la pared del capilar, luego atraviesa la pared del alveolo. </a:t>
            </a:r>
            <a:endParaRPr lang="es-CL" sz="3900" dirty="0">
              <a:solidFill>
                <a:srgbClr val="F6F6E9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50450" y="571500"/>
            <a:ext cx="16133356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79"/>
              </a:lnSpc>
            </a:pPr>
            <a:r>
              <a:rPr lang="es-ES" sz="7999" b="1" dirty="0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INTERCAMBIO GASEOSO</a:t>
            </a:r>
            <a:endParaRPr lang="es-CL" sz="7999" b="1" dirty="0">
              <a:solidFill>
                <a:srgbClr val="F6F6E9"/>
              </a:solidFill>
              <a:latin typeface="Agrandir Ultra-Bold"/>
              <a:ea typeface="Agrandir Ultra-Bold"/>
              <a:cs typeface="Agrandir Ultra-Bold"/>
              <a:sym typeface="Agrandir Ultra-Bold"/>
            </a:endParaRPr>
          </a:p>
        </p:txBody>
      </p:sp>
      <p:sp>
        <p:nvSpPr>
          <p:cNvPr id="34" name="Freeform 4">
            <a:extLst>
              <a:ext uri="{FF2B5EF4-FFF2-40B4-BE49-F238E27FC236}">
                <a16:creationId xmlns:a16="http://schemas.microsoft.com/office/drawing/2014/main" id="{6DC3A98E-6ECD-1B59-15FE-75315A86ECB5}"/>
              </a:ext>
            </a:extLst>
          </p:cNvPr>
          <p:cNvSpPr/>
          <p:nvPr/>
        </p:nvSpPr>
        <p:spPr>
          <a:xfrm>
            <a:off x="762000" y="2171700"/>
            <a:ext cx="6000645" cy="7543800"/>
          </a:xfrm>
          <a:custGeom>
            <a:avLst/>
            <a:gdLst/>
            <a:ahLst/>
            <a:cxnLst/>
            <a:rect l="l" t="t" r="r" b="b"/>
            <a:pathLst>
              <a:path w="6718346" h="8229600">
                <a:moveTo>
                  <a:pt x="0" y="0"/>
                </a:moveTo>
                <a:lnTo>
                  <a:pt x="6718346" y="0"/>
                </a:lnTo>
                <a:lnTo>
                  <a:pt x="67183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16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19166" y="448268"/>
            <a:ext cx="17138189" cy="9553676"/>
            <a:chOff x="0" y="0"/>
            <a:chExt cx="2572397" cy="2516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2397" cy="2516194"/>
            </a:xfrm>
            <a:custGeom>
              <a:avLst/>
              <a:gdLst/>
              <a:ahLst/>
              <a:cxnLst/>
              <a:rect l="l" t="t" r="r" b="b"/>
              <a:pathLst>
                <a:path w="2572397" h="2516194">
                  <a:moveTo>
                    <a:pt x="40425" y="0"/>
                  </a:moveTo>
                  <a:lnTo>
                    <a:pt x="2531971" y="0"/>
                  </a:lnTo>
                  <a:cubicBezTo>
                    <a:pt x="2554298" y="0"/>
                    <a:pt x="2572397" y="18099"/>
                    <a:pt x="2572397" y="40425"/>
                  </a:cubicBezTo>
                  <a:lnTo>
                    <a:pt x="2572397" y="2475769"/>
                  </a:lnTo>
                  <a:cubicBezTo>
                    <a:pt x="2572397" y="2486490"/>
                    <a:pt x="2568138" y="2496773"/>
                    <a:pt x="2560556" y="2504354"/>
                  </a:cubicBezTo>
                  <a:cubicBezTo>
                    <a:pt x="2552975" y="2511935"/>
                    <a:pt x="2542693" y="2516194"/>
                    <a:pt x="2531971" y="2516194"/>
                  </a:cubicBezTo>
                  <a:lnTo>
                    <a:pt x="40425" y="2516194"/>
                  </a:lnTo>
                  <a:cubicBezTo>
                    <a:pt x="18099" y="2516194"/>
                    <a:pt x="0" y="2498095"/>
                    <a:pt x="0" y="2475769"/>
                  </a:cubicBezTo>
                  <a:lnTo>
                    <a:pt x="0" y="40425"/>
                  </a:lnTo>
                  <a:cubicBezTo>
                    <a:pt x="0" y="18099"/>
                    <a:pt x="18099" y="0"/>
                    <a:pt x="40425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72397" cy="255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50450" y="2095500"/>
            <a:ext cx="14143281" cy="2074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El aire que respiramos no solo tiene oxígeno, sino que también tiene otros gases, ya que, al no tener filtro nuestra nariz, estos gases solo entran.</a:t>
            </a:r>
            <a:endParaRPr lang="es-CL" sz="3900" dirty="0">
              <a:solidFill>
                <a:srgbClr val="F6F6E9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50450" y="571500"/>
            <a:ext cx="16133356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79"/>
              </a:lnSpc>
            </a:pPr>
            <a:r>
              <a:rPr lang="es-ES" sz="7999" b="1" dirty="0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COMPOSICIÓN DEL AIRE</a:t>
            </a:r>
            <a:endParaRPr lang="es-CL" sz="7999" b="1" dirty="0">
              <a:solidFill>
                <a:srgbClr val="F6F6E9"/>
              </a:solidFill>
              <a:latin typeface="Agrandir Ultra-Bold"/>
              <a:ea typeface="Agrandir Ultra-Bold"/>
              <a:cs typeface="Agrandir Ultra-Bold"/>
              <a:sym typeface="Agrandir Ultra-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E23CB8CF-4178-FA39-2688-DA04D86DE04B}"/>
              </a:ext>
            </a:extLst>
          </p:cNvPr>
          <p:cNvSpPr/>
          <p:nvPr/>
        </p:nvSpPr>
        <p:spPr>
          <a:xfrm>
            <a:off x="840773" y="4500895"/>
            <a:ext cx="14362633" cy="2653625"/>
          </a:xfrm>
          <a:custGeom>
            <a:avLst/>
            <a:gdLst/>
            <a:ahLst/>
            <a:cxnLst/>
            <a:rect l="l" t="t" r="r" b="b"/>
            <a:pathLst>
              <a:path w="16533266" h="3224131">
                <a:moveTo>
                  <a:pt x="0" y="0"/>
                </a:moveTo>
                <a:lnTo>
                  <a:pt x="16533266" y="0"/>
                </a:lnTo>
                <a:lnTo>
                  <a:pt x="16533266" y="3224130"/>
                </a:lnTo>
                <a:lnTo>
                  <a:pt x="0" y="3224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59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">
            <a:extLst>
              <a:ext uri="{FF2B5EF4-FFF2-40B4-BE49-F238E27FC236}">
                <a16:creationId xmlns:a16="http://schemas.microsoft.com/office/drawing/2014/main" id="{6D915B3D-545D-DF7D-828A-78CDF0A2671B}"/>
              </a:ext>
            </a:extLst>
          </p:cNvPr>
          <p:cNvSpPr/>
          <p:nvPr/>
        </p:nvSpPr>
        <p:spPr>
          <a:xfrm>
            <a:off x="7961111" y="-1756940"/>
            <a:ext cx="16071862" cy="20010545"/>
          </a:xfrm>
          <a:custGeom>
            <a:avLst/>
            <a:gdLst/>
            <a:ahLst/>
            <a:cxnLst/>
            <a:rect l="l" t="t" r="r" b="b"/>
            <a:pathLst>
              <a:path w="16071862" h="20010545">
                <a:moveTo>
                  <a:pt x="0" y="0"/>
                </a:moveTo>
                <a:lnTo>
                  <a:pt x="16071862" y="0"/>
                </a:lnTo>
                <a:lnTo>
                  <a:pt x="16071862" y="20010546"/>
                </a:lnTo>
                <a:lnTo>
                  <a:pt x="0" y="20010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4438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5" name="Group 5"/>
          <p:cNvGrpSpPr/>
          <p:nvPr/>
        </p:nvGrpSpPr>
        <p:grpSpPr>
          <a:xfrm>
            <a:off x="739505" y="1811614"/>
            <a:ext cx="10456068" cy="7446686"/>
            <a:chOff x="0" y="0"/>
            <a:chExt cx="2753861" cy="19612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53861" cy="1961267"/>
            </a:xfrm>
            <a:custGeom>
              <a:avLst/>
              <a:gdLst/>
              <a:ahLst/>
              <a:cxnLst/>
              <a:rect l="l" t="t" r="r" b="b"/>
              <a:pathLst>
                <a:path w="2753861" h="1961267">
                  <a:moveTo>
                    <a:pt x="37762" y="0"/>
                  </a:moveTo>
                  <a:lnTo>
                    <a:pt x="2716100" y="0"/>
                  </a:lnTo>
                  <a:cubicBezTo>
                    <a:pt x="2736955" y="0"/>
                    <a:pt x="2753861" y="16906"/>
                    <a:pt x="2753861" y="37762"/>
                  </a:cubicBezTo>
                  <a:lnTo>
                    <a:pt x="2753861" y="1923505"/>
                  </a:lnTo>
                  <a:cubicBezTo>
                    <a:pt x="2753861" y="1944361"/>
                    <a:pt x="2736955" y="1961267"/>
                    <a:pt x="2716100" y="1961267"/>
                  </a:cubicBezTo>
                  <a:lnTo>
                    <a:pt x="37762" y="1961267"/>
                  </a:lnTo>
                  <a:cubicBezTo>
                    <a:pt x="16906" y="1961267"/>
                    <a:pt x="0" y="1944361"/>
                    <a:pt x="0" y="1923505"/>
                  </a:cubicBezTo>
                  <a:lnTo>
                    <a:pt x="0" y="37762"/>
                  </a:lnTo>
                  <a:cubicBezTo>
                    <a:pt x="0" y="16906"/>
                    <a:pt x="16906" y="0"/>
                    <a:pt x="37762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291B25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53861" cy="1999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81861" y="2038667"/>
            <a:ext cx="9518082" cy="283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s-CL" sz="3999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Cuando uno está haciendo ejercicio en educación física ¿Por qué crees que se necesita más oxígeno?, ¿Qué función cumple el oxígeno en nuestro cuerpo?</a:t>
            </a:r>
            <a:endParaRPr lang="es-CL" sz="3999" u="none" strike="noStrike" dirty="0">
              <a:solidFill>
                <a:srgbClr val="F6F6E9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698546" y="472781"/>
            <a:ext cx="6890908" cy="1111837"/>
            <a:chOff x="0" y="0"/>
            <a:chExt cx="2183208" cy="3522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3208" cy="352257"/>
            </a:xfrm>
            <a:custGeom>
              <a:avLst/>
              <a:gdLst/>
              <a:ahLst/>
              <a:cxnLst/>
              <a:rect l="l" t="t" r="r" b="b"/>
              <a:pathLst>
                <a:path w="2183208" h="352257">
                  <a:moveTo>
                    <a:pt x="0" y="0"/>
                  </a:moveTo>
                  <a:lnTo>
                    <a:pt x="2183208" y="0"/>
                  </a:lnTo>
                  <a:lnTo>
                    <a:pt x="2183208" y="352257"/>
                  </a:lnTo>
                  <a:lnTo>
                    <a:pt x="0" y="352257"/>
                  </a:lnTo>
                  <a:close/>
                </a:path>
              </a:pathLst>
            </a:custGeom>
            <a:solidFill>
              <a:srgbClr val="61A6AB"/>
            </a:solidFill>
            <a:ln w="19050" cap="sq">
              <a:solidFill>
                <a:srgbClr val="291B25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83208" cy="390357"/>
            </a:xfrm>
            <a:prstGeom prst="rect">
              <a:avLst/>
            </a:prstGeom>
          </p:spPr>
          <p:txBody>
            <a:bodyPr lIns="42230" tIns="42230" rIns="42230" bIns="4223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934882" y="701748"/>
            <a:ext cx="6406197" cy="88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1"/>
              </a:lnSpc>
            </a:pPr>
            <a:r>
              <a:rPr lang="en-US" sz="7200" b="1" dirty="0">
                <a:solidFill>
                  <a:srgbClr val="291B25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ACTIVIDAD 1</a:t>
            </a:r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107BC0EB-2140-727B-F3E8-E1F85D254979}"/>
              </a:ext>
            </a:extLst>
          </p:cNvPr>
          <p:cNvSpPr/>
          <p:nvPr/>
        </p:nvSpPr>
        <p:spPr>
          <a:xfrm>
            <a:off x="13078817" y="1003973"/>
            <a:ext cx="3342885" cy="4062534"/>
          </a:xfrm>
          <a:custGeom>
            <a:avLst/>
            <a:gdLst/>
            <a:ahLst/>
            <a:cxnLst/>
            <a:rect l="l" t="t" r="r" b="b"/>
            <a:pathLst>
              <a:path w="3342885" h="4062534">
                <a:moveTo>
                  <a:pt x="0" y="0"/>
                </a:moveTo>
                <a:lnTo>
                  <a:pt x="3342885" y="0"/>
                </a:lnTo>
                <a:lnTo>
                  <a:pt x="3342885" y="4062534"/>
                </a:lnTo>
                <a:lnTo>
                  <a:pt x="0" y="4062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773" t="-69392" r="-177826" b="-225140"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81022C29-8642-20AF-A4C7-887E96065E4C}"/>
              </a:ext>
            </a:extLst>
          </p:cNvPr>
          <p:cNvSpPr/>
          <p:nvPr/>
        </p:nvSpPr>
        <p:spPr>
          <a:xfrm>
            <a:off x="12281483" y="4890377"/>
            <a:ext cx="7431118" cy="7829722"/>
          </a:xfrm>
          <a:custGeom>
            <a:avLst/>
            <a:gdLst/>
            <a:ahLst/>
            <a:cxnLst/>
            <a:rect l="l" t="t" r="r" b="b"/>
            <a:pathLst>
              <a:path w="7431118" h="7829722">
                <a:moveTo>
                  <a:pt x="0" y="0"/>
                </a:moveTo>
                <a:lnTo>
                  <a:pt x="7431119" y="0"/>
                </a:lnTo>
                <a:lnTo>
                  <a:pt x="7431119" y="7829722"/>
                </a:lnTo>
                <a:lnTo>
                  <a:pt x="0" y="782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">
            <a:extLst>
              <a:ext uri="{FF2B5EF4-FFF2-40B4-BE49-F238E27FC236}">
                <a16:creationId xmlns:a16="http://schemas.microsoft.com/office/drawing/2014/main" id="{6D915B3D-545D-DF7D-828A-78CDF0A2671B}"/>
              </a:ext>
            </a:extLst>
          </p:cNvPr>
          <p:cNvSpPr/>
          <p:nvPr/>
        </p:nvSpPr>
        <p:spPr>
          <a:xfrm>
            <a:off x="7961111" y="-1756940"/>
            <a:ext cx="16071862" cy="20010545"/>
          </a:xfrm>
          <a:custGeom>
            <a:avLst/>
            <a:gdLst/>
            <a:ahLst/>
            <a:cxnLst/>
            <a:rect l="l" t="t" r="r" b="b"/>
            <a:pathLst>
              <a:path w="16071862" h="20010545">
                <a:moveTo>
                  <a:pt x="0" y="0"/>
                </a:moveTo>
                <a:lnTo>
                  <a:pt x="16071862" y="0"/>
                </a:lnTo>
                <a:lnTo>
                  <a:pt x="16071862" y="20010546"/>
                </a:lnTo>
                <a:lnTo>
                  <a:pt x="0" y="20010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4438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5" name="Group 5"/>
          <p:cNvGrpSpPr/>
          <p:nvPr/>
        </p:nvGrpSpPr>
        <p:grpSpPr>
          <a:xfrm>
            <a:off x="739505" y="1811614"/>
            <a:ext cx="10456068" cy="7446686"/>
            <a:chOff x="0" y="0"/>
            <a:chExt cx="2753861" cy="19612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53861" cy="1961267"/>
            </a:xfrm>
            <a:custGeom>
              <a:avLst/>
              <a:gdLst/>
              <a:ahLst/>
              <a:cxnLst/>
              <a:rect l="l" t="t" r="r" b="b"/>
              <a:pathLst>
                <a:path w="2753861" h="1961267">
                  <a:moveTo>
                    <a:pt x="37762" y="0"/>
                  </a:moveTo>
                  <a:lnTo>
                    <a:pt x="2716100" y="0"/>
                  </a:lnTo>
                  <a:cubicBezTo>
                    <a:pt x="2736955" y="0"/>
                    <a:pt x="2753861" y="16906"/>
                    <a:pt x="2753861" y="37762"/>
                  </a:cubicBezTo>
                  <a:lnTo>
                    <a:pt x="2753861" y="1923505"/>
                  </a:lnTo>
                  <a:cubicBezTo>
                    <a:pt x="2753861" y="1944361"/>
                    <a:pt x="2736955" y="1961267"/>
                    <a:pt x="2716100" y="1961267"/>
                  </a:cubicBezTo>
                  <a:lnTo>
                    <a:pt x="37762" y="1961267"/>
                  </a:lnTo>
                  <a:cubicBezTo>
                    <a:pt x="16906" y="1961267"/>
                    <a:pt x="0" y="1944361"/>
                    <a:pt x="0" y="1923505"/>
                  </a:cubicBezTo>
                  <a:lnTo>
                    <a:pt x="0" y="37762"/>
                  </a:lnTo>
                  <a:cubicBezTo>
                    <a:pt x="0" y="16906"/>
                    <a:pt x="16906" y="0"/>
                    <a:pt x="37762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291B25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53861" cy="1999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81861" y="2038667"/>
            <a:ext cx="9518082" cy="354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s-CL" sz="3999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Sabemos qué, a medida que uno sube “cuesta más respirar”, ¿Por qué crees que ocurre este suceso? Da tus predicciones con respecto a este suceso.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698546" y="472781"/>
            <a:ext cx="6890908" cy="1111837"/>
            <a:chOff x="0" y="0"/>
            <a:chExt cx="2183208" cy="3522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3208" cy="352257"/>
            </a:xfrm>
            <a:custGeom>
              <a:avLst/>
              <a:gdLst/>
              <a:ahLst/>
              <a:cxnLst/>
              <a:rect l="l" t="t" r="r" b="b"/>
              <a:pathLst>
                <a:path w="2183208" h="352257">
                  <a:moveTo>
                    <a:pt x="0" y="0"/>
                  </a:moveTo>
                  <a:lnTo>
                    <a:pt x="2183208" y="0"/>
                  </a:lnTo>
                  <a:lnTo>
                    <a:pt x="2183208" y="352257"/>
                  </a:lnTo>
                  <a:lnTo>
                    <a:pt x="0" y="352257"/>
                  </a:lnTo>
                  <a:close/>
                </a:path>
              </a:pathLst>
            </a:custGeom>
            <a:solidFill>
              <a:srgbClr val="61A6AB"/>
            </a:solidFill>
            <a:ln w="19050" cap="sq">
              <a:solidFill>
                <a:srgbClr val="291B25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83208" cy="390357"/>
            </a:xfrm>
            <a:prstGeom prst="rect">
              <a:avLst/>
            </a:prstGeom>
          </p:spPr>
          <p:txBody>
            <a:bodyPr lIns="42230" tIns="42230" rIns="42230" bIns="4223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934882" y="701748"/>
            <a:ext cx="6406197" cy="88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1"/>
              </a:lnSpc>
            </a:pPr>
            <a:r>
              <a:rPr lang="en-US" sz="7200" b="1" dirty="0">
                <a:solidFill>
                  <a:srgbClr val="291B25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ACTIVIDAD 2</a:t>
            </a:r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107BC0EB-2140-727B-F3E8-E1F85D254979}"/>
              </a:ext>
            </a:extLst>
          </p:cNvPr>
          <p:cNvSpPr/>
          <p:nvPr/>
        </p:nvSpPr>
        <p:spPr>
          <a:xfrm>
            <a:off x="13078817" y="1003973"/>
            <a:ext cx="3342885" cy="4062534"/>
          </a:xfrm>
          <a:custGeom>
            <a:avLst/>
            <a:gdLst/>
            <a:ahLst/>
            <a:cxnLst/>
            <a:rect l="l" t="t" r="r" b="b"/>
            <a:pathLst>
              <a:path w="3342885" h="4062534">
                <a:moveTo>
                  <a:pt x="0" y="0"/>
                </a:moveTo>
                <a:lnTo>
                  <a:pt x="3342885" y="0"/>
                </a:lnTo>
                <a:lnTo>
                  <a:pt x="3342885" y="4062534"/>
                </a:lnTo>
                <a:lnTo>
                  <a:pt x="0" y="4062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773" t="-69392" r="-177826" b="-225140"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81022C29-8642-20AF-A4C7-887E96065E4C}"/>
              </a:ext>
            </a:extLst>
          </p:cNvPr>
          <p:cNvSpPr/>
          <p:nvPr/>
        </p:nvSpPr>
        <p:spPr>
          <a:xfrm>
            <a:off x="12281483" y="4890377"/>
            <a:ext cx="7431118" cy="7829722"/>
          </a:xfrm>
          <a:custGeom>
            <a:avLst/>
            <a:gdLst/>
            <a:ahLst/>
            <a:cxnLst/>
            <a:rect l="l" t="t" r="r" b="b"/>
            <a:pathLst>
              <a:path w="7431118" h="7829722">
                <a:moveTo>
                  <a:pt x="0" y="0"/>
                </a:moveTo>
                <a:lnTo>
                  <a:pt x="7431119" y="0"/>
                </a:lnTo>
                <a:lnTo>
                  <a:pt x="7431119" y="7829722"/>
                </a:lnTo>
                <a:lnTo>
                  <a:pt x="0" y="782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031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">
            <a:extLst>
              <a:ext uri="{FF2B5EF4-FFF2-40B4-BE49-F238E27FC236}">
                <a16:creationId xmlns:a16="http://schemas.microsoft.com/office/drawing/2014/main" id="{6D915B3D-545D-DF7D-828A-78CDF0A2671B}"/>
              </a:ext>
            </a:extLst>
          </p:cNvPr>
          <p:cNvSpPr/>
          <p:nvPr/>
        </p:nvSpPr>
        <p:spPr>
          <a:xfrm>
            <a:off x="7961111" y="-1756940"/>
            <a:ext cx="16071862" cy="20010545"/>
          </a:xfrm>
          <a:custGeom>
            <a:avLst/>
            <a:gdLst/>
            <a:ahLst/>
            <a:cxnLst/>
            <a:rect l="l" t="t" r="r" b="b"/>
            <a:pathLst>
              <a:path w="16071862" h="20010545">
                <a:moveTo>
                  <a:pt x="0" y="0"/>
                </a:moveTo>
                <a:lnTo>
                  <a:pt x="16071862" y="0"/>
                </a:lnTo>
                <a:lnTo>
                  <a:pt x="16071862" y="20010546"/>
                </a:lnTo>
                <a:lnTo>
                  <a:pt x="0" y="20010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4438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5" name="Group 5"/>
          <p:cNvGrpSpPr/>
          <p:nvPr/>
        </p:nvGrpSpPr>
        <p:grpSpPr>
          <a:xfrm>
            <a:off x="739505" y="1811614"/>
            <a:ext cx="10456068" cy="7446686"/>
            <a:chOff x="0" y="0"/>
            <a:chExt cx="2753861" cy="19612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53861" cy="1961267"/>
            </a:xfrm>
            <a:custGeom>
              <a:avLst/>
              <a:gdLst/>
              <a:ahLst/>
              <a:cxnLst/>
              <a:rect l="l" t="t" r="r" b="b"/>
              <a:pathLst>
                <a:path w="2753861" h="1961267">
                  <a:moveTo>
                    <a:pt x="37762" y="0"/>
                  </a:moveTo>
                  <a:lnTo>
                    <a:pt x="2716100" y="0"/>
                  </a:lnTo>
                  <a:cubicBezTo>
                    <a:pt x="2736955" y="0"/>
                    <a:pt x="2753861" y="16906"/>
                    <a:pt x="2753861" y="37762"/>
                  </a:cubicBezTo>
                  <a:lnTo>
                    <a:pt x="2753861" y="1923505"/>
                  </a:lnTo>
                  <a:cubicBezTo>
                    <a:pt x="2753861" y="1944361"/>
                    <a:pt x="2736955" y="1961267"/>
                    <a:pt x="2716100" y="1961267"/>
                  </a:cubicBezTo>
                  <a:lnTo>
                    <a:pt x="37762" y="1961267"/>
                  </a:lnTo>
                  <a:cubicBezTo>
                    <a:pt x="16906" y="1961267"/>
                    <a:pt x="0" y="1944361"/>
                    <a:pt x="0" y="1923505"/>
                  </a:cubicBezTo>
                  <a:lnTo>
                    <a:pt x="0" y="37762"/>
                  </a:lnTo>
                  <a:cubicBezTo>
                    <a:pt x="0" y="16906"/>
                    <a:pt x="16906" y="0"/>
                    <a:pt x="37762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291B25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53861" cy="1999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81861" y="2038667"/>
            <a:ext cx="9518082" cy="498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s-CL" sz="3999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Diseña un modelo simple del sistema respiratorio.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s-CL" sz="3999" dirty="0">
              <a:solidFill>
                <a:srgbClr val="F6F6E9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s-CL" sz="3999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¿Cómo el oxígeno entra en nuestro cuerpo?, ¿Cómo el dióxido de carbono sale de nuestro cuerpo?, ¿Absorbemos todo el oxígeno que respiramos?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698546" y="472781"/>
            <a:ext cx="6890908" cy="1111837"/>
            <a:chOff x="0" y="0"/>
            <a:chExt cx="2183208" cy="3522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3208" cy="352257"/>
            </a:xfrm>
            <a:custGeom>
              <a:avLst/>
              <a:gdLst/>
              <a:ahLst/>
              <a:cxnLst/>
              <a:rect l="l" t="t" r="r" b="b"/>
              <a:pathLst>
                <a:path w="2183208" h="352257">
                  <a:moveTo>
                    <a:pt x="0" y="0"/>
                  </a:moveTo>
                  <a:lnTo>
                    <a:pt x="2183208" y="0"/>
                  </a:lnTo>
                  <a:lnTo>
                    <a:pt x="2183208" y="352257"/>
                  </a:lnTo>
                  <a:lnTo>
                    <a:pt x="0" y="352257"/>
                  </a:lnTo>
                  <a:close/>
                </a:path>
              </a:pathLst>
            </a:custGeom>
            <a:solidFill>
              <a:srgbClr val="61A6AB"/>
            </a:solidFill>
            <a:ln w="19050" cap="sq">
              <a:solidFill>
                <a:srgbClr val="291B25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83208" cy="390357"/>
            </a:xfrm>
            <a:prstGeom prst="rect">
              <a:avLst/>
            </a:prstGeom>
          </p:spPr>
          <p:txBody>
            <a:bodyPr lIns="42230" tIns="42230" rIns="42230" bIns="4223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934882" y="701748"/>
            <a:ext cx="6406197" cy="88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1"/>
              </a:lnSpc>
            </a:pPr>
            <a:r>
              <a:rPr lang="en-US" sz="7200" b="1" dirty="0">
                <a:solidFill>
                  <a:srgbClr val="291B25"/>
                </a:solidFill>
                <a:latin typeface="Agrandir Bold"/>
                <a:ea typeface="Agrandir Bold"/>
                <a:cs typeface="Agrandir Bold"/>
                <a:sym typeface="Agrandir Bold"/>
              </a:rPr>
              <a:t>ACTIVIDAD 3</a:t>
            </a:r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107BC0EB-2140-727B-F3E8-E1F85D254979}"/>
              </a:ext>
            </a:extLst>
          </p:cNvPr>
          <p:cNvSpPr/>
          <p:nvPr/>
        </p:nvSpPr>
        <p:spPr>
          <a:xfrm>
            <a:off x="13078817" y="1003973"/>
            <a:ext cx="3342885" cy="4062534"/>
          </a:xfrm>
          <a:custGeom>
            <a:avLst/>
            <a:gdLst/>
            <a:ahLst/>
            <a:cxnLst/>
            <a:rect l="l" t="t" r="r" b="b"/>
            <a:pathLst>
              <a:path w="3342885" h="4062534">
                <a:moveTo>
                  <a:pt x="0" y="0"/>
                </a:moveTo>
                <a:lnTo>
                  <a:pt x="3342885" y="0"/>
                </a:lnTo>
                <a:lnTo>
                  <a:pt x="3342885" y="4062534"/>
                </a:lnTo>
                <a:lnTo>
                  <a:pt x="0" y="4062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773" t="-69392" r="-177826" b="-225140"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81022C29-8642-20AF-A4C7-887E96065E4C}"/>
              </a:ext>
            </a:extLst>
          </p:cNvPr>
          <p:cNvSpPr/>
          <p:nvPr/>
        </p:nvSpPr>
        <p:spPr>
          <a:xfrm>
            <a:off x="12281483" y="4890377"/>
            <a:ext cx="7431118" cy="7829722"/>
          </a:xfrm>
          <a:custGeom>
            <a:avLst/>
            <a:gdLst/>
            <a:ahLst/>
            <a:cxnLst/>
            <a:rect l="l" t="t" r="r" b="b"/>
            <a:pathLst>
              <a:path w="7431118" h="7829722">
                <a:moveTo>
                  <a:pt x="0" y="0"/>
                </a:moveTo>
                <a:lnTo>
                  <a:pt x="7431119" y="0"/>
                </a:lnTo>
                <a:lnTo>
                  <a:pt x="7431119" y="7829722"/>
                </a:lnTo>
                <a:lnTo>
                  <a:pt x="0" y="782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376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19167" y="448268"/>
            <a:ext cx="9767068" cy="9553676"/>
            <a:chOff x="0" y="0"/>
            <a:chExt cx="2572397" cy="2516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2397" cy="2516194"/>
            </a:xfrm>
            <a:custGeom>
              <a:avLst/>
              <a:gdLst/>
              <a:ahLst/>
              <a:cxnLst/>
              <a:rect l="l" t="t" r="r" b="b"/>
              <a:pathLst>
                <a:path w="2572397" h="2516194">
                  <a:moveTo>
                    <a:pt x="40425" y="0"/>
                  </a:moveTo>
                  <a:lnTo>
                    <a:pt x="2531971" y="0"/>
                  </a:lnTo>
                  <a:cubicBezTo>
                    <a:pt x="2554298" y="0"/>
                    <a:pt x="2572397" y="18099"/>
                    <a:pt x="2572397" y="40425"/>
                  </a:cubicBezTo>
                  <a:lnTo>
                    <a:pt x="2572397" y="2475769"/>
                  </a:lnTo>
                  <a:cubicBezTo>
                    <a:pt x="2572397" y="2486490"/>
                    <a:pt x="2568138" y="2496773"/>
                    <a:pt x="2560556" y="2504354"/>
                  </a:cubicBezTo>
                  <a:cubicBezTo>
                    <a:pt x="2552975" y="2511935"/>
                    <a:pt x="2542693" y="2516194"/>
                    <a:pt x="2531971" y="2516194"/>
                  </a:cubicBezTo>
                  <a:lnTo>
                    <a:pt x="40425" y="2516194"/>
                  </a:lnTo>
                  <a:cubicBezTo>
                    <a:pt x="18099" y="2516194"/>
                    <a:pt x="0" y="2498095"/>
                    <a:pt x="0" y="2475769"/>
                  </a:cubicBezTo>
                  <a:lnTo>
                    <a:pt x="0" y="40425"/>
                  </a:lnTo>
                  <a:cubicBezTo>
                    <a:pt x="0" y="18099"/>
                    <a:pt x="18099" y="0"/>
                    <a:pt x="40425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72397" cy="255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13056" y="1615439"/>
            <a:ext cx="9179288" cy="560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CL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La respiración inicia en las fosas nasales, el aire es filtrado y entibiado, luego, desciende por la faringe, pasa a la faringe y sigue su camino por la tráquea.</a:t>
            </a:r>
          </a:p>
          <a:p>
            <a:pPr algn="just">
              <a:lnSpc>
                <a:spcPts val="5459"/>
              </a:lnSpc>
            </a:pPr>
            <a:r>
              <a:rPr lang="es-CL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Todas estas secciones están conectadas, por lo cual, el camino es continuo.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5093" y="448268"/>
            <a:ext cx="799521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9"/>
              </a:lnSpc>
            </a:pPr>
            <a:r>
              <a:rPr lang="es-ES" sz="7999" b="1" dirty="0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I</a:t>
            </a:r>
            <a:r>
              <a:rPr lang="es-CL" sz="7999" b="1" dirty="0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NICIO</a:t>
            </a: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493B1E86-C31E-36AF-EAAF-81230D1C6C2F}"/>
              </a:ext>
            </a:extLst>
          </p:cNvPr>
          <p:cNvSpPr/>
          <p:nvPr/>
        </p:nvSpPr>
        <p:spPr>
          <a:xfrm>
            <a:off x="7092938" y="-1638300"/>
            <a:ext cx="16071862" cy="20010545"/>
          </a:xfrm>
          <a:custGeom>
            <a:avLst/>
            <a:gdLst/>
            <a:ahLst/>
            <a:cxnLst/>
            <a:rect l="l" t="t" r="r" b="b"/>
            <a:pathLst>
              <a:path w="16071862" h="20010545">
                <a:moveTo>
                  <a:pt x="0" y="0"/>
                </a:moveTo>
                <a:lnTo>
                  <a:pt x="16071862" y="0"/>
                </a:lnTo>
                <a:lnTo>
                  <a:pt x="16071862" y="20010546"/>
                </a:lnTo>
                <a:lnTo>
                  <a:pt x="0" y="20010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4438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4A8ACAC9-3328-0E60-22A1-8CF50A37ADAC}"/>
              </a:ext>
            </a:extLst>
          </p:cNvPr>
          <p:cNvSpPr/>
          <p:nvPr/>
        </p:nvSpPr>
        <p:spPr>
          <a:xfrm>
            <a:off x="12122138" y="1181100"/>
            <a:ext cx="3342885" cy="4062534"/>
          </a:xfrm>
          <a:custGeom>
            <a:avLst/>
            <a:gdLst/>
            <a:ahLst/>
            <a:cxnLst/>
            <a:rect l="l" t="t" r="r" b="b"/>
            <a:pathLst>
              <a:path w="3342885" h="4062534">
                <a:moveTo>
                  <a:pt x="0" y="0"/>
                </a:moveTo>
                <a:lnTo>
                  <a:pt x="3342885" y="0"/>
                </a:lnTo>
                <a:lnTo>
                  <a:pt x="3342885" y="4062534"/>
                </a:lnTo>
                <a:lnTo>
                  <a:pt x="0" y="4062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773" t="-69392" r="-177826" b="-225140"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CCCFC158-0B78-397D-5777-7996E121D7F0}"/>
              </a:ext>
            </a:extLst>
          </p:cNvPr>
          <p:cNvSpPr/>
          <p:nvPr/>
        </p:nvSpPr>
        <p:spPr>
          <a:xfrm>
            <a:off x="11298077" y="5076739"/>
            <a:ext cx="7431118" cy="7829722"/>
          </a:xfrm>
          <a:custGeom>
            <a:avLst/>
            <a:gdLst/>
            <a:ahLst/>
            <a:cxnLst/>
            <a:rect l="l" t="t" r="r" b="b"/>
            <a:pathLst>
              <a:path w="7431118" h="7829722">
                <a:moveTo>
                  <a:pt x="0" y="0"/>
                </a:moveTo>
                <a:lnTo>
                  <a:pt x="7431119" y="0"/>
                </a:lnTo>
                <a:lnTo>
                  <a:pt x="7431119" y="7829722"/>
                </a:lnTo>
                <a:lnTo>
                  <a:pt x="0" y="782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E28BE44B-7B5A-20B8-9909-295AF18E21CF}"/>
              </a:ext>
            </a:extLst>
          </p:cNvPr>
          <p:cNvSpPr txBox="1"/>
          <p:nvPr/>
        </p:nvSpPr>
        <p:spPr>
          <a:xfrm>
            <a:off x="15013636" y="3543300"/>
            <a:ext cx="2176817" cy="663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chemeClr val="bg2">
                    <a:lumMod val="10000"/>
                  </a:schemeClr>
                </a:solidFill>
                <a:latin typeface="Agrandir"/>
                <a:ea typeface="Agrandir"/>
                <a:cs typeface="Agrandir"/>
                <a:sym typeface="Agrandir"/>
              </a:rPr>
              <a:t>Faringe</a:t>
            </a:r>
            <a:endParaRPr lang="es-CL" sz="3900" dirty="0">
              <a:solidFill>
                <a:schemeClr val="bg2">
                  <a:lumMod val="10000"/>
                </a:schemeClr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2BE267B9-2980-CEE2-916B-08BAB7496598}"/>
              </a:ext>
            </a:extLst>
          </p:cNvPr>
          <p:cNvSpPr txBox="1"/>
          <p:nvPr/>
        </p:nvSpPr>
        <p:spPr>
          <a:xfrm>
            <a:off x="11710995" y="4562793"/>
            <a:ext cx="2176817" cy="663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chemeClr val="bg2">
                    <a:lumMod val="10000"/>
                  </a:schemeClr>
                </a:solidFill>
                <a:latin typeface="Agrandir"/>
                <a:ea typeface="Agrandir"/>
                <a:cs typeface="Agrandir"/>
                <a:sym typeface="Agrandir"/>
              </a:rPr>
              <a:t>Laringe</a:t>
            </a:r>
            <a:endParaRPr lang="es-CL" sz="3900" dirty="0">
              <a:solidFill>
                <a:schemeClr val="bg2">
                  <a:lumMod val="10000"/>
                </a:schemeClr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969628CE-46DD-DC2C-0F95-FC82792E6235}"/>
              </a:ext>
            </a:extLst>
          </p:cNvPr>
          <p:cNvSpPr txBox="1"/>
          <p:nvPr/>
        </p:nvSpPr>
        <p:spPr>
          <a:xfrm>
            <a:off x="10527213" y="2755512"/>
            <a:ext cx="2176817" cy="1368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chemeClr val="bg2">
                    <a:lumMod val="10000"/>
                  </a:schemeClr>
                </a:solidFill>
                <a:latin typeface="Agrandir"/>
                <a:ea typeface="Agrandir"/>
                <a:cs typeface="Agrandir"/>
                <a:sym typeface="Agrandir"/>
              </a:rPr>
              <a:t>Fosas nasales</a:t>
            </a:r>
            <a:endParaRPr lang="es-CL" sz="3900" dirty="0">
              <a:solidFill>
                <a:schemeClr val="bg2">
                  <a:lumMod val="10000"/>
                </a:schemeClr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76A57654-AAC1-D83F-1EB7-1BC16BDAFDE3}"/>
              </a:ext>
            </a:extLst>
          </p:cNvPr>
          <p:cNvSpPr txBox="1"/>
          <p:nvPr/>
        </p:nvSpPr>
        <p:spPr>
          <a:xfrm>
            <a:off x="15298127" y="5346966"/>
            <a:ext cx="2176817" cy="663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chemeClr val="bg2">
                    <a:lumMod val="10000"/>
                  </a:schemeClr>
                </a:solidFill>
                <a:latin typeface="Agrandir"/>
                <a:ea typeface="Agrandir"/>
                <a:cs typeface="Agrandir"/>
                <a:sym typeface="Agrandir"/>
              </a:rPr>
              <a:t>Tráquea</a:t>
            </a:r>
            <a:endParaRPr lang="es-CL" sz="3900" dirty="0">
              <a:solidFill>
                <a:schemeClr val="bg2">
                  <a:lumMod val="10000"/>
                </a:schemeClr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E1C93953-30A5-EC6D-DD0D-AC9FB5645D7C}"/>
              </a:ext>
            </a:extLst>
          </p:cNvPr>
          <p:cNvSpPr/>
          <p:nvPr/>
        </p:nvSpPr>
        <p:spPr>
          <a:xfrm rot="11283584">
            <a:off x="14406819" y="3881271"/>
            <a:ext cx="1613697" cy="548723"/>
          </a:xfrm>
          <a:custGeom>
            <a:avLst/>
            <a:gdLst/>
            <a:ahLst/>
            <a:cxnLst/>
            <a:rect l="l" t="t" r="r" b="b"/>
            <a:pathLst>
              <a:path w="1617656" h="489341">
                <a:moveTo>
                  <a:pt x="0" y="0"/>
                </a:moveTo>
                <a:lnTo>
                  <a:pt x="1617656" y="0"/>
                </a:lnTo>
                <a:lnTo>
                  <a:pt x="1617656" y="489340"/>
                </a:lnTo>
                <a:lnTo>
                  <a:pt x="0" y="489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48C659B4-63AA-7333-B2E7-EB01910F47AC}"/>
              </a:ext>
            </a:extLst>
          </p:cNvPr>
          <p:cNvSpPr/>
          <p:nvPr/>
        </p:nvSpPr>
        <p:spPr>
          <a:xfrm rot="20729130">
            <a:off x="12585990" y="4869138"/>
            <a:ext cx="1613697" cy="548723"/>
          </a:xfrm>
          <a:custGeom>
            <a:avLst/>
            <a:gdLst/>
            <a:ahLst/>
            <a:cxnLst/>
            <a:rect l="l" t="t" r="r" b="b"/>
            <a:pathLst>
              <a:path w="1617656" h="489341">
                <a:moveTo>
                  <a:pt x="0" y="0"/>
                </a:moveTo>
                <a:lnTo>
                  <a:pt x="1617656" y="0"/>
                </a:lnTo>
                <a:lnTo>
                  <a:pt x="1617656" y="489340"/>
                </a:lnTo>
                <a:lnTo>
                  <a:pt x="0" y="489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26CC225C-A538-79AE-73FD-7E05B0FD68BB}"/>
              </a:ext>
            </a:extLst>
          </p:cNvPr>
          <p:cNvSpPr/>
          <p:nvPr/>
        </p:nvSpPr>
        <p:spPr>
          <a:xfrm rot="11383581">
            <a:off x="14917571" y="5729574"/>
            <a:ext cx="1613697" cy="548723"/>
          </a:xfrm>
          <a:custGeom>
            <a:avLst/>
            <a:gdLst/>
            <a:ahLst/>
            <a:cxnLst/>
            <a:rect l="l" t="t" r="r" b="b"/>
            <a:pathLst>
              <a:path w="1617656" h="489341">
                <a:moveTo>
                  <a:pt x="0" y="0"/>
                </a:moveTo>
                <a:lnTo>
                  <a:pt x="1617656" y="0"/>
                </a:lnTo>
                <a:lnTo>
                  <a:pt x="1617656" y="489340"/>
                </a:lnTo>
                <a:lnTo>
                  <a:pt x="0" y="489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0" name="Group 21">
            <a:extLst>
              <a:ext uri="{FF2B5EF4-FFF2-40B4-BE49-F238E27FC236}">
                <a16:creationId xmlns:a16="http://schemas.microsoft.com/office/drawing/2014/main" id="{751A7CFC-C960-D318-B724-BC6230E9A0B8}"/>
              </a:ext>
            </a:extLst>
          </p:cNvPr>
          <p:cNvGrpSpPr/>
          <p:nvPr/>
        </p:nvGrpSpPr>
        <p:grpSpPr>
          <a:xfrm rot="2700000">
            <a:off x="12588459" y="2026965"/>
            <a:ext cx="421886" cy="421886"/>
            <a:chOff x="0" y="0"/>
            <a:chExt cx="562514" cy="562514"/>
          </a:xfrm>
        </p:grpSpPr>
        <p:grpSp>
          <p:nvGrpSpPr>
            <p:cNvPr id="31" name="Group 22">
              <a:extLst>
                <a:ext uri="{FF2B5EF4-FFF2-40B4-BE49-F238E27FC236}">
                  <a16:creationId xmlns:a16="http://schemas.microsoft.com/office/drawing/2014/main" id="{FDE21CD2-6168-2903-BC84-D71B92EEE4D1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A4C65297-C9DF-43FE-929F-FC317FFD4A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4" name="TextBox 24">
                <a:extLst>
                  <a:ext uri="{FF2B5EF4-FFF2-40B4-BE49-F238E27FC236}">
                    <a16:creationId xmlns:a16="http://schemas.microsoft.com/office/drawing/2014/main" id="{736CBD60-BEF0-A9F6-C293-9707304737A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F2EFA711-DBA4-3DD2-29D1-80631ECCB517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35" name="Group 21">
            <a:extLst>
              <a:ext uri="{FF2B5EF4-FFF2-40B4-BE49-F238E27FC236}">
                <a16:creationId xmlns:a16="http://schemas.microsoft.com/office/drawing/2014/main" id="{B5F48C4F-5D6E-ECAA-71E7-060CBF0C78BF}"/>
              </a:ext>
            </a:extLst>
          </p:cNvPr>
          <p:cNvGrpSpPr/>
          <p:nvPr/>
        </p:nvGrpSpPr>
        <p:grpSpPr>
          <a:xfrm rot="2700000">
            <a:off x="14088012" y="3433072"/>
            <a:ext cx="421886" cy="421886"/>
            <a:chOff x="0" y="0"/>
            <a:chExt cx="562514" cy="562514"/>
          </a:xfrm>
        </p:grpSpPr>
        <p:grpSp>
          <p:nvGrpSpPr>
            <p:cNvPr id="36" name="Group 22">
              <a:extLst>
                <a:ext uri="{FF2B5EF4-FFF2-40B4-BE49-F238E27FC236}">
                  <a16:creationId xmlns:a16="http://schemas.microsoft.com/office/drawing/2014/main" id="{58EA132F-1D26-01F4-BFEB-27DAAC02D594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4359364A-2F5F-5D4C-A492-076A3FC6747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9" name="TextBox 24">
                <a:extLst>
                  <a:ext uri="{FF2B5EF4-FFF2-40B4-BE49-F238E27FC236}">
                    <a16:creationId xmlns:a16="http://schemas.microsoft.com/office/drawing/2014/main" id="{6ACD3E6A-C7AE-F0ED-01DD-B6CF11E9703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C07518F7-7495-944A-0BBE-9BBB5B77FA79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0" name="Group 21">
            <a:extLst>
              <a:ext uri="{FF2B5EF4-FFF2-40B4-BE49-F238E27FC236}">
                <a16:creationId xmlns:a16="http://schemas.microsoft.com/office/drawing/2014/main" id="{76B1EBB8-5200-3F65-7655-AAE8BFBDE666}"/>
              </a:ext>
            </a:extLst>
          </p:cNvPr>
          <p:cNvGrpSpPr/>
          <p:nvPr/>
        </p:nvGrpSpPr>
        <p:grpSpPr>
          <a:xfrm rot="2700000">
            <a:off x="14088011" y="4511542"/>
            <a:ext cx="421886" cy="421886"/>
            <a:chOff x="0" y="0"/>
            <a:chExt cx="562514" cy="562514"/>
          </a:xfrm>
        </p:grpSpPr>
        <p:grpSp>
          <p:nvGrpSpPr>
            <p:cNvPr id="41" name="Group 22">
              <a:extLst>
                <a:ext uri="{FF2B5EF4-FFF2-40B4-BE49-F238E27FC236}">
                  <a16:creationId xmlns:a16="http://schemas.microsoft.com/office/drawing/2014/main" id="{BD403720-92EF-2709-E134-4CD36FDA5945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93F516FD-721C-09DD-4525-B011FEE20B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" name="TextBox 24">
                <a:extLst>
                  <a:ext uri="{FF2B5EF4-FFF2-40B4-BE49-F238E27FC236}">
                    <a16:creationId xmlns:a16="http://schemas.microsoft.com/office/drawing/2014/main" id="{01FA3816-BC95-8991-0457-A0E12AE4CA8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86A21907-05F6-98AE-ECBC-AD237D3D3032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5" name="Group 21">
            <a:extLst>
              <a:ext uri="{FF2B5EF4-FFF2-40B4-BE49-F238E27FC236}">
                <a16:creationId xmlns:a16="http://schemas.microsoft.com/office/drawing/2014/main" id="{D1195BED-1B77-4FD8-8557-A47360D9C183}"/>
              </a:ext>
            </a:extLst>
          </p:cNvPr>
          <p:cNvGrpSpPr/>
          <p:nvPr/>
        </p:nvGrpSpPr>
        <p:grpSpPr>
          <a:xfrm rot="2700000">
            <a:off x="14588541" y="5922296"/>
            <a:ext cx="421886" cy="421886"/>
            <a:chOff x="0" y="0"/>
            <a:chExt cx="562514" cy="562514"/>
          </a:xfrm>
        </p:grpSpPr>
        <p:grpSp>
          <p:nvGrpSpPr>
            <p:cNvPr id="46" name="Group 22">
              <a:extLst>
                <a:ext uri="{FF2B5EF4-FFF2-40B4-BE49-F238E27FC236}">
                  <a16:creationId xmlns:a16="http://schemas.microsoft.com/office/drawing/2014/main" id="{8D2D4485-1936-1E22-FFE0-87DC49EC295D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0CB6E38A-F951-A1E0-DF2D-B91391178E7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" name="TextBox 24">
                <a:extLst>
                  <a:ext uri="{FF2B5EF4-FFF2-40B4-BE49-F238E27FC236}">
                    <a16:creationId xmlns:a16="http://schemas.microsoft.com/office/drawing/2014/main" id="{5060B61B-FFDD-AC7C-466D-8EE93A80D5D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B8DDD9D-59C0-E52E-F55C-7F5D0E6F3F48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9AEF766C-D0FC-4127-4097-5205D724EA74}"/>
              </a:ext>
            </a:extLst>
          </p:cNvPr>
          <p:cNvSpPr/>
          <p:nvPr/>
        </p:nvSpPr>
        <p:spPr>
          <a:xfrm>
            <a:off x="4114800" y="-8420100"/>
            <a:ext cx="20451215" cy="25463133"/>
          </a:xfrm>
          <a:custGeom>
            <a:avLst/>
            <a:gdLst/>
            <a:ahLst/>
            <a:cxnLst/>
            <a:rect l="l" t="t" r="r" b="b"/>
            <a:pathLst>
              <a:path w="20451215" h="25463133">
                <a:moveTo>
                  <a:pt x="0" y="0"/>
                </a:moveTo>
                <a:lnTo>
                  <a:pt x="20451215" y="0"/>
                </a:lnTo>
                <a:lnTo>
                  <a:pt x="20451215" y="25463133"/>
                </a:lnTo>
                <a:lnTo>
                  <a:pt x="0" y="25463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4438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5" name="Group 15"/>
          <p:cNvGrpSpPr/>
          <p:nvPr/>
        </p:nvGrpSpPr>
        <p:grpSpPr>
          <a:xfrm>
            <a:off x="519167" y="448268"/>
            <a:ext cx="8320033" cy="9553676"/>
            <a:chOff x="0" y="0"/>
            <a:chExt cx="2572397" cy="2516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2397" cy="2516194"/>
            </a:xfrm>
            <a:custGeom>
              <a:avLst/>
              <a:gdLst/>
              <a:ahLst/>
              <a:cxnLst/>
              <a:rect l="l" t="t" r="r" b="b"/>
              <a:pathLst>
                <a:path w="2572397" h="2516194">
                  <a:moveTo>
                    <a:pt x="40425" y="0"/>
                  </a:moveTo>
                  <a:lnTo>
                    <a:pt x="2531971" y="0"/>
                  </a:lnTo>
                  <a:cubicBezTo>
                    <a:pt x="2554298" y="0"/>
                    <a:pt x="2572397" y="18099"/>
                    <a:pt x="2572397" y="40425"/>
                  </a:cubicBezTo>
                  <a:lnTo>
                    <a:pt x="2572397" y="2475769"/>
                  </a:lnTo>
                  <a:cubicBezTo>
                    <a:pt x="2572397" y="2486490"/>
                    <a:pt x="2568138" y="2496773"/>
                    <a:pt x="2560556" y="2504354"/>
                  </a:cubicBezTo>
                  <a:cubicBezTo>
                    <a:pt x="2552975" y="2511935"/>
                    <a:pt x="2542693" y="2516194"/>
                    <a:pt x="2531971" y="2516194"/>
                  </a:cubicBezTo>
                  <a:lnTo>
                    <a:pt x="40425" y="2516194"/>
                  </a:lnTo>
                  <a:cubicBezTo>
                    <a:pt x="18099" y="2516194"/>
                    <a:pt x="0" y="2498095"/>
                    <a:pt x="0" y="2475769"/>
                  </a:cubicBezTo>
                  <a:lnTo>
                    <a:pt x="0" y="40425"/>
                  </a:lnTo>
                  <a:cubicBezTo>
                    <a:pt x="0" y="18099"/>
                    <a:pt x="18099" y="0"/>
                    <a:pt x="40425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72397" cy="255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13056" y="1615439"/>
            <a:ext cx="7797544" cy="277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CL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La tráquea, antes de llegar a los pulmones se divide en dos caminos, estos caminos se conocen como los bronquios.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5385" y="448268"/>
            <a:ext cx="799521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9"/>
              </a:lnSpc>
            </a:pPr>
            <a:r>
              <a:rPr lang="es-ES" sz="7999" b="1" dirty="0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BRONQUIOS</a:t>
            </a:r>
            <a:endParaRPr lang="es-CL" sz="7999" b="1" dirty="0">
              <a:solidFill>
                <a:srgbClr val="F6F6E9"/>
              </a:solidFill>
              <a:latin typeface="Agrandir Ultra-Bold"/>
              <a:ea typeface="Agrandir Ultra-Bold"/>
              <a:cs typeface="Agrandir Ultra-Bold"/>
              <a:sym typeface="Agrandir Ultra-Bold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40D4F04F-7717-5531-1EF9-8886D98B8D1F}"/>
              </a:ext>
            </a:extLst>
          </p:cNvPr>
          <p:cNvSpPr/>
          <p:nvPr/>
        </p:nvSpPr>
        <p:spPr>
          <a:xfrm>
            <a:off x="9612411" y="161895"/>
            <a:ext cx="9455992" cy="9963210"/>
          </a:xfrm>
          <a:custGeom>
            <a:avLst/>
            <a:gdLst/>
            <a:ahLst/>
            <a:cxnLst/>
            <a:rect l="l" t="t" r="r" b="b"/>
            <a:pathLst>
              <a:path w="9455992" h="9963210">
                <a:moveTo>
                  <a:pt x="0" y="0"/>
                </a:moveTo>
                <a:lnTo>
                  <a:pt x="9455991" y="0"/>
                </a:lnTo>
                <a:lnTo>
                  <a:pt x="9455991" y="9963209"/>
                </a:lnTo>
                <a:lnTo>
                  <a:pt x="0" y="9963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3" name="Group 32">
            <a:extLst>
              <a:ext uri="{FF2B5EF4-FFF2-40B4-BE49-F238E27FC236}">
                <a16:creationId xmlns:a16="http://schemas.microsoft.com/office/drawing/2014/main" id="{FEB337A1-C731-8B15-CA97-09BE19CC9226}"/>
              </a:ext>
            </a:extLst>
          </p:cNvPr>
          <p:cNvGrpSpPr/>
          <p:nvPr/>
        </p:nvGrpSpPr>
        <p:grpSpPr>
          <a:xfrm rot="2334455">
            <a:off x="9655374" y="1005097"/>
            <a:ext cx="4987444" cy="3304378"/>
            <a:chOff x="0" y="0"/>
            <a:chExt cx="6649926" cy="4405837"/>
          </a:xfrm>
        </p:grpSpPr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5AD44852-B982-660F-D188-F4D30FE8E50B}"/>
                </a:ext>
              </a:extLst>
            </p:cNvPr>
            <p:cNvGrpSpPr/>
            <p:nvPr/>
          </p:nvGrpSpPr>
          <p:grpSpPr>
            <a:xfrm rot="5263166">
              <a:off x="2711857" y="327181"/>
              <a:ext cx="4114800" cy="3600450"/>
              <a:chOff x="0" y="0"/>
              <a:chExt cx="812800" cy="711200"/>
            </a:xfrm>
          </p:grpSpPr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01B82595-BBFD-C38F-6FF8-F9AC0C423C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1D4FC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" name="TextBox 35">
                <a:extLst>
                  <a:ext uri="{FF2B5EF4-FFF2-40B4-BE49-F238E27FC236}">
                    <a16:creationId xmlns:a16="http://schemas.microsoft.com/office/drawing/2014/main" id="{4A894142-7A3E-4B3F-4FFE-F8F518832B9A}"/>
                  </a:ext>
                </a:extLst>
              </p:cNvPr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0" name="Group 36">
              <a:extLst>
                <a:ext uri="{FF2B5EF4-FFF2-40B4-BE49-F238E27FC236}">
                  <a16:creationId xmlns:a16="http://schemas.microsoft.com/office/drawing/2014/main" id="{AFDCA822-ED08-0E48-BBA3-AE0561FAA033}"/>
                </a:ext>
              </a:extLst>
            </p:cNvPr>
            <p:cNvGrpSpPr/>
            <p:nvPr/>
          </p:nvGrpSpPr>
          <p:grpSpPr>
            <a:xfrm>
              <a:off x="0" y="0"/>
              <a:ext cx="4405837" cy="4405837"/>
              <a:chOff x="0" y="0"/>
              <a:chExt cx="812800" cy="812800"/>
            </a:xfrm>
          </p:grpSpPr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4DD7E2E9-F94A-5EEF-631D-BCB6D9E19B0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EE773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" name="TextBox 38">
                <a:extLst>
                  <a:ext uri="{FF2B5EF4-FFF2-40B4-BE49-F238E27FC236}">
                    <a16:creationId xmlns:a16="http://schemas.microsoft.com/office/drawing/2014/main" id="{3EA5EA8E-4B08-14A7-2034-41B21DA3C2C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5" name="Freeform 39">
            <a:extLst>
              <a:ext uri="{FF2B5EF4-FFF2-40B4-BE49-F238E27FC236}">
                <a16:creationId xmlns:a16="http://schemas.microsoft.com/office/drawing/2014/main" id="{AC91D9A6-0802-5C08-2C4D-225A53A71225}"/>
              </a:ext>
            </a:extLst>
          </p:cNvPr>
          <p:cNvSpPr/>
          <p:nvPr/>
        </p:nvSpPr>
        <p:spPr>
          <a:xfrm>
            <a:off x="10146577" y="1183825"/>
            <a:ext cx="2839932" cy="1889846"/>
          </a:xfrm>
          <a:custGeom>
            <a:avLst/>
            <a:gdLst/>
            <a:ahLst/>
            <a:cxnLst/>
            <a:rect l="l" t="t" r="r" b="b"/>
            <a:pathLst>
              <a:path w="2839932" h="1889846">
                <a:moveTo>
                  <a:pt x="0" y="0"/>
                </a:moveTo>
                <a:lnTo>
                  <a:pt x="2839932" y="0"/>
                </a:lnTo>
                <a:lnTo>
                  <a:pt x="2839932" y="1889846"/>
                </a:lnTo>
                <a:lnTo>
                  <a:pt x="0" y="1889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56" name="Group 21">
            <a:extLst>
              <a:ext uri="{FF2B5EF4-FFF2-40B4-BE49-F238E27FC236}">
                <a16:creationId xmlns:a16="http://schemas.microsoft.com/office/drawing/2014/main" id="{55D2E10E-2B66-A5A3-1018-8525CCE92936}"/>
              </a:ext>
            </a:extLst>
          </p:cNvPr>
          <p:cNvGrpSpPr/>
          <p:nvPr/>
        </p:nvGrpSpPr>
        <p:grpSpPr>
          <a:xfrm rot="2700000">
            <a:off x="14088012" y="3433072"/>
            <a:ext cx="421886" cy="421886"/>
            <a:chOff x="0" y="0"/>
            <a:chExt cx="562514" cy="562514"/>
          </a:xfrm>
        </p:grpSpPr>
        <p:grpSp>
          <p:nvGrpSpPr>
            <p:cNvPr id="57" name="Group 22">
              <a:extLst>
                <a:ext uri="{FF2B5EF4-FFF2-40B4-BE49-F238E27FC236}">
                  <a16:creationId xmlns:a16="http://schemas.microsoft.com/office/drawing/2014/main" id="{014083EF-621D-F323-2AFB-30C33D0E7198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04BC2469-B497-8152-D1A5-C209309FF24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:a16="http://schemas.microsoft.com/office/drawing/2014/main" id="{8148AA29-CB9B-BF4C-BD5E-6A0E5170C3E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28A60F12-C788-528C-B4D9-39D7A4B369DA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1" name="Group 21">
            <a:extLst>
              <a:ext uri="{FF2B5EF4-FFF2-40B4-BE49-F238E27FC236}">
                <a16:creationId xmlns:a16="http://schemas.microsoft.com/office/drawing/2014/main" id="{0F634D7F-CFA3-E7AF-0BF5-76F562F21907}"/>
              </a:ext>
            </a:extLst>
          </p:cNvPr>
          <p:cNvGrpSpPr/>
          <p:nvPr/>
        </p:nvGrpSpPr>
        <p:grpSpPr>
          <a:xfrm rot="2700000">
            <a:off x="13789693" y="4319720"/>
            <a:ext cx="421886" cy="421886"/>
            <a:chOff x="0" y="0"/>
            <a:chExt cx="562514" cy="562514"/>
          </a:xfrm>
        </p:grpSpPr>
        <p:grpSp>
          <p:nvGrpSpPr>
            <p:cNvPr id="62" name="Group 22">
              <a:extLst>
                <a:ext uri="{FF2B5EF4-FFF2-40B4-BE49-F238E27FC236}">
                  <a16:creationId xmlns:a16="http://schemas.microsoft.com/office/drawing/2014/main" id="{76CC3C62-8E61-645A-1B73-7ED0C73A0126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1C37100F-324B-37CD-60DA-163092D69A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65" name="TextBox 24">
                <a:extLst>
                  <a:ext uri="{FF2B5EF4-FFF2-40B4-BE49-F238E27FC236}">
                    <a16:creationId xmlns:a16="http://schemas.microsoft.com/office/drawing/2014/main" id="{FBDB1B9B-D698-DC62-1D35-D5E35D14591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78566DF4-9FED-7B71-6616-959FCECE4C1B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6" name="Group 21">
            <a:extLst>
              <a:ext uri="{FF2B5EF4-FFF2-40B4-BE49-F238E27FC236}">
                <a16:creationId xmlns:a16="http://schemas.microsoft.com/office/drawing/2014/main" id="{0F52F562-49F0-92E3-9A30-905ADEAC9843}"/>
              </a:ext>
            </a:extLst>
          </p:cNvPr>
          <p:cNvGrpSpPr/>
          <p:nvPr/>
        </p:nvGrpSpPr>
        <p:grpSpPr>
          <a:xfrm rot="2700000">
            <a:off x="14557726" y="4329689"/>
            <a:ext cx="421886" cy="421886"/>
            <a:chOff x="0" y="0"/>
            <a:chExt cx="562514" cy="562514"/>
          </a:xfrm>
        </p:grpSpPr>
        <p:grpSp>
          <p:nvGrpSpPr>
            <p:cNvPr id="67" name="Group 22">
              <a:extLst>
                <a:ext uri="{FF2B5EF4-FFF2-40B4-BE49-F238E27FC236}">
                  <a16:creationId xmlns:a16="http://schemas.microsoft.com/office/drawing/2014/main" id="{9F6C33DF-78F4-7C2E-B1BE-E0D80667BB75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69" name="Freeform 23">
                <a:extLst>
                  <a:ext uri="{FF2B5EF4-FFF2-40B4-BE49-F238E27FC236}">
                    <a16:creationId xmlns:a16="http://schemas.microsoft.com/office/drawing/2014/main" id="{36998E42-A8E8-63ED-8F23-3F6C138DAB0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0" name="TextBox 24">
                <a:extLst>
                  <a:ext uri="{FF2B5EF4-FFF2-40B4-BE49-F238E27FC236}">
                    <a16:creationId xmlns:a16="http://schemas.microsoft.com/office/drawing/2014/main" id="{9EECC967-B884-27CA-D740-20E3CF3A6C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FC4F9B4A-5442-A99B-12CC-295394CD997A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43053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9AEF766C-D0FC-4127-4097-5205D724EA74}"/>
              </a:ext>
            </a:extLst>
          </p:cNvPr>
          <p:cNvSpPr/>
          <p:nvPr/>
        </p:nvSpPr>
        <p:spPr>
          <a:xfrm>
            <a:off x="4114800" y="-8420100"/>
            <a:ext cx="20451215" cy="25463133"/>
          </a:xfrm>
          <a:custGeom>
            <a:avLst/>
            <a:gdLst/>
            <a:ahLst/>
            <a:cxnLst/>
            <a:rect l="l" t="t" r="r" b="b"/>
            <a:pathLst>
              <a:path w="20451215" h="25463133">
                <a:moveTo>
                  <a:pt x="0" y="0"/>
                </a:moveTo>
                <a:lnTo>
                  <a:pt x="20451215" y="0"/>
                </a:lnTo>
                <a:lnTo>
                  <a:pt x="20451215" y="25463133"/>
                </a:lnTo>
                <a:lnTo>
                  <a:pt x="0" y="25463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4438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5" name="Group 15"/>
          <p:cNvGrpSpPr/>
          <p:nvPr/>
        </p:nvGrpSpPr>
        <p:grpSpPr>
          <a:xfrm>
            <a:off x="519167" y="448268"/>
            <a:ext cx="8724260" cy="9553676"/>
            <a:chOff x="0" y="0"/>
            <a:chExt cx="2572397" cy="2516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2397" cy="2516194"/>
            </a:xfrm>
            <a:custGeom>
              <a:avLst/>
              <a:gdLst/>
              <a:ahLst/>
              <a:cxnLst/>
              <a:rect l="l" t="t" r="r" b="b"/>
              <a:pathLst>
                <a:path w="2572397" h="2516194">
                  <a:moveTo>
                    <a:pt x="40425" y="0"/>
                  </a:moveTo>
                  <a:lnTo>
                    <a:pt x="2531971" y="0"/>
                  </a:lnTo>
                  <a:cubicBezTo>
                    <a:pt x="2554298" y="0"/>
                    <a:pt x="2572397" y="18099"/>
                    <a:pt x="2572397" y="40425"/>
                  </a:cubicBezTo>
                  <a:lnTo>
                    <a:pt x="2572397" y="2475769"/>
                  </a:lnTo>
                  <a:cubicBezTo>
                    <a:pt x="2572397" y="2486490"/>
                    <a:pt x="2568138" y="2496773"/>
                    <a:pt x="2560556" y="2504354"/>
                  </a:cubicBezTo>
                  <a:cubicBezTo>
                    <a:pt x="2552975" y="2511935"/>
                    <a:pt x="2542693" y="2516194"/>
                    <a:pt x="2531971" y="2516194"/>
                  </a:cubicBezTo>
                  <a:lnTo>
                    <a:pt x="40425" y="2516194"/>
                  </a:lnTo>
                  <a:cubicBezTo>
                    <a:pt x="18099" y="2516194"/>
                    <a:pt x="0" y="2498095"/>
                    <a:pt x="0" y="2475769"/>
                  </a:cubicBezTo>
                  <a:lnTo>
                    <a:pt x="0" y="40425"/>
                  </a:lnTo>
                  <a:cubicBezTo>
                    <a:pt x="0" y="18099"/>
                    <a:pt x="18099" y="0"/>
                    <a:pt x="40425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72397" cy="255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13056" y="1615439"/>
            <a:ext cx="7797544" cy="3484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Después, los bronquios se ramifican dentro de los pulmones, formando los bronquiolos, estos canales son cada vez más pequeños.</a:t>
            </a:r>
            <a:endParaRPr lang="es-CL" sz="3900" dirty="0">
              <a:solidFill>
                <a:srgbClr val="F6F6E9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0644" y="448268"/>
            <a:ext cx="85013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79"/>
              </a:lnSpc>
            </a:pPr>
            <a:r>
              <a:rPr lang="es-ES" sz="7999" b="1" dirty="0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BRONQUIOLOS</a:t>
            </a:r>
            <a:endParaRPr lang="es-CL" sz="7999" b="1" dirty="0">
              <a:solidFill>
                <a:srgbClr val="F6F6E9"/>
              </a:solidFill>
              <a:latin typeface="Agrandir Ultra-Bold"/>
              <a:ea typeface="Agrandir Ultra-Bold"/>
              <a:cs typeface="Agrandir Ultra-Bold"/>
              <a:sym typeface="Agrandir Ultra-Bold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40D4F04F-7717-5531-1EF9-8886D98B8D1F}"/>
              </a:ext>
            </a:extLst>
          </p:cNvPr>
          <p:cNvSpPr/>
          <p:nvPr/>
        </p:nvSpPr>
        <p:spPr>
          <a:xfrm>
            <a:off x="9612411" y="161895"/>
            <a:ext cx="9455992" cy="9963210"/>
          </a:xfrm>
          <a:custGeom>
            <a:avLst/>
            <a:gdLst/>
            <a:ahLst/>
            <a:cxnLst/>
            <a:rect l="l" t="t" r="r" b="b"/>
            <a:pathLst>
              <a:path w="9455992" h="9963210">
                <a:moveTo>
                  <a:pt x="0" y="0"/>
                </a:moveTo>
                <a:lnTo>
                  <a:pt x="9455991" y="0"/>
                </a:lnTo>
                <a:lnTo>
                  <a:pt x="9455991" y="9963209"/>
                </a:lnTo>
                <a:lnTo>
                  <a:pt x="0" y="9963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56" name="Group 21">
            <a:extLst>
              <a:ext uri="{FF2B5EF4-FFF2-40B4-BE49-F238E27FC236}">
                <a16:creationId xmlns:a16="http://schemas.microsoft.com/office/drawing/2014/main" id="{55D2E10E-2B66-A5A3-1018-8525CCE92936}"/>
              </a:ext>
            </a:extLst>
          </p:cNvPr>
          <p:cNvGrpSpPr/>
          <p:nvPr/>
        </p:nvGrpSpPr>
        <p:grpSpPr>
          <a:xfrm rot="2700000">
            <a:off x="12244562" y="4199444"/>
            <a:ext cx="421886" cy="421886"/>
            <a:chOff x="0" y="0"/>
            <a:chExt cx="562514" cy="562514"/>
          </a:xfrm>
        </p:grpSpPr>
        <p:grpSp>
          <p:nvGrpSpPr>
            <p:cNvPr id="57" name="Group 22">
              <a:extLst>
                <a:ext uri="{FF2B5EF4-FFF2-40B4-BE49-F238E27FC236}">
                  <a16:creationId xmlns:a16="http://schemas.microsoft.com/office/drawing/2014/main" id="{014083EF-621D-F323-2AFB-30C33D0E7198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59" name="Freeform 23">
                <a:extLst>
                  <a:ext uri="{FF2B5EF4-FFF2-40B4-BE49-F238E27FC236}">
                    <a16:creationId xmlns:a16="http://schemas.microsoft.com/office/drawing/2014/main" id="{04BC2469-B497-8152-D1A5-C209309FF24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:a16="http://schemas.microsoft.com/office/drawing/2014/main" id="{8148AA29-CB9B-BF4C-BD5E-6A0E5170C3E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28A60F12-C788-528C-B4D9-39D7A4B369DA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1" name="Group 21">
            <a:extLst>
              <a:ext uri="{FF2B5EF4-FFF2-40B4-BE49-F238E27FC236}">
                <a16:creationId xmlns:a16="http://schemas.microsoft.com/office/drawing/2014/main" id="{0F634D7F-CFA3-E7AF-0BF5-76F562F21907}"/>
              </a:ext>
            </a:extLst>
          </p:cNvPr>
          <p:cNvGrpSpPr/>
          <p:nvPr/>
        </p:nvGrpSpPr>
        <p:grpSpPr>
          <a:xfrm rot="2700000">
            <a:off x="12127671" y="5251301"/>
            <a:ext cx="421886" cy="421886"/>
            <a:chOff x="0" y="0"/>
            <a:chExt cx="562514" cy="562514"/>
          </a:xfrm>
        </p:grpSpPr>
        <p:grpSp>
          <p:nvGrpSpPr>
            <p:cNvPr id="62" name="Group 22">
              <a:extLst>
                <a:ext uri="{FF2B5EF4-FFF2-40B4-BE49-F238E27FC236}">
                  <a16:creationId xmlns:a16="http://schemas.microsoft.com/office/drawing/2014/main" id="{76CC3C62-8E61-645A-1B73-7ED0C73A0126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1C37100F-324B-37CD-60DA-163092D69A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65" name="TextBox 24">
                <a:extLst>
                  <a:ext uri="{FF2B5EF4-FFF2-40B4-BE49-F238E27FC236}">
                    <a16:creationId xmlns:a16="http://schemas.microsoft.com/office/drawing/2014/main" id="{FBDB1B9B-D698-DC62-1D35-D5E35D14591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78566DF4-9FED-7B71-6616-959FCECE4C1B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6" name="Group 21">
            <a:extLst>
              <a:ext uri="{FF2B5EF4-FFF2-40B4-BE49-F238E27FC236}">
                <a16:creationId xmlns:a16="http://schemas.microsoft.com/office/drawing/2014/main" id="{0F52F562-49F0-92E3-9A30-905ADEAC9843}"/>
              </a:ext>
            </a:extLst>
          </p:cNvPr>
          <p:cNvGrpSpPr/>
          <p:nvPr/>
        </p:nvGrpSpPr>
        <p:grpSpPr>
          <a:xfrm rot="2700000">
            <a:off x="11422886" y="5676826"/>
            <a:ext cx="421886" cy="421886"/>
            <a:chOff x="0" y="0"/>
            <a:chExt cx="562514" cy="562514"/>
          </a:xfrm>
        </p:grpSpPr>
        <p:grpSp>
          <p:nvGrpSpPr>
            <p:cNvPr id="67" name="Group 22">
              <a:extLst>
                <a:ext uri="{FF2B5EF4-FFF2-40B4-BE49-F238E27FC236}">
                  <a16:creationId xmlns:a16="http://schemas.microsoft.com/office/drawing/2014/main" id="{9F6C33DF-78F4-7C2E-B1BE-E0D80667BB75}"/>
                </a:ext>
              </a:extLst>
            </p:cNvPr>
            <p:cNvGrpSpPr/>
            <p:nvPr/>
          </p:nvGrpSpPr>
          <p:grpSpPr>
            <a:xfrm>
              <a:off x="0" y="0"/>
              <a:ext cx="562514" cy="562514"/>
              <a:chOff x="0" y="0"/>
              <a:chExt cx="812800" cy="812800"/>
            </a:xfrm>
          </p:grpSpPr>
          <p:sp>
            <p:nvSpPr>
              <p:cNvPr id="69" name="Freeform 23">
                <a:extLst>
                  <a:ext uri="{FF2B5EF4-FFF2-40B4-BE49-F238E27FC236}">
                    <a16:creationId xmlns:a16="http://schemas.microsoft.com/office/drawing/2014/main" id="{36998E42-A8E8-63ED-8F23-3F6C138DAB0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0" name="TextBox 24">
                <a:extLst>
                  <a:ext uri="{FF2B5EF4-FFF2-40B4-BE49-F238E27FC236}">
                    <a16:creationId xmlns:a16="http://schemas.microsoft.com/office/drawing/2014/main" id="{9EECC967-B884-27CA-D740-20E3CF3A6C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FC4F9B4A-5442-A99B-12CC-295394CD997A}"/>
                </a:ext>
              </a:extLst>
            </p:cNvPr>
            <p:cNvSpPr/>
            <p:nvPr/>
          </p:nvSpPr>
          <p:spPr>
            <a:xfrm>
              <a:off x="99438" y="112620"/>
              <a:ext cx="363638" cy="337274"/>
            </a:xfrm>
            <a:custGeom>
              <a:avLst/>
              <a:gdLst/>
              <a:ahLst/>
              <a:cxnLst/>
              <a:rect l="l" t="t" r="r" b="b"/>
              <a:pathLst>
                <a:path w="363638" h="337274">
                  <a:moveTo>
                    <a:pt x="0" y="0"/>
                  </a:moveTo>
                  <a:lnTo>
                    <a:pt x="363638" y="0"/>
                  </a:lnTo>
                  <a:lnTo>
                    <a:pt x="363638" y="337274"/>
                  </a:lnTo>
                  <a:lnTo>
                    <a:pt x="0" y="33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0A23292C-4C8C-86D6-95E1-B44DF85AE975}"/>
              </a:ext>
            </a:extLst>
          </p:cNvPr>
          <p:cNvGrpSpPr/>
          <p:nvPr/>
        </p:nvGrpSpPr>
        <p:grpSpPr>
          <a:xfrm rot="4401634">
            <a:off x="8813951" y="1019711"/>
            <a:ext cx="4987444" cy="3304378"/>
            <a:chOff x="0" y="0"/>
            <a:chExt cx="6649926" cy="4405837"/>
          </a:xfrm>
        </p:grpSpPr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23010789-0BE8-2402-3AC4-4F3968F13010}"/>
                </a:ext>
              </a:extLst>
            </p:cNvPr>
            <p:cNvGrpSpPr/>
            <p:nvPr/>
          </p:nvGrpSpPr>
          <p:grpSpPr>
            <a:xfrm rot="5263166">
              <a:off x="2711857" y="327181"/>
              <a:ext cx="4114800" cy="3600450"/>
              <a:chOff x="0" y="0"/>
              <a:chExt cx="812800" cy="711200"/>
            </a:xfrm>
          </p:grpSpPr>
          <p:sp>
            <p:nvSpPr>
              <p:cNvPr id="9" name="Freeform 34">
                <a:extLst>
                  <a:ext uri="{FF2B5EF4-FFF2-40B4-BE49-F238E27FC236}">
                    <a16:creationId xmlns:a16="http://schemas.microsoft.com/office/drawing/2014/main" id="{ACABF11E-26BB-893D-D47F-BA4EE717147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1D4FC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0" name="TextBox 35">
                <a:extLst>
                  <a:ext uri="{FF2B5EF4-FFF2-40B4-BE49-F238E27FC236}">
                    <a16:creationId xmlns:a16="http://schemas.microsoft.com/office/drawing/2014/main" id="{A50A3FA6-83BD-9CC9-C048-00B2E3CC72B3}"/>
                  </a:ext>
                </a:extLst>
              </p:cNvPr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6">
              <a:extLst>
                <a:ext uri="{FF2B5EF4-FFF2-40B4-BE49-F238E27FC236}">
                  <a16:creationId xmlns:a16="http://schemas.microsoft.com/office/drawing/2014/main" id="{588F8966-99A0-53FB-1623-427983266B25}"/>
                </a:ext>
              </a:extLst>
            </p:cNvPr>
            <p:cNvGrpSpPr/>
            <p:nvPr/>
          </p:nvGrpSpPr>
          <p:grpSpPr>
            <a:xfrm>
              <a:off x="0" y="0"/>
              <a:ext cx="4405837" cy="4405837"/>
              <a:chOff x="0" y="0"/>
              <a:chExt cx="812800" cy="812800"/>
            </a:xfrm>
          </p:grpSpPr>
          <p:sp>
            <p:nvSpPr>
              <p:cNvPr id="7" name="Freeform 37">
                <a:extLst>
                  <a:ext uri="{FF2B5EF4-FFF2-40B4-BE49-F238E27FC236}">
                    <a16:creationId xmlns:a16="http://schemas.microsoft.com/office/drawing/2014/main" id="{713DF363-EE2B-CB75-B860-7936D031A5A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EE773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8" name="TextBox 38">
                <a:extLst>
                  <a:ext uri="{FF2B5EF4-FFF2-40B4-BE49-F238E27FC236}">
                    <a16:creationId xmlns:a16="http://schemas.microsoft.com/office/drawing/2014/main" id="{CC139C89-2E0B-2CC0-2659-383DA246E57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39">
            <a:extLst>
              <a:ext uri="{FF2B5EF4-FFF2-40B4-BE49-F238E27FC236}">
                <a16:creationId xmlns:a16="http://schemas.microsoft.com/office/drawing/2014/main" id="{6BBB0451-526F-69EA-49C3-A9E2513B9171}"/>
              </a:ext>
            </a:extLst>
          </p:cNvPr>
          <p:cNvSpPr/>
          <p:nvPr/>
        </p:nvSpPr>
        <p:spPr>
          <a:xfrm>
            <a:off x="9793638" y="852844"/>
            <a:ext cx="2596336" cy="1831597"/>
          </a:xfrm>
          <a:custGeom>
            <a:avLst/>
            <a:gdLst/>
            <a:ahLst/>
            <a:cxnLst/>
            <a:rect l="l" t="t" r="r" b="b"/>
            <a:pathLst>
              <a:path w="2596336" h="1831597">
                <a:moveTo>
                  <a:pt x="0" y="0"/>
                </a:moveTo>
                <a:lnTo>
                  <a:pt x="2596336" y="0"/>
                </a:lnTo>
                <a:lnTo>
                  <a:pt x="2596336" y="1831597"/>
                </a:lnTo>
                <a:lnTo>
                  <a:pt x="0" y="1831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94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9AEF766C-D0FC-4127-4097-5205D724EA74}"/>
              </a:ext>
            </a:extLst>
          </p:cNvPr>
          <p:cNvSpPr/>
          <p:nvPr/>
        </p:nvSpPr>
        <p:spPr>
          <a:xfrm>
            <a:off x="4114800" y="-8420100"/>
            <a:ext cx="20451215" cy="25463133"/>
          </a:xfrm>
          <a:custGeom>
            <a:avLst/>
            <a:gdLst/>
            <a:ahLst/>
            <a:cxnLst/>
            <a:rect l="l" t="t" r="r" b="b"/>
            <a:pathLst>
              <a:path w="20451215" h="25463133">
                <a:moveTo>
                  <a:pt x="0" y="0"/>
                </a:moveTo>
                <a:lnTo>
                  <a:pt x="20451215" y="0"/>
                </a:lnTo>
                <a:lnTo>
                  <a:pt x="20451215" y="25463133"/>
                </a:lnTo>
                <a:lnTo>
                  <a:pt x="0" y="25463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14438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5" name="Group 15"/>
          <p:cNvGrpSpPr/>
          <p:nvPr/>
        </p:nvGrpSpPr>
        <p:grpSpPr>
          <a:xfrm>
            <a:off x="519167" y="448268"/>
            <a:ext cx="8724260" cy="9553676"/>
            <a:chOff x="0" y="0"/>
            <a:chExt cx="2572397" cy="2516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2397" cy="2516194"/>
            </a:xfrm>
            <a:custGeom>
              <a:avLst/>
              <a:gdLst/>
              <a:ahLst/>
              <a:cxnLst/>
              <a:rect l="l" t="t" r="r" b="b"/>
              <a:pathLst>
                <a:path w="2572397" h="2516194">
                  <a:moveTo>
                    <a:pt x="40425" y="0"/>
                  </a:moveTo>
                  <a:lnTo>
                    <a:pt x="2531971" y="0"/>
                  </a:lnTo>
                  <a:cubicBezTo>
                    <a:pt x="2554298" y="0"/>
                    <a:pt x="2572397" y="18099"/>
                    <a:pt x="2572397" y="40425"/>
                  </a:cubicBezTo>
                  <a:lnTo>
                    <a:pt x="2572397" y="2475769"/>
                  </a:lnTo>
                  <a:cubicBezTo>
                    <a:pt x="2572397" y="2486490"/>
                    <a:pt x="2568138" y="2496773"/>
                    <a:pt x="2560556" y="2504354"/>
                  </a:cubicBezTo>
                  <a:cubicBezTo>
                    <a:pt x="2552975" y="2511935"/>
                    <a:pt x="2542693" y="2516194"/>
                    <a:pt x="2531971" y="2516194"/>
                  </a:cubicBezTo>
                  <a:lnTo>
                    <a:pt x="40425" y="2516194"/>
                  </a:lnTo>
                  <a:cubicBezTo>
                    <a:pt x="18099" y="2516194"/>
                    <a:pt x="0" y="2498095"/>
                    <a:pt x="0" y="2475769"/>
                  </a:cubicBezTo>
                  <a:lnTo>
                    <a:pt x="0" y="40425"/>
                  </a:lnTo>
                  <a:cubicBezTo>
                    <a:pt x="0" y="18099"/>
                    <a:pt x="18099" y="0"/>
                    <a:pt x="40425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72397" cy="255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13056" y="1615439"/>
            <a:ext cx="7797544" cy="6305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Los alveolos son pequeños sacos de aire al final de los bronquiolos, aquí es donde ocurre el intercambio gaseoso.</a:t>
            </a:r>
          </a:p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Las moléculas de oxígeno entran al torrente sanguíneo y de forma simultánea, las moléculas de dióxido de carbono salen del torrente sanguíneo.</a:t>
            </a:r>
            <a:endParaRPr lang="es-CL" sz="3900" dirty="0">
              <a:solidFill>
                <a:srgbClr val="F6F6E9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0644" y="448268"/>
            <a:ext cx="85013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79"/>
              </a:lnSpc>
            </a:pPr>
            <a:r>
              <a:rPr lang="es-ES" sz="7999" b="1" dirty="0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ALVEOLOS</a:t>
            </a:r>
            <a:endParaRPr lang="es-CL" sz="7999" b="1" dirty="0">
              <a:solidFill>
                <a:srgbClr val="F6F6E9"/>
              </a:solidFill>
              <a:latin typeface="Agrandir Ultra-Bold"/>
              <a:ea typeface="Agrandir Ultra-Bold"/>
              <a:cs typeface="Agrandir Ultra-Bold"/>
              <a:sym typeface="Agrandir Ultra-Bold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40D4F04F-7717-5531-1EF9-8886D98B8D1F}"/>
              </a:ext>
            </a:extLst>
          </p:cNvPr>
          <p:cNvSpPr/>
          <p:nvPr/>
        </p:nvSpPr>
        <p:spPr>
          <a:xfrm>
            <a:off x="9612411" y="161895"/>
            <a:ext cx="9455992" cy="9963210"/>
          </a:xfrm>
          <a:custGeom>
            <a:avLst/>
            <a:gdLst/>
            <a:ahLst/>
            <a:cxnLst/>
            <a:rect l="l" t="t" r="r" b="b"/>
            <a:pathLst>
              <a:path w="9455992" h="9963210">
                <a:moveTo>
                  <a:pt x="0" y="0"/>
                </a:moveTo>
                <a:lnTo>
                  <a:pt x="9455991" y="0"/>
                </a:lnTo>
                <a:lnTo>
                  <a:pt x="9455991" y="9963209"/>
                </a:lnTo>
                <a:lnTo>
                  <a:pt x="0" y="9963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8611206E-F550-A995-51B3-9BB88A2D036F}"/>
              </a:ext>
            </a:extLst>
          </p:cNvPr>
          <p:cNvSpPr/>
          <p:nvPr/>
        </p:nvSpPr>
        <p:spPr>
          <a:xfrm>
            <a:off x="8904489" y="2847857"/>
            <a:ext cx="9995343" cy="6451539"/>
          </a:xfrm>
          <a:custGeom>
            <a:avLst/>
            <a:gdLst/>
            <a:ahLst/>
            <a:cxnLst/>
            <a:rect l="l" t="t" r="r" b="b"/>
            <a:pathLst>
              <a:path w="9995343" h="6451539">
                <a:moveTo>
                  <a:pt x="0" y="0"/>
                </a:moveTo>
                <a:lnTo>
                  <a:pt x="9995343" y="0"/>
                </a:lnTo>
                <a:lnTo>
                  <a:pt x="9995343" y="6451539"/>
                </a:lnTo>
                <a:lnTo>
                  <a:pt x="0" y="6451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51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BC044B49-2E7F-1ACC-902C-8DEA8D747086}"/>
              </a:ext>
            </a:extLst>
          </p:cNvPr>
          <p:cNvSpPr/>
          <p:nvPr/>
        </p:nvSpPr>
        <p:spPr>
          <a:xfrm>
            <a:off x="7772400" y="-4443786"/>
            <a:ext cx="11658600" cy="14748104"/>
          </a:xfrm>
          <a:custGeom>
            <a:avLst/>
            <a:gdLst/>
            <a:ahLst/>
            <a:cxnLst/>
            <a:rect l="l" t="t" r="r" b="b"/>
            <a:pathLst>
              <a:path w="835250" h="1063397">
                <a:moveTo>
                  <a:pt x="0" y="0"/>
                </a:moveTo>
                <a:lnTo>
                  <a:pt x="835250" y="0"/>
                </a:lnTo>
                <a:lnTo>
                  <a:pt x="835250" y="1063398"/>
                </a:lnTo>
                <a:lnTo>
                  <a:pt x="0" y="106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5" name="Group 15"/>
          <p:cNvGrpSpPr/>
          <p:nvPr/>
        </p:nvGrpSpPr>
        <p:grpSpPr>
          <a:xfrm>
            <a:off x="519167" y="448268"/>
            <a:ext cx="8724260" cy="9553676"/>
            <a:chOff x="0" y="0"/>
            <a:chExt cx="2572397" cy="25161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2397" cy="2516194"/>
            </a:xfrm>
            <a:custGeom>
              <a:avLst/>
              <a:gdLst/>
              <a:ahLst/>
              <a:cxnLst/>
              <a:rect l="l" t="t" r="r" b="b"/>
              <a:pathLst>
                <a:path w="2572397" h="2516194">
                  <a:moveTo>
                    <a:pt x="40425" y="0"/>
                  </a:moveTo>
                  <a:lnTo>
                    <a:pt x="2531971" y="0"/>
                  </a:lnTo>
                  <a:cubicBezTo>
                    <a:pt x="2554298" y="0"/>
                    <a:pt x="2572397" y="18099"/>
                    <a:pt x="2572397" y="40425"/>
                  </a:cubicBezTo>
                  <a:lnTo>
                    <a:pt x="2572397" y="2475769"/>
                  </a:lnTo>
                  <a:cubicBezTo>
                    <a:pt x="2572397" y="2486490"/>
                    <a:pt x="2568138" y="2496773"/>
                    <a:pt x="2560556" y="2504354"/>
                  </a:cubicBezTo>
                  <a:cubicBezTo>
                    <a:pt x="2552975" y="2511935"/>
                    <a:pt x="2542693" y="2516194"/>
                    <a:pt x="2531971" y="2516194"/>
                  </a:cubicBezTo>
                  <a:lnTo>
                    <a:pt x="40425" y="2516194"/>
                  </a:lnTo>
                  <a:cubicBezTo>
                    <a:pt x="18099" y="2516194"/>
                    <a:pt x="0" y="2498095"/>
                    <a:pt x="0" y="2475769"/>
                  </a:cubicBezTo>
                  <a:lnTo>
                    <a:pt x="0" y="40425"/>
                  </a:lnTo>
                  <a:cubicBezTo>
                    <a:pt x="0" y="18099"/>
                    <a:pt x="18099" y="0"/>
                    <a:pt x="40425" y="0"/>
                  </a:cubicBezTo>
                  <a:close/>
                </a:path>
              </a:pathLst>
            </a:custGeom>
            <a:solidFill>
              <a:srgbClr val="39382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572397" cy="2554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13056" y="1615439"/>
            <a:ext cx="7797544" cy="6305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El diafragma es el musculo encargado de la inspiración y espiración.</a:t>
            </a:r>
          </a:p>
          <a:p>
            <a:pPr algn="just">
              <a:lnSpc>
                <a:spcPts val="5459"/>
              </a:lnSpc>
            </a:pPr>
            <a:r>
              <a:rPr lang="es-ES" sz="3900" dirty="0">
                <a:solidFill>
                  <a:srgbClr val="F6F6E9"/>
                </a:solidFill>
                <a:latin typeface="Agrandir"/>
                <a:ea typeface="Agrandir"/>
                <a:cs typeface="Agrandir"/>
                <a:sym typeface="Agrandir"/>
              </a:rPr>
              <a:t>Durante la inspiración el diafragma se contrae, expandiendo la caja torácica, mientras que en la espiración el diafragma se relaja, cerrando la caja torácica.</a:t>
            </a:r>
            <a:endParaRPr lang="es-CL" sz="3900" dirty="0">
              <a:solidFill>
                <a:srgbClr val="F6F6E9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0644" y="448268"/>
            <a:ext cx="85013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79"/>
              </a:lnSpc>
            </a:pPr>
            <a:r>
              <a:rPr lang="es-ES" sz="7999" b="1" dirty="0">
                <a:solidFill>
                  <a:srgbClr val="F6F6E9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DIAFRAGMA</a:t>
            </a:r>
            <a:endParaRPr lang="es-CL" sz="7999" b="1" dirty="0">
              <a:solidFill>
                <a:srgbClr val="F6F6E9"/>
              </a:solidFill>
              <a:latin typeface="Agrandir Ultra-Bold"/>
              <a:ea typeface="Agrandir Ultra-Bold"/>
              <a:cs typeface="Agrandir Ultra-Bold"/>
              <a:sym typeface="Agrandir Ultra-Bold"/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24482D4F-0AFC-E6F8-3E93-7E04157E6FC1}"/>
              </a:ext>
            </a:extLst>
          </p:cNvPr>
          <p:cNvGrpSpPr/>
          <p:nvPr/>
        </p:nvGrpSpPr>
        <p:grpSpPr>
          <a:xfrm rot="4401634">
            <a:off x="8810901" y="3305711"/>
            <a:ext cx="4987444" cy="3304378"/>
            <a:chOff x="0" y="0"/>
            <a:chExt cx="6649926" cy="4405837"/>
          </a:xfrm>
        </p:grpSpPr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88EE9F70-1B7B-31FA-2263-9F72B2F0228E}"/>
                </a:ext>
              </a:extLst>
            </p:cNvPr>
            <p:cNvGrpSpPr/>
            <p:nvPr/>
          </p:nvGrpSpPr>
          <p:grpSpPr>
            <a:xfrm rot="5263166">
              <a:off x="2711857" y="327181"/>
              <a:ext cx="4114800" cy="3600450"/>
              <a:chOff x="0" y="0"/>
              <a:chExt cx="812800" cy="711200"/>
            </a:xfrm>
          </p:grpSpPr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DDDEE055-E131-6C0E-A208-8EAA628DA32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1D4FC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1" name="TextBox 35">
                <a:extLst>
                  <a:ext uri="{FF2B5EF4-FFF2-40B4-BE49-F238E27FC236}">
                    <a16:creationId xmlns:a16="http://schemas.microsoft.com/office/drawing/2014/main" id="{CE588D7C-F70F-A600-F502-4552DCC7F183}"/>
                  </a:ext>
                </a:extLst>
              </p:cNvPr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36">
              <a:extLst>
                <a:ext uri="{FF2B5EF4-FFF2-40B4-BE49-F238E27FC236}">
                  <a16:creationId xmlns:a16="http://schemas.microsoft.com/office/drawing/2014/main" id="{B5A03434-8186-5C7A-4799-549A48375CA6}"/>
                </a:ext>
              </a:extLst>
            </p:cNvPr>
            <p:cNvGrpSpPr/>
            <p:nvPr/>
          </p:nvGrpSpPr>
          <p:grpSpPr>
            <a:xfrm>
              <a:off x="0" y="0"/>
              <a:ext cx="4405837" cy="4405837"/>
              <a:chOff x="0" y="0"/>
              <a:chExt cx="812800" cy="812800"/>
            </a:xfrm>
          </p:grpSpPr>
          <p:sp>
            <p:nvSpPr>
              <p:cNvPr id="8" name="Freeform 37">
                <a:extLst>
                  <a:ext uri="{FF2B5EF4-FFF2-40B4-BE49-F238E27FC236}">
                    <a16:creationId xmlns:a16="http://schemas.microsoft.com/office/drawing/2014/main" id="{35308E44-9C5C-9EE4-679A-4F14192CE73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EE773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9" name="TextBox 38">
                <a:extLst>
                  <a:ext uri="{FF2B5EF4-FFF2-40B4-BE49-F238E27FC236}">
                    <a16:creationId xmlns:a16="http://schemas.microsoft.com/office/drawing/2014/main" id="{CCB5459E-8208-C344-FB9E-490986E97E4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5">
            <a:extLst>
              <a:ext uri="{FF2B5EF4-FFF2-40B4-BE49-F238E27FC236}">
                <a16:creationId xmlns:a16="http://schemas.microsoft.com/office/drawing/2014/main" id="{E8C54FEA-CDBD-A93D-31AD-779D8586F8BA}"/>
              </a:ext>
            </a:extLst>
          </p:cNvPr>
          <p:cNvSpPr/>
          <p:nvPr/>
        </p:nvSpPr>
        <p:spPr>
          <a:xfrm>
            <a:off x="9762070" y="3267608"/>
            <a:ext cx="2751569" cy="1500809"/>
          </a:xfrm>
          <a:custGeom>
            <a:avLst/>
            <a:gdLst/>
            <a:ahLst/>
            <a:cxnLst/>
            <a:rect l="l" t="t" r="r" b="b"/>
            <a:pathLst>
              <a:path w="1868590" h="1063397">
                <a:moveTo>
                  <a:pt x="0" y="0"/>
                </a:moveTo>
                <a:lnTo>
                  <a:pt x="1868590" y="0"/>
                </a:lnTo>
                <a:lnTo>
                  <a:pt x="1868590" y="1063397"/>
                </a:lnTo>
                <a:lnTo>
                  <a:pt x="0" y="1063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35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385</Words>
  <Application>Microsoft Office PowerPoint</Application>
  <PresentationFormat>Personalizado</PresentationFormat>
  <Paragraphs>35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Agrandir Ultra-Bold</vt:lpstr>
      <vt:lpstr>Agrandir Bold</vt:lpstr>
      <vt:lpstr>Arial</vt:lpstr>
      <vt:lpstr>Agrandir</vt:lpstr>
      <vt:lpstr>Calibri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digestivo</dc:title>
  <dc:creator>Colegio Sao Paulo</dc:creator>
  <cp:lastModifiedBy>pablo espinosa perez</cp:lastModifiedBy>
  <cp:revision>8</cp:revision>
  <dcterms:created xsi:type="dcterms:W3CDTF">2006-08-16T00:00:00Z</dcterms:created>
  <dcterms:modified xsi:type="dcterms:W3CDTF">2025-05-13T21:36:57Z</dcterms:modified>
  <dc:identifier>DAGmaEHgwbU</dc:identifier>
</cp:coreProperties>
</file>