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66" r:id="rId4"/>
    <p:sldId id="267" r:id="rId5"/>
    <p:sldId id="268" r:id="rId6"/>
    <p:sldId id="272" r:id="rId7"/>
    <p:sldId id="273" r:id="rId8"/>
    <p:sldId id="271" r:id="rId9"/>
  </p:sldIdLst>
  <p:sldSz cx="18288000" cy="10287000"/>
  <p:notesSz cx="6858000" cy="9144000"/>
  <p:embeddedFontLst>
    <p:embeddedFont>
      <p:font typeface="Dreaming Outloud Sans" panose="020B0604020202020204" charset="0"/>
      <p:regular r:id="rId10"/>
    </p:embeddedFont>
    <p:embeddedFont>
      <p:font typeface="Funtastic" panose="020B0604020202020204" charset="0"/>
      <p:regular r:id="rId1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52" d="100"/>
          <a:sy n="52" d="100"/>
        </p:scale>
        <p:origin x="77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4D"/>
        </a:solidFill>
        <a:effectLst/>
      </p:bgPr>
    </p:bg>
    <p:spTree>
      <p:nvGrpSpPr>
        <p:cNvPr id="1" name=""/>
        <p:cNvGrpSpPr/>
        <p:nvPr/>
      </p:nvGrpSpPr>
      <p:grpSpPr>
        <a:xfrm>
          <a:off x="0" y="0"/>
          <a:ext cx="0" cy="0"/>
          <a:chOff x="0" y="0"/>
          <a:chExt cx="0" cy="0"/>
        </a:xfrm>
      </p:grpSpPr>
      <p:grpSp>
        <p:nvGrpSpPr>
          <p:cNvPr id="2" name="Group 2"/>
          <p:cNvGrpSpPr/>
          <p:nvPr/>
        </p:nvGrpSpPr>
        <p:grpSpPr>
          <a:xfrm>
            <a:off x="1244273" y="1969279"/>
            <a:ext cx="15799455" cy="6654236"/>
            <a:chOff x="0" y="0"/>
            <a:chExt cx="4398043" cy="1852318"/>
          </a:xfrm>
        </p:grpSpPr>
        <p:sp>
          <p:nvSpPr>
            <p:cNvPr id="3" name="Freeform 3"/>
            <p:cNvSpPr/>
            <p:nvPr/>
          </p:nvSpPr>
          <p:spPr>
            <a:xfrm>
              <a:off x="0" y="0"/>
              <a:ext cx="4398043" cy="1852318"/>
            </a:xfrm>
            <a:custGeom>
              <a:avLst/>
              <a:gdLst/>
              <a:ahLst/>
              <a:cxnLst/>
              <a:rect l="l" t="t" r="r" b="b"/>
              <a:pathLst>
                <a:path w="4398043" h="1852318">
                  <a:moveTo>
                    <a:pt x="24991" y="0"/>
                  </a:moveTo>
                  <a:lnTo>
                    <a:pt x="4373052" y="0"/>
                  </a:lnTo>
                  <a:cubicBezTo>
                    <a:pt x="4386854" y="0"/>
                    <a:pt x="4398043" y="11189"/>
                    <a:pt x="4398043" y="24991"/>
                  </a:cubicBezTo>
                  <a:lnTo>
                    <a:pt x="4398043" y="1827328"/>
                  </a:lnTo>
                  <a:cubicBezTo>
                    <a:pt x="4398043" y="1841129"/>
                    <a:pt x="4386854" y="1852318"/>
                    <a:pt x="4373052" y="1852318"/>
                  </a:cubicBezTo>
                  <a:lnTo>
                    <a:pt x="24991" y="1852318"/>
                  </a:lnTo>
                  <a:cubicBezTo>
                    <a:pt x="11189" y="1852318"/>
                    <a:pt x="0" y="1841129"/>
                    <a:pt x="0" y="1827328"/>
                  </a:cubicBezTo>
                  <a:lnTo>
                    <a:pt x="0" y="24991"/>
                  </a:lnTo>
                  <a:cubicBezTo>
                    <a:pt x="0" y="11189"/>
                    <a:pt x="11189" y="0"/>
                    <a:pt x="24991" y="0"/>
                  </a:cubicBezTo>
                  <a:close/>
                </a:path>
              </a:pathLst>
            </a:custGeom>
            <a:solidFill>
              <a:srgbClr val="CF5784"/>
            </a:solidFill>
            <a:ln w="47625" cap="rnd">
              <a:solidFill>
                <a:srgbClr val="000000"/>
              </a:solidFill>
              <a:prstDash val="solid"/>
              <a:round/>
            </a:ln>
          </p:spPr>
          <p:txBody>
            <a:bodyPr/>
            <a:lstStyle/>
            <a:p>
              <a:endParaRPr lang="es-CL"/>
            </a:p>
          </p:txBody>
        </p:sp>
        <p:sp>
          <p:nvSpPr>
            <p:cNvPr id="4" name="TextBox 4"/>
            <p:cNvSpPr txBox="1"/>
            <p:nvPr/>
          </p:nvSpPr>
          <p:spPr>
            <a:xfrm>
              <a:off x="0" y="-38100"/>
              <a:ext cx="4398043" cy="1890418"/>
            </a:xfrm>
            <a:prstGeom prst="rect">
              <a:avLst/>
            </a:prstGeom>
          </p:spPr>
          <p:txBody>
            <a:bodyPr lIns="50800" tIns="50800" rIns="50800" bIns="50800" rtlCol="0" anchor="ctr"/>
            <a:lstStyle/>
            <a:p>
              <a:pPr algn="ctr">
                <a:lnSpc>
                  <a:spcPts val="2660"/>
                </a:lnSpc>
              </a:pPr>
              <a:endParaRPr/>
            </a:p>
          </p:txBody>
        </p:sp>
      </p:grpSp>
      <p:sp>
        <p:nvSpPr>
          <p:cNvPr id="5" name="TextBox 5"/>
          <p:cNvSpPr txBox="1"/>
          <p:nvPr/>
        </p:nvSpPr>
        <p:spPr>
          <a:xfrm>
            <a:off x="1762767" y="2991882"/>
            <a:ext cx="14762467" cy="3975447"/>
          </a:xfrm>
          <a:prstGeom prst="rect">
            <a:avLst/>
          </a:prstGeom>
        </p:spPr>
        <p:txBody>
          <a:bodyPr lIns="0" tIns="0" rIns="0" bIns="0" rtlCol="0" anchor="t">
            <a:spAutoFit/>
          </a:bodyPr>
          <a:lstStyle/>
          <a:p>
            <a:pPr algn="ctr">
              <a:lnSpc>
                <a:spcPts val="15481"/>
              </a:lnSpc>
            </a:pPr>
            <a:r>
              <a:rPr lang="es-CL" sz="15638" dirty="0">
                <a:ln w="57150">
                  <a:solidFill>
                    <a:schemeClr val="bg1"/>
                  </a:solidFill>
                </a:ln>
                <a:solidFill>
                  <a:srgbClr val="00004D"/>
                </a:solidFill>
                <a:latin typeface="Funtastic"/>
                <a:ea typeface="Funtastic"/>
                <a:cs typeface="Funtastic"/>
                <a:sym typeface="Funtastic"/>
              </a:rPr>
              <a:t>CIENCIAS NATURALES</a:t>
            </a:r>
          </a:p>
        </p:txBody>
      </p:sp>
      <p:sp>
        <p:nvSpPr>
          <p:cNvPr id="8" name="TextBox 8"/>
          <p:cNvSpPr txBox="1"/>
          <p:nvPr/>
        </p:nvSpPr>
        <p:spPr>
          <a:xfrm>
            <a:off x="6057015" y="7314058"/>
            <a:ext cx="6173971" cy="934871"/>
          </a:xfrm>
          <a:prstGeom prst="rect">
            <a:avLst/>
          </a:prstGeom>
        </p:spPr>
        <p:txBody>
          <a:bodyPr lIns="0" tIns="0" rIns="0" bIns="0" rtlCol="0" anchor="t">
            <a:spAutoFit/>
          </a:bodyPr>
          <a:lstStyle/>
          <a:p>
            <a:pPr algn="ctr">
              <a:lnSpc>
                <a:spcPts val="6228"/>
              </a:lnSpc>
            </a:pPr>
            <a:r>
              <a:rPr lang="es-CL" sz="8800" dirty="0">
                <a:solidFill>
                  <a:srgbClr val="00004D"/>
                </a:solidFill>
                <a:latin typeface="Dreaming Outloud Sans"/>
                <a:ea typeface="Dreaming Outloud Sans"/>
                <a:cs typeface="Dreaming Outloud Sans"/>
                <a:sym typeface="Dreaming Outloud Sans"/>
              </a:rPr>
              <a:t>7° Básico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4D"/>
        </a:solidFill>
        <a:effectLst/>
      </p:bgPr>
    </p:bg>
    <p:spTree>
      <p:nvGrpSpPr>
        <p:cNvPr id="1" name=""/>
        <p:cNvGrpSpPr/>
        <p:nvPr/>
      </p:nvGrpSpPr>
      <p:grpSpPr>
        <a:xfrm>
          <a:off x="0" y="0"/>
          <a:ext cx="0" cy="0"/>
          <a:chOff x="0" y="0"/>
          <a:chExt cx="0" cy="0"/>
        </a:xfrm>
      </p:grpSpPr>
      <p:grpSp>
        <p:nvGrpSpPr>
          <p:cNvPr id="2" name="Group 2"/>
          <p:cNvGrpSpPr/>
          <p:nvPr/>
        </p:nvGrpSpPr>
        <p:grpSpPr>
          <a:xfrm>
            <a:off x="990600" y="2022103"/>
            <a:ext cx="16459199" cy="7312397"/>
            <a:chOff x="0" y="0"/>
            <a:chExt cx="2965339" cy="598218"/>
          </a:xfrm>
        </p:grpSpPr>
        <p:sp>
          <p:nvSpPr>
            <p:cNvPr id="3" name="Freeform 3"/>
            <p:cNvSpPr/>
            <p:nvPr/>
          </p:nvSpPr>
          <p:spPr>
            <a:xfrm>
              <a:off x="0" y="0"/>
              <a:ext cx="2965339" cy="598218"/>
            </a:xfrm>
            <a:custGeom>
              <a:avLst/>
              <a:gdLst/>
              <a:ahLst/>
              <a:cxnLst/>
              <a:rect l="l" t="t" r="r" b="b"/>
              <a:pathLst>
                <a:path w="2965339" h="598218">
                  <a:moveTo>
                    <a:pt x="29578" y="0"/>
                  </a:moveTo>
                  <a:lnTo>
                    <a:pt x="2935761" y="0"/>
                  </a:lnTo>
                  <a:cubicBezTo>
                    <a:pt x="2943605" y="0"/>
                    <a:pt x="2951129" y="3116"/>
                    <a:pt x="2956676" y="8663"/>
                  </a:cubicBezTo>
                  <a:cubicBezTo>
                    <a:pt x="2962223" y="14210"/>
                    <a:pt x="2965339" y="21734"/>
                    <a:pt x="2965339" y="29578"/>
                  </a:cubicBezTo>
                  <a:lnTo>
                    <a:pt x="2965339" y="568639"/>
                  </a:lnTo>
                  <a:cubicBezTo>
                    <a:pt x="2965339" y="576484"/>
                    <a:pt x="2962223" y="584007"/>
                    <a:pt x="2956676" y="589554"/>
                  </a:cubicBezTo>
                  <a:cubicBezTo>
                    <a:pt x="2951129" y="595101"/>
                    <a:pt x="2943605" y="598218"/>
                    <a:pt x="2935761" y="598218"/>
                  </a:cubicBezTo>
                  <a:lnTo>
                    <a:pt x="29578" y="598218"/>
                  </a:lnTo>
                  <a:cubicBezTo>
                    <a:pt x="21734" y="598218"/>
                    <a:pt x="14210" y="595101"/>
                    <a:pt x="8663" y="589554"/>
                  </a:cubicBezTo>
                  <a:cubicBezTo>
                    <a:pt x="3116" y="584007"/>
                    <a:pt x="0" y="576484"/>
                    <a:pt x="0" y="568639"/>
                  </a:cubicBezTo>
                  <a:lnTo>
                    <a:pt x="0" y="29578"/>
                  </a:lnTo>
                  <a:cubicBezTo>
                    <a:pt x="0" y="21734"/>
                    <a:pt x="3116" y="14210"/>
                    <a:pt x="8663" y="8663"/>
                  </a:cubicBezTo>
                  <a:cubicBezTo>
                    <a:pt x="14210" y="3116"/>
                    <a:pt x="21734" y="0"/>
                    <a:pt x="29578" y="0"/>
                  </a:cubicBezTo>
                  <a:close/>
                </a:path>
              </a:pathLst>
            </a:custGeom>
            <a:solidFill>
              <a:srgbClr val="FFFFFF"/>
            </a:solidFill>
          </p:spPr>
          <p:txBody>
            <a:bodyPr/>
            <a:lstStyle/>
            <a:p>
              <a:endParaRPr lang="es-CL" dirty="0"/>
            </a:p>
          </p:txBody>
        </p:sp>
        <p:sp>
          <p:nvSpPr>
            <p:cNvPr id="4" name="TextBox 4"/>
            <p:cNvSpPr txBox="1"/>
            <p:nvPr/>
          </p:nvSpPr>
          <p:spPr>
            <a:xfrm>
              <a:off x="0" y="-19050"/>
              <a:ext cx="2965339" cy="617268"/>
            </a:xfrm>
            <a:prstGeom prst="rect">
              <a:avLst/>
            </a:prstGeom>
          </p:spPr>
          <p:txBody>
            <a:bodyPr lIns="50800" tIns="50800" rIns="50800" bIns="50800" rtlCol="0" anchor="ctr"/>
            <a:lstStyle/>
            <a:p>
              <a:pPr algn="ctr">
                <a:lnSpc>
                  <a:spcPts val="1953"/>
                </a:lnSpc>
              </a:pPr>
              <a:endParaRPr/>
            </a:p>
          </p:txBody>
        </p:sp>
      </p:grpSp>
      <p:sp>
        <p:nvSpPr>
          <p:cNvPr id="6" name="TextBox 6"/>
          <p:cNvSpPr txBox="1"/>
          <p:nvPr/>
        </p:nvSpPr>
        <p:spPr>
          <a:xfrm>
            <a:off x="1295399" y="2171700"/>
            <a:ext cx="15849600" cy="6104235"/>
          </a:xfrm>
          <a:prstGeom prst="rect">
            <a:avLst/>
          </a:prstGeom>
        </p:spPr>
        <p:txBody>
          <a:bodyPr wrap="square" lIns="0" tIns="0" rIns="0" bIns="0" rtlCol="0" anchor="t">
            <a:spAutoFit/>
          </a:bodyPr>
          <a:lstStyle/>
          <a:p>
            <a:pPr algn="just">
              <a:lnSpc>
                <a:spcPts val="6768"/>
              </a:lnSpc>
              <a:spcBef>
                <a:spcPct val="0"/>
              </a:spcBef>
            </a:pPr>
            <a:r>
              <a:rPr lang="es-CL" sz="4834" dirty="0">
                <a:solidFill>
                  <a:srgbClr val="000000"/>
                </a:solidFill>
                <a:latin typeface="Dreaming Outloud Sans"/>
                <a:ea typeface="Dreaming Outloud Sans"/>
                <a:cs typeface="Dreaming Outloud Sans"/>
                <a:sym typeface="Dreaming Outloud Sans"/>
              </a:rPr>
              <a:t>Imagina que estas empujando una caja por una colina, ves que es complicado bajar la caja por la colina, siendo que, por lo empinada, lógicamente este debería caer por si sola. ¿Qué fuerza está causando esto en la caja?, ¿Esta fuerza afecta en otras situaciones de nuestra vida? Nombra ejemplos.</a:t>
            </a:r>
          </a:p>
          <a:p>
            <a:pPr algn="just">
              <a:lnSpc>
                <a:spcPts val="6768"/>
              </a:lnSpc>
              <a:spcBef>
                <a:spcPct val="0"/>
              </a:spcBef>
            </a:pPr>
            <a:r>
              <a:rPr lang="es-CL" sz="4834" dirty="0">
                <a:solidFill>
                  <a:srgbClr val="000000"/>
                </a:solidFill>
                <a:latin typeface="Dreaming Outloud Sans"/>
                <a:ea typeface="Dreaming Outloud Sans"/>
                <a:cs typeface="Dreaming Outloud Sans"/>
                <a:sym typeface="Dreaming Outloud Sans"/>
              </a:rPr>
              <a:t>¿Es esta fuerza la que permite en caso contrario a lo anterior, poder avanzar?</a:t>
            </a:r>
          </a:p>
        </p:txBody>
      </p:sp>
      <p:sp>
        <p:nvSpPr>
          <p:cNvPr id="7" name="TextBox 7"/>
          <p:cNvSpPr txBox="1"/>
          <p:nvPr/>
        </p:nvSpPr>
        <p:spPr>
          <a:xfrm>
            <a:off x="626424" y="31173"/>
            <a:ext cx="17035151" cy="1808829"/>
          </a:xfrm>
          <a:prstGeom prst="rect">
            <a:avLst/>
          </a:prstGeom>
        </p:spPr>
        <p:txBody>
          <a:bodyPr lIns="0" tIns="0" rIns="0" bIns="0" rtlCol="0" anchor="t">
            <a:spAutoFit/>
          </a:bodyPr>
          <a:lstStyle/>
          <a:p>
            <a:pPr algn="ctr">
              <a:lnSpc>
                <a:spcPts val="15786"/>
              </a:lnSpc>
            </a:pPr>
            <a:r>
              <a:rPr lang="es-CL" sz="11275">
                <a:solidFill>
                  <a:srgbClr val="FFFFFF"/>
                </a:solidFill>
                <a:latin typeface="Funtastic"/>
                <a:ea typeface="Funtastic"/>
                <a:cs typeface="Funtastic"/>
                <a:sym typeface="Funtastic"/>
              </a:rPr>
              <a:t>ACTIVIDAD 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4D"/>
        </a:solidFill>
        <a:effectLst/>
      </p:bgPr>
    </p:bg>
    <p:spTree>
      <p:nvGrpSpPr>
        <p:cNvPr id="1" name=""/>
        <p:cNvGrpSpPr/>
        <p:nvPr/>
      </p:nvGrpSpPr>
      <p:grpSpPr>
        <a:xfrm>
          <a:off x="0" y="0"/>
          <a:ext cx="0" cy="0"/>
          <a:chOff x="0" y="0"/>
          <a:chExt cx="0" cy="0"/>
        </a:xfrm>
      </p:grpSpPr>
      <p:grpSp>
        <p:nvGrpSpPr>
          <p:cNvPr id="2" name="Group 2"/>
          <p:cNvGrpSpPr/>
          <p:nvPr/>
        </p:nvGrpSpPr>
        <p:grpSpPr>
          <a:xfrm>
            <a:off x="990600" y="2022103"/>
            <a:ext cx="16459199" cy="7312397"/>
            <a:chOff x="0" y="0"/>
            <a:chExt cx="2965339" cy="598218"/>
          </a:xfrm>
        </p:grpSpPr>
        <p:sp>
          <p:nvSpPr>
            <p:cNvPr id="3" name="Freeform 3"/>
            <p:cNvSpPr/>
            <p:nvPr/>
          </p:nvSpPr>
          <p:spPr>
            <a:xfrm>
              <a:off x="0" y="0"/>
              <a:ext cx="2965339" cy="598218"/>
            </a:xfrm>
            <a:custGeom>
              <a:avLst/>
              <a:gdLst/>
              <a:ahLst/>
              <a:cxnLst/>
              <a:rect l="l" t="t" r="r" b="b"/>
              <a:pathLst>
                <a:path w="2965339" h="598218">
                  <a:moveTo>
                    <a:pt x="29578" y="0"/>
                  </a:moveTo>
                  <a:lnTo>
                    <a:pt x="2935761" y="0"/>
                  </a:lnTo>
                  <a:cubicBezTo>
                    <a:pt x="2943605" y="0"/>
                    <a:pt x="2951129" y="3116"/>
                    <a:pt x="2956676" y="8663"/>
                  </a:cubicBezTo>
                  <a:cubicBezTo>
                    <a:pt x="2962223" y="14210"/>
                    <a:pt x="2965339" y="21734"/>
                    <a:pt x="2965339" y="29578"/>
                  </a:cubicBezTo>
                  <a:lnTo>
                    <a:pt x="2965339" y="568639"/>
                  </a:lnTo>
                  <a:cubicBezTo>
                    <a:pt x="2965339" y="576484"/>
                    <a:pt x="2962223" y="584007"/>
                    <a:pt x="2956676" y="589554"/>
                  </a:cubicBezTo>
                  <a:cubicBezTo>
                    <a:pt x="2951129" y="595101"/>
                    <a:pt x="2943605" y="598218"/>
                    <a:pt x="2935761" y="598218"/>
                  </a:cubicBezTo>
                  <a:lnTo>
                    <a:pt x="29578" y="598218"/>
                  </a:lnTo>
                  <a:cubicBezTo>
                    <a:pt x="21734" y="598218"/>
                    <a:pt x="14210" y="595101"/>
                    <a:pt x="8663" y="589554"/>
                  </a:cubicBezTo>
                  <a:cubicBezTo>
                    <a:pt x="3116" y="584007"/>
                    <a:pt x="0" y="576484"/>
                    <a:pt x="0" y="568639"/>
                  </a:cubicBezTo>
                  <a:lnTo>
                    <a:pt x="0" y="29578"/>
                  </a:lnTo>
                  <a:cubicBezTo>
                    <a:pt x="0" y="21734"/>
                    <a:pt x="3116" y="14210"/>
                    <a:pt x="8663" y="8663"/>
                  </a:cubicBezTo>
                  <a:cubicBezTo>
                    <a:pt x="14210" y="3116"/>
                    <a:pt x="21734" y="0"/>
                    <a:pt x="29578" y="0"/>
                  </a:cubicBezTo>
                  <a:close/>
                </a:path>
              </a:pathLst>
            </a:custGeom>
            <a:solidFill>
              <a:srgbClr val="FFFFFF"/>
            </a:solidFill>
          </p:spPr>
          <p:txBody>
            <a:bodyPr/>
            <a:lstStyle/>
            <a:p>
              <a:endParaRPr lang="es-CL" dirty="0"/>
            </a:p>
          </p:txBody>
        </p:sp>
        <p:sp>
          <p:nvSpPr>
            <p:cNvPr id="4" name="TextBox 4"/>
            <p:cNvSpPr txBox="1"/>
            <p:nvPr/>
          </p:nvSpPr>
          <p:spPr>
            <a:xfrm>
              <a:off x="0" y="-19050"/>
              <a:ext cx="2965339" cy="617268"/>
            </a:xfrm>
            <a:prstGeom prst="rect">
              <a:avLst/>
            </a:prstGeom>
          </p:spPr>
          <p:txBody>
            <a:bodyPr lIns="50800" tIns="50800" rIns="50800" bIns="50800" rtlCol="0" anchor="ctr"/>
            <a:lstStyle/>
            <a:p>
              <a:pPr algn="ctr">
                <a:lnSpc>
                  <a:spcPts val="1953"/>
                </a:lnSpc>
              </a:pPr>
              <a:endParaRPr/>
            </a:p>
          </p:txBody>
        </p:sp>
      </p:grpSp>
      <p:sp>
        <p:nvSpPr>
          <p:cNvPr id="6" name="TextBox 6"/>
          <p:cNvSpPr txBox="1"/>
          <p:nvPr/>
        </p:nvSpPr>
        <p:spPr>
          <a:xfrm>
            <a:off x="1219199" y="3835449"/>
            <a:ext cx="15849600" cy="2616101"/>
          </a:xfrm>
          <a:prstGeom prst="rect">
            <a:avLst/>
          </a:prstGeom>
        </p:spPr>
        <p:txBody>
          <a:bodyPr wrap="square" lIns="0" tIns="0" rIns="0" bIns="0" rtlCol="0" anchor="t">
            <a:spAutoFit/>
          </a:bodyPr>
          <a:lstStyle/>
          <a:p>
            <a:pPr algn="just">
              <a:lnSpc>
                <a:spcPts val="6768"/>
              </a:lnSpc>
              <a:spcBef>
                <a:spcPct val="0"/>
              </a:spcBef>
            </a:pPr>
            <a:r>
              <a:rPr lang="es-CL" sz="4834" dirty="0">
                <a:solidFill>
                  <a:srgbClr val="000000"/>
                </a:solidFill>
                <a:latin typeface="Dreaming Outloud Sans"/>
                <a:ea typeface="Dreaming Outloud Sans"/>
                <a:cs typeface="Dreaming Outloud Sans"/>
                <a:sym typeface="Dreaming Outloud Sans"/>
              </a:rPr>
              <a:t>Según tu conocimiento explica cómo es posible el paracaidismo, considerando las fuerzas participantes durante toda la acción.</a:t>
            </a:r>
          </a:p>
        </p:txBody>
      </p:sp>
      <p:sp>
        <p:nvSpPr>
          <p:cNvPr id="7" name="TextBox 7"/>
          <p:cNvSpPr txBox="1"/>
          <p:nvPr/>
        </p:nvSpPr>
        <p:spPr>
          <a:xfrm>
            <a:off x="626424" y="31173"/>
            <a:ext cx="17035151" cy="1808829"/>
          </a:xfrm>
          <a:prstGeom prst="rect">
            <a:avLst/>
          </a:prstGeom>
        </p:spPr>
        <p:txBody>
          <a:bodyPr lIns="0" tIns="0" rIns="0" bIns="0" rtlCol="0" anchor="t">
            <a:spAutoFit/>
          </a:bodyPr>
          <a:lstStyle/>
          <a:p>
            <a:pPr algn="ctr">
              <a:lnSpc>
                <a:spcPts val="15786"/>
              </a:lnSpc>
            </a:pPr>
            <a:r>
              <a:rPr lang="es-CL" sz="11275" dirty="0">
                <a:solidFill>
                  <a:srgbClr val="FFFFFF"/>
                </a:solidFill>
                <a:latin typeface="Funtastic"/>
                <a:ea typeface="Funtastic"/>
                <a:cs typeface="Funtastic"/>
                <a:sym typeface="Funtastic"/>
              </a:rPr>
              <a:t>ACTIVIDAD 2</a:t>
            </a:r>
          </a:p>
        </p:txBody>
      </p:sp>
    </p:spTree>
    <p:extLst>
      <p:ext uri="{BB962C8B-B14F-4D97-AF65-F5344CB8AC3E}">
        <p14:creationId xmlns:p14="http://schemas.microsoft.com/office/powerpoint/2010/main" val="1539306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4D"/>
        </a:solidFill>
        <a:effectLst/>
      </p:bgPr>
    </p:bg>
    <p:spTree>
      <p:nvGrpSpPr>
        <p:cNvPr id="1" name=""/>
        <p:cNvGrpSpPr/>
        <p:nvPr/>
      </p:nvGrpSpPr>
      <p:grpSpPr>
        <a:xfrm>
          <a:off x="0" y="0"/>
          <a:ext cx="0" cy="0"/>
          <a:chOff x="0" y="0"/>
          <a:chExt cx="0" cy="0"/>
        </a:xfrm>
      </p:grpSpPr>
      <p:grpSp>
        <p:nvGrpSpPr>
          <p:cNvPr id="2" name="Group 2"/>
          <p:cNvGrpSpPr/>
          <p:nvPr/>
        </p:nvGrpSpPr>
        <p:grpSpPr>
          <a:xfrm>
            <a:off x="990600" y="2022103"/>
            <a:ext cx="16459199" cy="7312397"/>
            <a:chOff x="0" y="0"/>
            <a:chExt cx="2965339" cy="598218"/>
          </a:xfrm>
        </p:grpSpPr>
        <p:sp>
          <p:nvSpPr>
            <p:cNvPr id="3" name="Freeform 3"/>
            <p:cNvSpPr/>
            <p:nvPr/>
          </p:nvSpPr>
          <p:spPr>
            <a:xfrm>
              <a:off x="0" y="0"/>
              <a:ext cx="2965339" cy="598218"/>
            </a:xfrm>
            <a:custGeom>
              <a:avLst/>
              <a:gdLst/>
              <a:ahLst/>
              <a:cxnLst/>
              <a:rect l="l" t="t" r="r" b="b"/>
              <a:pathLst>
                <a:path w="2965339" h="598218">
                  <a:moveTo>
                    <a:pt x="29578" y="0"/>
                  </a:moveTo>
                  <a:lnTo>
                    <a:pt x="2935761" y="0"/>
                  </a:lnTo>
                  <a:cubicBezTo>
                    <a:pt x="2943605" y="0"/>
                    <a:pt x="2951129" y="3116"/>
                    <a:pt x="2956676" y="8663"/>
                  </a:cubicBezTo>
                  <a:cubicBezTo>
                    <a:pt x="2962223" y="14210"/>
                    <a:pt x="2965339" y="21734"/>
                    <a:pt x="2965339" y="29578"/>
                  </a:cubicBezTo>
                  <a:lnTo>
                    <a:pt x="2965339" y="568639"/>
                  </a:lnTo>
                  <a:cubicBezTo>
                    <a:pt x="2965339" y="576484"/>
                    <a:pt x="2962223" y="584007"/>
                    <a:pt x="2956676" y="589554"/>
                  </a:cubicBezTo>
                  <a:cubicBezTo>
                    <a:pt x="2951129" y="595101"/>
                    <a:pt x="2943605" y="598218"/>
                    <a:pt x="2935761" y="598218"/>
                  </a:cubicBezTo>
                  <a:lnTo>
                    <a:pt x="29578" y="598218"/>
                  </a:lnTo>
                  <a:cubicBezTo>
                    <a:pt x="21734" y="598218"/>
                    <a:pt x="14210" y="595101"/>
                    <a:pt x="8663" y="589554"/>
                  </a:cubicBezTo>
                  <a:cubicBezTo>
                    <a:pt x="3116" y="584007"/>
                    <a:pt x="0" y="576484"/>
                    <a:pt x="0" y="568639"/>
                  </a:cubicBezTo>
                  <a:lnTo>
                    <a:pt x="0" y="29578"/>
                  </a:lnTo>
                  <a:cubicBezTo>
                    <a:pt x="0" y="21734"/>
                    <a:pt x="3116" y="14210"/>
                    <a:pt x="8663" y="8663"/>
                  </a:cubicBezTo>
                  <a:cubicBezTo>
                    <a:pt x="14210" y="3116"/>
                    <a:pt x="21734" y="0"/>
                    <a:pt x="29578" y="0"/>
                  </a:cubicBezTo>
                  <a:close/>
                </a:path>
              </a:pathLst>
            </a:custGeom>
            <a:solidFill>
              <a:srgbClr val="FFFFFF"/>
            </a:solidFill>
          </p:spPr>
          <p:txBody>
            <a:bodyPr/>
            <a:lstStyle/>
            <a:p>
              <a:endParaRPr lang="es-CL" dirty="0"/>
            </a:p>
          </p:txBody>
        </p:sp>
        <p:sp>
          <p:nvSpPr>
            <p:cNvPr id="4" name="TextBox 4"/>
            <p:cNvSpPr txBox="1"/>
            <p:nvPr/>
          </p:nvSpPr>
          <p:spPr>
            <a:xfrm>
              <a:off x="0" y="-19050"/>
              <a:ext cx="2965339" cy="617268"/>
            </a:xfrm>
            <a:prstGeom prst="rect">
              <a:avLst/>
            </a:prstGeom>
          </p:spPr>
          <p:txBody>
            <a:bodyPr lIns="50800" tIns="50800" rIns="50800" bIns="50800" rtlCol="0" anchor="ctr"/>
            <a:lstStyle/>
            <a:p>
              <a:pPr algn="ctr">
                <a:lnSpc>
                  <a:spcPts val="1953"/>
                </a:lnSpc>
              </a:pPr>
              <a:endParaRPr/>
            </a:p>
          </p:txBody>
        </p:sp>
      </p:grpSp>
      <p:sp>
        <p:nvSpPr>
          <p:cNvPr id="6" name="TextBox 6"/>
          <p:cNvSpPr txBox="1"/>
          <p:nvPr/>
        </p:nvSpPr>
        <p:spPr>
          <a:xfrm>
            <a:off x="1295399" y="2781300"/>
            <a:ext cx="15849600" cy="3488134"/>
          </a:xfrm>
          <a:prstGeom prst="rect">
            <a:avLst/>
          </a:prstGeom>
        </p:spPr>
        <p:txBody>
          <a:bodyPr wrap="square" lIns="0" tIns="0" rIns="0" bIns="0" rtlCol="0" anchor="t">
            <a:spAutoFit/>
          </a:bodyPr>
          <a:lstStyle/>
          <a:p>
            <a:pPr algn="just">
              <a:lnSpc>
                <a:spcPts val="6768"/>
              </a:lnSpc>
              <a:spcBef>
                <a:spcPct val="0"/>
              </a:spcBef>
            </a:pPr>
            <a:r>
              <a:rPr lang="es-CL" sz="4834" dirty="0">
                <a:solidFill>
                  <a:srgbClr val="000000"/>
                </a:solidFill>
                <a:latin typeface="Dreaming Outloud Sans"/>
                <a:ea typeface="Dreaming Outloud Sans"/>
                <a:cs typeface="Dreaming Outloud Sans"/>
                <a:sym typeface="Dreaming Outloud Sans"/>
              </a:rPr>
              <a:t>Imagina el deslizamiento de un objeto en una mesa.</a:t>
            </a:r>
          </a:p>
          <a:p>
            <a:pPr algn="just">
              <a:lnSpc>
                <a:spcPts val="6768"/>
              </a:lnSpc>
              <a:spcBef>
                <a:spcPct val="0"/>
              </a:spcBef>
            </a:pPr>
            <a:r>
              <a:rPr lang="es-CL" sz="4834" dirty="0">
                <a:solidFill>
                  <a:srgbClr val="000000"/>
                </a:solidFill>
                <a:latin typeface="Dreaming Outloud Sans"/>
                <a:ea typeface="Dreaming Outloud Sans"/>
                <a:cs typeface="Dreaming Outloud Sans"/>
                <a:sym typeface="Dreaming Outloud Sans"/>
              </a:rPr>
              <a:t>- Si se lanza con un impulso moderado reiteradas veces, ¿Qué tiene que suceder para que el objeto se deslice a una mayor distancia?</a:t>
            </a:r>
          </a:p>
        </p:txBody>
      </p:sp>
      <p:sp>
        <p:nvSpPr>
          <p:cNvPr id="7" name="TextBox 7"/>
          <p:cNvSpPr txBox="1"/>
          <p:nvPr/>
        </p:nvSpPr>
        <p:spPr>
          <a:xfrm>
            <a:off x="626424" y="31173"/>
            <a:ext cx="17035151" cy="1808829"/>
          </a:xfrm>
          <a:prstGeom prst="rect">
            <a:avLst/>
          </a:prstGeom>
        </p:spPr>
        <p:txBody>
          <a:bodyPr lIns="0" tIns="0" rIns="0" bIns="0" rtlCol="0" anchor="t">
            <a:spAutoFit/>
          </a:bodyPr>
          <a:lstStyle/>
          <a:p>
            <a:pPr algn="ctr">
              <a:lnSpc>
                <a:spcPts val="15786"/>
              </a:lnSpc>
            </a:pPr>
            <a:r>
              <a:rPr lang="es-CL" sz="11275" dirty="0">
                <a:solidFill>
                  <a:srgbClr val="FFFFFF"/>
                </a:solidFill>
                <a:latin typeface="Funtastic"/>
                <a:ea typeface="Funtastic"/>
                <a:cs typeface="Funtastic"/>
                <a:sym typeface="Funtastic"/>
              </a:rPr>
              <a:t>ACTIVIDAD 3</a:t>
            </a:r>
          </a:p>
        </p:txBody>
      </p:sp>
    </p:spTree>
    <p:extLst>
      <p:ext uri="{BB962C8B-B14F-4D97-AF65-F5344CB8AC3E}">
        <p14:creationId xmlns:p14="http://schemas.microsoft.com/office/powerpoint/2010/main" val="1554031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4D"/>
        </a:solidFill>
        <a:effectLst/>
      </p:bgPr>
    </p:bg>
    <p:spTree>
      <p:nvGrpSpPr>
        <p:cNvPr id="1" name=""/>
        <p:cNvGrpSpPr/>
        <p:nvPr/>
      </p:nvGrpSpPr>
      <p:grpSpPr>
        <a:xfrm>
          <a:off x="0" y="0"/>
          <a:ext cx="0" cy="0"/>
          <a:chOff x="0" y="0"/>
          <a:chExt cx="0" cy="0"/>
        </a:xfrm>
      </p:grpSpPr>
      <p:grpSp>
        <p:nvGrpSpPr>
          <p:cNvPr id="2" name="Group 2"/>
          <p:cNvGrpSpPr/>
          <p:nvPr/>
        </p:nvGrpSpPr>
        <p:grpSpPr>
          <a:xfrm>
            <a:off x="990600" y="2022103"/>
            <a:ext cx="16459199" cy="7312397"/>
            <a:chOff x="0" y="0"/>
            <a:chExt cx="2965339" cy="598218"/>
          </a:xfrm>
        </p:grpSpPr>
        <p:sp>
          <p:nvSpPr>
            <p:cNvPr id="3" name="Freeform 3"/>
            <p:cNvSpPr/>
            <p:nvPr/>
          </p:nvSpPr>
          <p:spPr>
            <a:xfrm>
              <a:off x="0" y="0"/>
              <a:ext cx="2965339" cy="598218"/>
            </a:xfrm>
            <a:custGeom>
              <a:avLst/>
              <a:gdLst/>
              <a:ahLst/>
              <a:cxnLst/>
              <a:rect l="l" t="t" r="r" b="b"/>
              <a:pathLst>
                <a:path w="2965339" h="598218">
                  <a:moveTo>
                    <a:pt x="29578" y="0"/>
                  </a:moveTo>
                  <a:lnTo>
                    <a:pt x="2935761" y="0"/>
                  </a:lnTo>
                  <a:cubicBezTo>
                    <a:pt x="2943605" y="0"/>
                    <a:pt x="2951129" y="3116"/>
                    <a:pt x="2956676" y="8663"/>
                  </a:cubicBezTo>
                  <a:cubicBezTo>
                    <a:pt x="2962223" y="14210"/>
                    <a:pt x="2965339" y="21734"/>
                    <a:pt x="2965339" y="29578"/>
                  </a:cubicBezTo>
                  <a:lnTo>
                    <a:pt x="2965339" y="568639"/>
                  </a:lnTo>
                  <a:cubicBezTo>
                    <a:pt x="2965339" y="576484"/>
                    <a:pt x="2962223" y="584007"/>
                    <a:pt x="2956676" y="589554"/>
                  </a:cubicBezTo>
                  <a:cubicBezTo>
                    <a:pt x="2951129" y="595101"/>
                    <a:pt x="2943605" y="598218"/>
                    <a:pt x="2935761" y="598218"/>
                  </a:cubicBezTo>
                  <a:lnTo>
                    <a:pt x="29578" y="598218"/>
                  </a:lnTo>
                  <a:cubicBezTo>
                    <a:pt x="21734" y="598218"/>
                    <a:pt x="14210" y="595101"/>
                    <a:pt x="8663" y="589554"/>
                  </a:cubicBezTo>
                  <a:cubicBezTo>
                    <a:pt x="3116" y="584007"/>
                    <a:pt x="0" y="576484"/>
                    <a:pt x="0" y="568639"/>
                  </a:cubicBezTo>
                  <a:lnTo>
                    <a:pt x="0" y="29578"/>
                  </a:lnTo>
                  <a:cubicBezTo>
                    <a:pt x="0" y="21734"/>
                    <a:pt x="3116" y="14210"/>
                    <a:pt x="8663" y="8663"/>
                  </a:cubicBezTo>
                  <a:cubicBezTo>
                    <a:pt x="14210" y="3116"/>
                    <a:pt x="21734" y="0"/>
                    <a:pt x="29578" y="0"/>
                  </a:cubicBezTo>
                  <a:close/>
                </a:path>
              </a:pathLst>
            </a:custGeom>
            <a:solidFill>
              <a:srgbClr val="FFFFFF"/>
            </a:solidFill>
          </p:spPr>
          <p:txBody>
            <a:bodyPr/>
            <a:lstStyle/>
            <a:p>
              <a:endParaRPr lang="es-CL" dirty="0"/>
            </a:p>
          </p:txBody>
        </p:sp>
        <p:sp>
          <p:nvSpPr>
            <p:cNvPr id="4" name="TextBox 4"/>
            <p:cNvSpPr txBox="1"/>
            <p:nvPr/>
          </p:nvSpPr>
          <p:spPr>
            <a:xfrm>
              <a:off x="0" y="-19050"/>
              <a:ext cx="2965339" cy="617268"/>
            </a:xfrm>
            <a:prstGeom prst="rect">
              <a:avLst/>
            </a:prstGeom>
          </p:spPr>
          <p:txBody>
            <a:bodyPr lIns="50800" tIns="50800" rIns="50800" bIns="50800" rtlCol="0" anchor="ctr"/>
            <a:lstStyle/>
            <a:p>
              <a:pPr algn="ctr">
                <a:lnSpc>
                  <a:spcPts val="1953"/>
                </a:lnSpc>
              </a:pPr>
              <a:endParaRPr/>
            </a:p>
          </p:txBody>
        </p:sp>
      </p:grpSp>
      <p:sp>
        <p:nvSpPr>
          <p:cNvPr id="6" name="TextBox 6"/>
          <p:cNvSpPr txBox="1"/>
          <p:nvPr/>
        </p:nvSpPr>
        <p:spPr>
          <a:xfrm>
            <a:off x="1295399" y="2247900"/>
            <a:ext cx="15849600" cy="1744067"/>
          </a:xfrm>
          <a:prstGeom prst="rect">
            <a:avLst/>
          </a:prstGeom>
        </p:spPr>
        <p:txBody>
          <a:bodyPr wrap="square" lIns="0" tIns="0" rIns="0" bIns="0" rtlCol="0" anchor="t">
            <a:spAutoFit/>
          </a:bodyPr>
          <a:lstStyle/>
          <a:p>
            <a:pPr algn="just">
              <a:lnSpc>
                <a:spcPts val="6768"/>
              </a:lnSpc>
              <a:spcBef>
                <a:spcPct val="0"/>
              </a:spcBef>
            </a:pPr>
            <a:r>
              <a:rPr lang="es-CL" sz="4834" dirty="0">
                <a:solidFill>
                  <a:srgbClr val="000000"/>
                </a:solidFill>
                <a:latin typeface="Dreaming Outloud Sans"/>
                <a:ea typeface="Dreaming Outloud Sans"/>
                <a:cs typeface="Dreaming Outloud Sans"/>
                <a:sym typeface="Dreaming Outloud Sans"/>
              </a:rPr>
              <a:t>Completa la siguiente tabla con ejemplos donde suceda cada situación presentada.</a:t>
            </a:r>
          </a:p>
        </p:txBody>
      </p:sp>
      <p:sp>
        <p:nvSpPr>
          <p:cNvPr id="7" name="TextBox 7"/>
          <p:cNvSpPr txBox="1"/>
          <p:nvPr/>
        </p:nvSpPr>
        <p:spPr>
          <a:xfrm>
            <a:off x="626424" y="31173"/>
            <a:ext cx="17035151" cy="1808829"/>
          </a:xfrm>
          <a:prstGeom prst="rect">
            <a:avLst/>
          </a:prstGeom>
        </p:spPr>
        <p:txBody>
          <a:bodyPr lIns="0" tIns="0" rIns="0" bIns="0" rtlCol="0" anchor="t">
            <a:spAutoFit/>
          </a:bodyPr>
          <a:lstStyle/>
          <a:p>
            <a:pPr algn="ctr">
              <a:lnSpc>
                <a:spcPts val="15786"/>
              </a:lnSpc>
            </a:pPr>
            <a:r>
              <a:rPr lang="es-CL" sz="11275" dirty="0">
                <a:solidFill>
                  <a:srgbClr val="FFFFFF"/>
                </a:solidFill>
                <a:latin typeface="Funtastic"/>
                <a:ea typeface="Funtastic"/>
                <a:cs typeface="Funtastic"/>
                <a:sym typeface="Funtastic"/>
              </a:rPr>
              <a:t>FUERZA DE ROCE</a:t>
            </a:r>
          </a:p>
        </p:txBody>
      </p:sp>
      <p:graphicFrame>
        <p:nvGraphicFramePr>
          <p:cNvPr id="8" name="Tabla 7">
            <a:extLst>
              <a:ext uri="{FF2B5EF4-FFF2-40B4-BE49-F238E27FC236}">
                <a16:creationId xmlns:a16="http://schemas.microsoft.com/office/drawing/2014/main" id="{CDBA718E-7528-B8DE-60D9-145337BDFFD9}"/>
              </a:ext>
            </a:extLst>
          </p:cNvPr>
          <p:cNvGraphicFramePr>
            <a:graphicFrameLocks noGrp="1"/>
          </p:cNvGraphicFramePr>
          <p:nvPr>
            <p:extLst>
              <p:ext uri="{D42A27DB-BD31-4B8C-83A1-F6EECF244321}">
                <p14:modId xmlns:p14="http://schemas.microsoft.com/office/powerpoint/2010/main" val="4000332850"/>
              </p:ext>
            </p:extLst>
          </p:nvPr>
        </p:nvGraphicFramePr>
        <p:xfrm>
          <a:off x="3352800" y="4123334"/>
          <a:ext cx="12192000" cy="4525366"/>
        </p:xfrm>
        <a:graphic>
          <a:graphicData uri="http://schemas.openxmlformats.org/drawingml/2006/table">
            <a:tbl>
              <a:tblPr firstRow="1" bandRow="1">
                <a:tableStyleId>{5940675A-B579-460E-94D1-54222C63F5DA}</a:tableStyleId>
              </a:tblPr>
              <a:tblGrid>
                <a:gridCol w="5715001">
                  <a:extLst>
                    <a:ext uri="{9D8B030D-6E8A-4147-A177-3AD203B41FA5}">
                      <a16:colId xmlns:a16="http://schemas.microsoft.com/office/drawing/2014/main" val="547405531"/>
                    </a:ext>
                  </a:extLst>
                </a:gridCol>
                <a:gridCol w="6476999">
                  <a:extLst>
                    <a:ext uri="{9D8B030D-6E8A-4147-A177-3AD203B41FA5}">
                      <a16:colId xmlns:a16="http://schemas.microsoft.com/office/drawing/2014/main" val="176461629"/>
                    </a:ext>
                  </a:extLst>
                </a:gridCol>
              </a:tblGrid>
              <a:tr h="847594">
                <a:tc>
                  <a:txBody>
                    <a:bodyPr/>
                    <a:lstStyle/>
                    <a:p>
                      <a:pPr algn="ctr"/>
                      <a:r>
                        <a:rPr lang="es-CL" sz="3200" b="1" dirty="0"/>
                        <a:t>Situación</a:t>
                      </a:r>
                    </a:p>
                  </a:txBody>
                  <a:tcPr/>
                </a:tc>
                <a:tc>
                  <a:txBody>
                    <a:bodyPr/>
                    <a:lstStyle/>
                    <a:p>
                      <a:pPr algn="ctr"/>
                      <a:r>
                        <a:rPr lang="es-CL" sz="3200" b="1" dirty="0"/>
                        <a:t>Ejemplos</a:t>
                      </a:r>
                    </a:p>
                  </a:txBody>
                  <a:tcPr/>
                </a:tc>
                <a:extLst>
                  <a:ext uri="{0D108BD9-81ED-4DB2-BD59-A6C34878D82A}">
                    <a16:rowId xmlns:a16="http://schemas.microsoft.com/office/drawing/2014/main" val="1610818824"/>
                  </a:ext>
                </a:extLst>
              </a:tr>
              <a:tr h="1225924">
                <a:tc>
                  <a:txBody>
                    <a:bodyPr/>
                    <a:lstStyle/>
                    <a:p>
                      <a:pPr algn="ctr"/>
                      <a:r>
                        <a:rPr lang="es-CL" sz="3200" dirty="0"/>
                        <a:t>Roce entre sólidos.</a:t>
                      </a:r>
                    </a:p>
                  </a:txBody>
                  <a:tcPr anchor="ctr"/>
                </a:tc>
                <a:tc>
                  <a:txBody>
                    <a:bodyPr/>
                    <a:lstStyle/>
                    <a:p>
                      <a:endParaRPr lang="es-CL" dirty="0"/>
                    </a:p>
                  </a:txBody>
                  <a:tcPr/>
                </a:tc>
                <a:extLst>
                  <a:ext uri="{0D108BD9-81ED-4DB2-BD59-A6C34878D82A}">
                    <a16:rowId xmlns:a16="http://schemas.microsoft.com/office/drawing/2014/main" val="3071141391"/>
                  </a:ext>
                </a:extLst>
              </a:tr>
              <a:tr h="1225924">
                <a:tc>
                  <a:txBody>
                    <a:bodyPr/>
                    <a:lstStyle/>
                    <a:p>
                      <a:pPr algn="ctr"/>
                      <a:r>
                        <a:rPr lang="es-CL" sz="3200" dirty="0"/>
                        <a:t>Roce entre un sólido y un líquido.</a:t>
                      </a:r>
                    </a:p>
                  </a:txBody>
                  <a:tcPr anchor="ctr"/>
                </a:tc>
                <a:tc>
                  <a:txBody>
                    <a:bodyPr/>
                    <a:lstStyle/>
                    <a:p>
                      <a:endParaRPr lang="es-CL"/>
                    </a:p>
                  </a:txBody>
                  <a:tcPr/>
                </a:tc>
                <a:extLst>
                  <a:ext uri="{0D108BD9-81ED-4DB2-BD59-A6C34878D82A}">
                    <a16:rowId xmlns:a16="http://schemas.microsoft.com/office/drawing/2014/main" val="3917249600"/>
                  </a:ext>
                </a:extLst>
              </a:tr>
              <a:tr h="1225924">
                <a:tc>
                  <a:txBody>
                    <a:bodyPr/>
                    <a:lstStyle/>
                    <a:p>
                      <a:pPr algn="ctr"/>
                      <a:r>
                        <a:rPr lang="es-CL" sz="3200" dirty="0"/>
                        <a:t>Roce entre un sólido y el aire.</a:t>
                      </a:r>
                    </a:p>
                  </a:txBody>
                  <a:tcPr anchor="ctr"/>
                </a:tc>
                <a:tc>
                  <a:txBody>
                    <a:bodyPr/>
                    <a:lstStyle/>
                    <a:p>
                      <a:endParaRPr lang="es-CL" dirty="0"/>
                    </a:p>
                  </a:txBody>
                  <a:tcPr/>
                </a:tc>
                <a:extLst>
                  <a:ext uri="{0D108BD9-81ED-4DB2-BD59-A6C34878D82A}">
                    <a16:rowId xmlns:a16="http://schemas.microsoft.com/office/drawing/2014/main" val="1478969165"/>
                  </a:ext>
                </a:extLst>
              </a:tr>
            </a:tbl>
          </a:graphicData>
        </a:graphic>
      </p:graphicFrame>
    </p:spTree>
    <p:extLst>
      <p:ext uri="{BB962C8B-B14F-4D97-AF65-F5344CB8AC3E}">
        <p14:creationId xmlns:p14="http://schemas.microsoft.com/office/powerpoint/2010/main" val="1027273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4D"/>
        </a:solidFill>
        <a:effectLst/>
      </p:bgPr>
    </p:bg>
    <p:spTree>
      <p:nvGrpSpPr>
        <p:cNvPr id="1" name=""/>
        <p:cNvGrpSpPr/>
        <p:nvPr/>
      </p:nvGrpSpPr>
      <p:grpSpPr>
        <a:xfrm>
          <a:off x="0" y="0"/>
          <a:ext cx="0" cy="0"/>
          <a:chOff x="0" y="0"/>
          <a:chExt cx="0" cy="0"/>
        </a:xfrm>
      </p:grpSpPr>
      <p:grpSp>
        <p:nvGrpSpPr>
          <p:cNvPr id="2" name="Group 2"/>
          <p:cNvGrpSpPr/>
          <p:nvPr/>
        </p:nvGrpSpPr>
        <p:grpSpPr>
          <a:xfrm>
            <a:off x="990600" y="2022103"/>
            <a:ext cx="16459199" cy="7312397"/>
            <a:chOff x="0" y="0"/>
            <a:chExt cx="2965339" cy="598218"/>
          </a:xfrm>
        </p:grpSpPr>
        <p:sp>
          <p:nvSpPr>
            <p:cNvPr id="3" name="Freeform 3"/>
            <p:cNvSpPr/>
            <p:nvPr/>
          </p:nvSpPr>
          <p:spPr>
            <a:xfrm>
              <a:off x="0" y="0"/>
              <a:ext cx="2965339" cy="598218"/>
            </a:xfrm>
            <a:custGeom>
              <a:avLst/>
              <a:gdLst/>
              <a:ahLst/>
              <a:cxnLst/>
              <a:rect l="l" t="t" r="r" b="b"/>
              <a:pathLst>
                <a:path w="2965339" h="598218">
                  <a:moveTo>
                    <a:pt x="29578" y="0"/>
                  </a:moveTo>
                  <a:lnTo>
                    <a:pt x="2935761" y="0"/>
                  </a:lnTo>
                  <a:cubicBezTo>
                    <a:pt x="2943605" y="0"/>
                    <a:pt x="2951129" y="3116"/>
                    <a:pt x="2956676" y="8663"/>
                  </a:cubicBezTo>
                  <a:cubicBezTo>
                    <a:pt x="2962223" y="14210"/>
                    <a:pt x="2965339" y="21734"/>
                    <a:pt x="2965339" y="29578"/>
                  </a:cubicBezTo>
                  <a:lnTo>
                    <a:pt x="2965339" y="568639"/>
                  </a:lnTo>
                  <a:cubicBezTo>
                    <a:pt x="2965339" y="576484"/>
                    <a:pt x="2962223" y="584007"/>
                    <a:pt x="2956676" y="589554"/>
                  </a:cubicBezTo>
                  <a:cubicBezTo>
                    <a:pt x="2951129" y="595101"/>
                    <a:pt x="2943605" y="598218"/>
                    <a:pt x="2935761" y="598218"/>
                  </a:cubicBezTo>
                  <a:lnTo>
                    <a:pt x="29578" y="598218"/>
                  </a:lnTo>
                  <a:cubicBezTo>
                    <a:pt x="21734" y="598218"/>
                    <a:pt x="14210" y="595101"/>
                    <a:pt x="8663" y="589554"/>
                  </a:cubicBezTo>
                  <a:cubicBezTo>
                    <a:pt x="3116" y="584007"/>
                    <a:pt x="0" y="576484"/>
                    <a:pt x="0" y="568639"/>
                  </a:cubicBezTo>
                  <a:lnTo>
                    <a:pt x="0" y="29578"/>
                  </a:lnTo>
                  <a:cubicBezTo>
                    <a:pt x="0" y="21734"/>
                    <a:pt x="3116" y="14210"/>
                    <a:pt x="8663" y="8663"/>
                  </a:cubicBezTo>
                  <a:cubicBezTo>
                    <a:pt x="14210" y="3116"/>
                    <a:pt x="21734" y="0"/>
                    <a:pt x="29578" y="0"/>
                  </a:cubicBezTo>
                  <a:close/>
                </a:path>
              </a:pathLst>
            </a:custGeom>
            <a:solidFill>
              <a:srgbClr val="FFFFFF"/>
            </a:solidFill>
          </p:spPr>
          <p:txBody>
            <a:bodyPr/>
            <a:lstStyle/>
            <a:p>
              <a:endParaRPr lang="es-CL" dirty="0"/>
            </a:p>
          </p:txBody>
        </p:sp>
        <p:sp>
          <p:nvSpPr>
            <p:cNvPr id="4" name="TextBox 4"/>
            <p:cNvSpPr txBox="1"/>
            <p:nvPr/>
          </p:nvSpPr>
          <p:spPr>
            <a:xfrm>
              <a:off x="0" y="-19050"/>
              <a:ext cx="2965339" cy="617268"/>
            </a:xfrm>
            <a:prstGeom prst="rect">
              <a:avLst/>
            </a:prstGeom>
          </p:spPr>
          <p:txBody>
            <a:bodyPr lIns="50800" tIns="50800" rIns="50800" bIns="50800" rtlCol="0" anchor="ctr"/>
            <a:lstStyle/>
            <a:p>
              <a:pPr algn="ctr">
                <a:lnSpc>
                  <a:spcPts val="1953"/>
                </a:lnSpc>
              </a:pPr>
              <a:endParaRPr/>
            </a:p>
          </p:txBody>
        </p:sp>
      </p:grpSp>
      <p:sp>
        <p:nvSpPr>
          <p:cNvPr id="6" name="TextBox 6"/>
          <p:cNvSpPr txBox="1"/>
          <p:nvPr/>
        </p:nvSpPr>
        <p:spPr>
          <a:xfrm>
            <a:off x="1295399" y="7392863"/>
            <a:ext cx="15849600" cy="872034"/>
          </a:xfrm>
          <a:prstGeom prst="rect">
            <a:avLst/>
          </a:prstGeom>
        </p:spPr>
        <p:txBody>
          <a:bodyPr wrap="square" lIns="0" tIns="0" rIns="0" bIns="0" rtlCol="0" anchor="t">
            <a:spAutoFit/>
          </a:bodyPr>
          <a:lstStyle/>
          <a:p>
            <a:pPr algn="just">
              <a:lnSpc>
                <a:spcPts val="6768"/>
              </a:lnSpc>
              <a:spcBef>
                <a:spcPct val="0"/>
              </a:spcBef>
            </a:pPr>
            <a:r>
              <a:rPr lang="es-CL" sz="4834" dirty="0">
                <a:solidFill>
                  <a:srgbClr val="000000"/>
                </a:solidFill>
                <a:latin typeface="Dreaming Outloud Sans"/>
                <a:ea typeface="Dreaming Outloud Sans"/>
                <a:cs typeface="Dreaming Outloud Sans"/>
                <a:sym typeface="Dreaming Outloud Sans"/>
              </a:rPr>
              <a:t>Explica al menos 1 ejemplo de cada situación.</a:t>
            </a:r>
          </a:p>
        </p:txBody>
      </p:sp>
      <p:sp>
        <p:nvSpPr>
          <p:cNvPr id="7" name="TextBox 7"/>
          <p:cNvSpPr txBox="1"/>
          <p:nvPr/>
        </p:nvSpPr>
        <p:spPr>
          <a:xfrm>
            <a:off x="626424" y="31173"/>
            <a:ext cx="17035151" cy="1808829"/>
          </a:xfrm>
          <a:prstGeom prst="rect">
            <a:avLst/>
          </a:prstGeom>
        </p:spPr>
        <p:txBody>
          <a:bodyPr lIns="0" tIns="0" rIns="0" bIns="0" rtlCol="0" anchor="t">
            <a:spAutoFit/>
          </a:bodyPr>
          <a:lstStyle/>
          <a:p>
            <a:pPr algn="ctr">
              <a:lnSpc>
                <a:spcPts val="15786"/>
              </a:lnSpc>
            </a:pPr>
            <a:r>
              <a:rPr lang="es-CL" sz="11275" dirty="0">
                <a:solidFill>
                  <a:srgbClr val="FFFFFF"/>
                </a:solidFill>
                <a:latin typeface="Funtastic"/>
                <a:ea typeface="Funtastic"/>
                <a:cs typeface="Funtastic"/>
                <a:sym typeface="Funtastic"/>
              </a:rPr>
              <a:t>FUERZA DE ROCE</a:t>
            </a:r>
          </a:p>
        </p:txBody>
      </p:sp>
      <p:graphicFrame>
        <p:nvGraphicFramePr>
          <p:cNvPr id="8" name="Tabla 7">
            <a:extLst>
              <a:ext uri="{FF2B5EF4-FFF2-40B4-BE49-F238E27FC236}">
                <a16:creationId xmlns:a16="http://schemas.microsoft.com/office/drawing/2014/main" id="{CDBA718E-7528-B8DE-60D9-145337BDFFD9}"/>
              </a:ext>
            </a:extLst>
          </p:cNvPr>
          <p:cNvGraphicFramePr>
            <a:graphicFrameLocks noGrp="1"/>
          </p:cNvGraphicFramePr>
          <p:nvPr>
            <p:extLst>
              <p:ext uri="{D42A27DB-BD31-4B8C-83A1-F6EECF244321}">
                <p14:modId xmlns:p14="http://schemas.microsoft.com/office/powerpoint/2010/main" val="1670415457"/>
              </p:ext>
            </p:extLst>
          </p:nvPr>
        </p:nvGraphicFramePr>
        <p:xfrm>
          <a:off x="3429000" y="2467953"/>
          <a:ext cx="12192000" cy="4525366"/>
        </p:xfrm>
        <a:graphic>
          <a:graphicData uri="http://schemas.openxmlformats.org/drawingml/2006/table">
            <a:tbl>
              <a:tblPr firstRow="1" bandRow="1">
                <a:tableStyleId>{5940675A-B579-460E-94D1-54222C63F5DA}</a:tableStyleId>
              </a:tblPr>
              <a:tblGrid>
                <a:gridCol w="5715001">
                  <a:extLst>
                    <a:ext uri="{9D8B030D-6E8A-4147-A177-3AD203B41FA5}">
                      <a16:colId xmlns:a16="http://schemas.microsoft.com/office/drawing/2014/main" val="547405531"/>
                    </a:ext>
                  </a:extLst>
                </a:gridCol>
                <a:gridCol w="6476999">
                  <a:extLst>
                    <a:ext uri="{9D8B030D-6E8A-4147-A177-3AD203B41FA5}">
                      <a16:colId xmlns:a16="http://schemas.microsoft.com/office/drawing/2014/main" val="176461629"/>
                    </a:ext>
                  </a:extLst>
                </a:gridCol>
              </a:tblGrid>
              <a:tr h="847594">
                <a:tc>
                  <a:txBody>
                    <a:bodyPr/>
                    <a:lstStyle/>
                    <a:p>
                      <a:pPr algn="ctr"/>
                      <a:r>
                        <a:rPr lang="es-CL" sz="3200" b="1" dirty="0"/>
                        <a:t>Situación</a:t>
                      </a:r>
                    </a:p>
                  </a:txBody>
                  <a:tcPr/>
                </a:tc>
                <a:tc>
                  <a:txBody>
                    <a:bodyPr/>
                    <a:lstStyle/>
                    <a:p>
                      <a:pPr algn="ctr"/>
                      <a:r>
                        <a:rPr lang="es-CL" sz="3200" b="1" dirty="0"/>
                        <a:t>Ejemplos</a:t>
                      </a:r>
                    </a:p>
                  </a:txBody>
                  <a:tcPr/>
                </a:tc>
                <a:extLst>
                  <a:ext uri="{0D108BD9-81ED-4DB2-BD59-A6C34878D82A}">
                    <a16:rowId xmlns:a16="http://schemas.microsoft.com/office/drawing/2014/main" val="1610818824"/>
                  </a:ext>
                </a:extLst>
              </a:tr>
              <a:tr h="1225924">
                <a:tc>
                  <a:txBody>
                    <a:bodyPr/>
                    <a:lstStyle/>
                    <a:p>
                      <a:pPr algn="ctr"/>
                      <a:r>
                        <a:rPr lang="es-CL" sz="3200" dirty="0"/>
                        <a:t>Roce entre sólidos.</a:t>
                      </a:r>
                    </a:p>
                  </a:txBody>
                  <a:tcPr anchor="ctr"/>
                </a:tc>
                <a:tc>
                  <a:txBody>
                    <a:bodyPr/>
                    <a:lstStyle/>
                    <a:p>
                      <a:endParaRPr lang="es-CL" dirty="0"/>
                    </a:p>
                  </a:txBody>
                  <a:tcPr/>
                </a:tc>
                <a:extLst>
                  <a:ext uri="{0D108BD9-81ED-4DB2-BD59-A6C34878D82A}">
                    <a16:rowId xmlns:a16="http://schemas.microsoft.com/office/drawing/2014/main" val="3071141391"/>
                  </a:ext>
                </a:extLst>
              </a:tr>
              <a:tr h="1225924">
                <a:tc>
                  <a:txBody>
                    <a:bodyPr/>
                    <a:lstStyle/>
                    <a:p>
                      <a:pPr algn="ctr"/>
                      <a:r>
                        <a:rPr lang="es-CL" sz="3200" dirty="0"/>
                        <a:t>Roce entre un sólido y un líquido.</a:t>
                      </a:r>
                    </a:p>
                  </a:txBody>
                  <a:tcPr anchor="ctr"/>
                </a:tc>
                <a:tc>
                  <a:txBody>
                    <a:bodyPr/>
                    <a:lstStyle/>
                    <a:p>
                      <a:endParaRPr lang="es-CL"/>
                    </a:p>
                  </a:txBody>
                  <a:tcPr/>
                </a:tc>
                <a:extLst>
                  <a:ext uri="{0D108BD9-81ED-4DB2-BD59-A6C34878D82A}">
                    <a16:rowId xmlns:a16="http://schemas.microsoft.com/office/drawing/2014/main" val="3917249600"/>
                  </a:ext>
                </a:extLst>
              </a:tr>
              <a:tr h="1225924">
                <a:tc>
                  <a:txBody>
                    <a:bodyPr/>
                    <a:lstStyle/>
                    <a:p>
                      <a:pPr algn="ctr"/>
                      <a:r>
                        <a:rPr lang="es-CL" sz="3200" dirty="0"/>
                        <a:t>Roce entre un sólido y el aire.</a:t>
                      </a:r>
                    </a:p>
                  </a:txBody>
                  <a:tcPr anchor="ctr"/>
                </a:tc>
                <a:tc>
                  <a:txBody>
                    <a:bodyPr/>
                    <a:lstStyle/>
                    <a:p>
                      <a:endParaRPr lang="es-CL" dirty="0"/>
                    </a:p>
                  </a:txBody>
                  <a:tcPr/>
                </a:tc>
                <a:extLst>
                  <a:ext uri="{0D108BD9-81ED-4DB2-BD59-A6C34878D82A}">
                    <a16:rowId xmlns:a16="http://schemas.microsoft.com/office/drawing/2014/main" val="1478969165"/>
                  </a:ext>
                </a:extLst>
              </a:tr>
            </a:tbl>
          </a:graphicData>
        </a:graphic>
      </p:graphicFrame>
    </p:spTree>
    <p:extLst>
      <p:ext uri="{BB962C8B-B14F-4D97-AF65-F5344CB8AC3E}">
        <p14:creationId xmlns:p14="http://schemas.microsoft.com/office/powerpoint/2010/main" val="1975201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4D"/>
        </a:solidFill>
        <a:effectLst/>
      </p:bgPr>
    </p:bg>
    <p:spTree>
      <p:nvGrpSpPr>
        <p:cNvPr id="1" name=""/>
        <p:cNvGrpSpPr/>
        <p:nvPr/>
      </p:nvGrpSpPr>
      <p:grpSpPr>
        <a:xfrm>
          <a:off x="0" y="0"/>
          <a:ext cx="0" cy="0"/>
          <a:chOff x="0" y="0"/>
          <a:chExt cx="0" cy="0"/>
        </a:xfrm>
      </p:grpSpPr>
      <p:grpSp>
        <p:nvGrpSpPr>
          <p:cNvPr id="2" name="Group 2"/>
          <p:cNvGrpSpPr/>
          <p:nvPr/>
        </p:nvGrpSpPr>
        <p:grpSpPr>
          <a:xfrm>
            <a:off x="990600" y="2022103"/>
            <a:ext cx="16459199" cy="7312397"/>
            <a:chOff x="0" y="0"/>
            <a:chExt cx="2965339" cy="598218"/>
          </a:xfrm>
        </p:grpSpPr>
        <p:sp>
          <p:nvSpPr>
            <p:cNvPr id="3" name="Freeform 3"/>
            <p:cNvSpPr/>
            <p:nvPr/>
          </p:nvSpPr>
          <p:spPr>
            <a:xfrm>
              <a:off x="0" y="0"/>
              <a:ext cx="2965339" cy="598218"/>
            </a:xfrm>
            <a:custGeom>
              <a:avLst/>
              <a:gdLst/>
              <a:ahLst/>
              <a:cxnLst/>
              <a:rect l="l" t="t" r="r" b="b"/>
              <a:pathLst>
                <a:path w="2965339" h="598218">
                  <a:moveTo>
                    <a:pt x="29578" y="0"/>
                  </a:moveTo>
                  <a:lnTo>
                    <a:pt x="2935761" y="0"/>
                  </a:lnTo>
                  <a:cubicBezTo>
                    <a:pt x="2943605" y="0"/>
                    <a:pt x="2951129" y="3116"/>
                    <a:pt x="2956676" y="8663"/>
                  </a:cubicBezTo>
                  <a:cubicBezTo>
                    <a:pt x="2962223" y="14210"/>
                    <a:pt x="2965339" y="21734"/>
                    <a:pt x="2965339" y="29578"/>
                  </a:cubicBezTo>
                  <a:lnTo>
                    <a:pt x="2965339" y="568639"/>
                  </a:lnTo>
                  <a:cubicBezTo>
                    <a:pt x="2965339" y="576484"/>
                    <a:pt x="2962223" y="584007"/>
                    <a:pt x="2956676" y="589554"/>
                  </a:cubicBezTo>
                  <a:cubicBezTo>
                    <a:pt x="2951129" y="595101"/>
                    <a:pt x="2943605" y="598218"/>
                    <a:pt x="2935761" y="598218"/>
                  </a:cubicBezTo>
                  <a:lnTo>
                    <a:pt x="29578" y="598218"/>
                  </a:lnTo>
                  <a:cubicBezTo>
                    <a:pt x="21734" y="598218"/>
                    <a:pt x="14210" y="595101"/>
                    <a:pt x="8663" y="589554"/>
                  </a:cubicBezTo>
                  <a:cubicBezTo>
                    <a:pt x="3116" y="584007"/>
                    <a:pt x="0" y="576484"/>
                    <a:pt x="0" y="568639"/>
                  </a:cubicBezTo>
                  <a:lnTo>
                    <a:pt x="0" y="29578"/>
                  </a:lnTo>
                  <a:cubicBezTo>
                    <a:pt x="0" y="21734"/>
                    <a:pt x="3116" y="14210"/>
                    <a:pt x="8663" y="8663"/>
                  </a:cubicBezTo>
                  <a:cubicBezTo>
                    <a:pt x="14210" y="3116"/>
                    <a:pt x="21734" y="0"/>
                    <a:pt x="29578" y="0"/>
                  </a:cubicBezTo>
                  <a:close/>
                </a:path>
              </a:pathLst>
            </a:custGeom>
            <a:solidFill>
              <a:srgbClr val="FFFFFF"/>
            </a:solidFill>
          </p:spPr>
          <p:txBody>
            <a:bodyPr/>
            <a:lstStyle/>
            <a:p>
              <a:endParaRPr lang="es-CL" dirty="0"/>
            </a:p>
          </p:txBody>
        </p:sp>
        <p:sp>
          <p:nvSpPr>
            <p:cNvPr id="4" name="TextBox 4"/>
            <p:cNvSpPr txBox="1"/>
            <p:nvPr/>
          </p:nvSpPr>
          <p:spPr>
            <a:xfrm>
              <a:off x="0" y="-19050"/>
              <a:ext cx="2965339" cy="617268"/>
            </a:xfrm>
            <a:prstGeom prst="rect">
              <a:avLst/>
            </a:prstGeom>
          </p:spPr>
          <p:txBody>
            <a:bodyPr lIns="50800" tIns="50800" rIns="50800" bIns="50800" rtlCol="0" anchor="ctr"/>
            <a:lstStyle/>
            <a:p>
              <a:pPr algn="ctr">
                <a:lnSpc>
                  <a:spcPts val="1953"/>
                </a:lnSpc>
              </a:pPr>
              <a:endParaRPr/>
            </a:p>
          </p:txBody>
        </p:sp>
      </p:grpSp>
      <p:sp>
        <p:nvSpPr>
          <p:cNvPr id="6" name="TextBox 6"/>
          <p:cNvSpPr txBox="1"/>
          <p:nvPr/>
        </p:nvSpPr>
        <p:spPr>
          <a:xfrm>
            <a:off x="1219199" y="3086100"/>
            <a:ext cx="15849600" cy="4360168"/>
          </a:xfrm>
          <a:prstGeom prst="rect">
            <a:avLst/>
          </a:prstGeom>
        </p:spPr>
        <p:txBody>
          <a:bodyPr wrap="square" lIns="0" tIns="0" rIns="0" bIns="0" rtlCol="0" anchor="t">
            <a:spAutoFit/>
          </a:bodyPr>
          <a:lstStyle/>
          <a:p>
            <a:pPr algn="just">
              <a:lnSpc>
                <a:spcPts val="6768"/>
              </a:lnSpc>
              <a:spcBef>
                <a:spcPct val="0"/>
              </a:spcBef>
            </a:pPr>
            <a:r>
              <a:rPr lang="es-CL" sz="4834" dirty="0">
                <a:solidFill>
                  <a:srgbClr val="000000"/>
                </a:solidFill>
                <a:latin typeface="Dreaming Outloud Sans"/>
                <a:ea typeface="Dreaming Outloud Sans"/>
                <a:cs typeface="Dreaming Outloud Sans"/>
                <a:sym typeface="Dreaming Outloud Sans"/>
              </a:rPr>
              <a:t>Como se vio anteriormente, muchas veces el roce tiene una connotación negativa, sin embargo, muchas otras veces el roce es importante, ya que, nos permite a nosotros poder movernos, permite a un auto avanzar, permite que ocurra la práctica del paracaidismo, entre otros.</a:t>
            </a:r>
          </a:p>
        </p:txBody>
      </p:sp>
      <p:sp>
        <p:nvSpPr>
          <p:cNvPr id="7" name="TextBox 7"/>
          <p:cNvSpPr txBox="1"/>
          <p:nvPr/>
        </p:nvSpPr>
        <p:spPr>
          <a:xfrm>
            <a:off x="626424" y="31173"/>
            <a:ext cx="17035151" cy="1808829"/>
          </a:xfrm>
          <a:prstGeom prst="rect">
            <a:avLst/>
          </a:prstGeom>
        </p:spPr>
        <p:txBody>
          <a:bodyPr lIns="0" tIns="0" rIns="0" bIns="0" rtlCol="0" anchor="t">
            <a:spAutoFit/>
          </a:bodyPr>
          <a:lstStyle/>
          <a:p>
            <a:pPr algn="ctr">
              <a:lnSpc>
                <a:spcPts val="15786"/>
              </a:lnSpc>
            </a:pPr>
            <a:r>
              <a:rPr lang="es-CL" sz="11275" dirty="0">
                <a:solidFill>
                  <a:srgbClr val="FFFFFF"/>
                </a:solidFill>
                <a:latin typeface="Funtastic"/>
                <a:ea typeface="Funtastic"/>
                <a:cs typeface="Funtastic"/>
                <a:sym typeface="Funtastic"/>
              </a:rPr>
              <a:t>FUERZA DE ROCE</a:t>
            </a:r>
          </a:p>
        </p:txBody>
      </p:sp>
    </p:spTree>
    <p:extLst>
      <p:ext uri="{BB962C8B-B14F-4D97-AF65-F5344CB8AC3E}">
        <p14:creationId xmlns:p14="http://schemas.microsoft.com/office/powerpoint/2010/main" val="404511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4D"/>
        </a:solidFill>
        <a:effectLst/>
      </p:bgPr>
    </p:bg>
    <p:spTree>
      <p:nvGrpSpPr>
        <p:cNvPr id="1" name=""/>
        <p:cNvGrpSpPr/>
        <p:nvPr/>
      </p:nvGrpSpPr>
      <p:grpSpPr>
        <a:xfrm>
          <a:off x="0" y="0"/>
          <a:ext cx="0" cy="0"/>
          <a:chOff x="0" y="0"/>
          <a:chExt cx="0" cy="0"/>
        </a:xfrm>
      </p:grpSpPr>
      <p:grpSp>
        <p:nvGrpSpPr>
          <p:cNvPr id="2" name="Group 2"/>
          <p:cNvGrpSpPr/>
          <p:nvPr/>
        </p:nvGrpSpPr>
        <p:grpSpPr>
          <a:xfrm>
            <a:off x="990600" y="2022103"/>
            <a:ext cx="16459199" cy="7312397"/>
            <a:chOff x="0" y="0"/>
            <a:chExt cx="2965339" cy="598218"/>
          </a:xfrm>
        </p:grpSpPr>
        <p:sp>
          <p:nvSpPr>
            <p:cNvPr id="3" name="Freeform 3"/>
            <p:cNvSpPr/>
            <p:nvPr/>
          </p:nvSpPr>
          <p:spPr>
            <a:xfrm>
              <a:off x="0" y="0"/>
              <a:ext cx="2965339" cy="598218"/>
            </a:xfrm>
            <a:custGeom>
              <a:avLst/>
              <a:gdLst/>
              <a:ahLst/>
              <a:cxnLst/>
              <a:rect l="l" t="t" r="r" b="b"/>
              <a:pathLst>
                <a:path w="2965339" h="598218">
                  <a:moveTo>
                    <a:pt x="29578" y="0"/>
                  </a:moveTo>
                  <a:lnTo>
                    <a:pt x="2935761" y="0"/>
                  </a:lnTo>
                  <a:cubicBezTo>
                    <a:pt x="2943605" y="0"/>
                    <a:pt x="2951129" y="3116"/>
                    <a:pt x="2956676" y="8663"/>
                  </a:cubicBezTo>
                  <a:cubicBezTo>
                    <a:pt x="2962223" y="14210"/>
                    <a:pt x="2965339" y="21734"/>
                    <a:pt x="2965339" y="29578"/>
                  </a:cubicBezTo>
                  <a:lnTo>
                    <a:pt x="2965339" y="568639"/>
                  </a:lnTo>
                  <a:cubicBezTo>
                    <a:pt x="2965339" y="576484"/>
                    <a:pt x="2962223" y="584007"/>
                    <a:pt x="2956676" y="589554"/>
                  </a:cubicBezTo>
                  <a:cubicBezTo>
                    <a:pt x="2951129" y="595101"/>
                    <a:pt x="2943605" y="598218"/>
                    <a:pt x="2935761" y="598218"/>
                  </a:cubicBezTo>
                  <a:lnTo>
                    <a:pt x="29578" y="598218"/>
                  </a:lnTo>
                  <a:cubicBezTo>
                    <a:pt x="21734" y="598218"/>
                    <a:pt x="14210" y="595101"/>
                    <a:pt x="8663" y="589554"/>
                  </a:cubicBezTo>
                  <a:cubicBezTo>
                    <a:pt x="3116" y="584007"/>
                    <a:pt x="0" y="576484"/>
                    <a:pt x="0" y="568639"/>
                  </a:cubicBezTo>
                  <a:lnTo>
                    <a:pt x="0" y="29578"/>
                  </a:lnTo>
                  <a:cubicBezTo>
                    <a:pt x="0" y="21734"/>
                    <a:pt x="3116" y="14210"/>
                    <a:pt x="8663" y="8663"/>
                  </a:cubicBezTo>
                  <a:cubicBezTo>
                    <a:pt x="14210" y="3116"/>
                    <a:pt x="21734" y="0"/>
                    <a:pt x="29578" y="0"/>
                  </a:cubicBezTo>
                  <a:close/>
                </a:path>
              </a:pathLst>
            </a:custGeom>
            <a:solidFill>
              <a:srgbClr val="FFFFFF"/>
            </a:solidFill>
          </p:spPr>
          <p:txBody>
            <a:bodyPr/>
            <a:lstStyle/>
            <a:p>
              <a:endParaRPr lang="es-CL" dirty="0"/>
            </a:p>
          </p:txBody>
        </p:sp>
        <p:sp>
          <p:nvSpPr>
            <p:cNvPr id="4" name="TextBox 4"/>
            <p:cNvSpPr txBox="1"/>
            <p:nvPr/>
          </p:nvSpPr>
          <p:spPr>
            <a:xfrm>
              <a:off x="0" y="-19050"/>
              <a:ext cx="2965339" cy="617268"/>
            </a:xfrm>
            <a:prstGeom prst="rect">
              <a:avLst/>
            </a:prstGeom>
          </p:spPr>
          <p:txBody>
            <a:bodyPr lIns="50800" tIns="50800" rIns="50800" bIns="50800" rtlCol="0" anchor="ctr"/>
            <a:lstStyle/>
            <a:p>
              <a:pPr algn="ctr">
                <a:lnSpc>
                  <a:spcPts val="1953"/>
                </a:lnSpc>
              </a:pPr>
              <a:endParaRPr/>
            </a:p>
          </p:txBody>
        </p:sp>
      </p:grpSp>
      <p:sp>
        <p:nvSpPr>
          <p:cNvPr id="6" name="TextBox 6"/>
          <p:cNvSpPr txBox="1"/>
          <p:nvPr/>
        </p:nvSpPr>
        <p:spPr>
          <a:xfrm>
            <a:off x="1295399" y="2190166"/>
            <a:ext cx="15849600" cy="6976269"/>
          </a:xfrm>
          <a:prstGeom prst="rect">
            <a:avLst/>
          </a:prstGeom>
        </p:spPr>
        <p:txBody>
          <a:bodyPr wrap="square" lIns="0" tIns="0" rIns="0" bIns="0" rtlCol="0" anchor="t">
            <a:spAutoFit/>
          </a:bodyPr>
          <a:lstStyle/>
          <a:p>
            <a:pPr algn="just">
              <a:lnSpc>
                <a:spcPts val="6768"/>
              </a:lnSpc>
              <a:spcBef>
                <a:spcPct val="0"/>
              </a:spcBef>
            </a:pPr>
            <a:r>
              <a:rPr lang="es-CL" sz="4834" dirty="0">
                <a:solidFill>
                  <a:srgbClr val="000000"/>
                </a:solidFill>
                <a:latin typeface="Dreaming Outloud Sans"/>
                <a:ea typeface="Dreaming Outloud Sans"/>
                <a:cs typeface="Dreaming Outloud Sans"/>
                <a:sym typeface="Dreaming Outloud Sans"/>
              </a:rPr>
              <a:t>En equipos, formulan predicciones con respecto sobre el vuelo de un avioncito de papel en la sala y realizan los experimentos para comprobar sus predicciones, anotando en su cuaderno la distancia recorrida en pasos. Luego responden la siguiente pregunta:</a:t>
            </a:r>
          </a:p>
          <a:p>
            <a:pPr algn="just">
              <a:lnSpc>
                <a:spcPts val="6768"/>
              </a:lnSpc>
              <a:spcBef>
                <a:spcPct val="0"/>
              </a:spcBef>
            </a:pPr>
            <a:r>
              <a:rPr lang="es-CL" sz="4834" dirty="0">
                <a:solidFill>
                  <a:srgbClr val="000000"/>
                </a:solidFill>
                <a:latin typeface="Dreaming Outloud Sans"/>
                <a:ea typeface="Dreaming Outloud Sans"/>
                <a:cs typeface="Dreaming Outloud Sans"/>
                <a:sym typeface="Dreaming Outloud Sans"/>
              </a:rPr>
              <a:t>- </a:t>
            </a:r>
            <a:r>
              <a:rPr lang="es-ES" sz="4834" dirty="0">
                <a:solidFill>
                  <a:srgbClr val="000000"/>
                </a:solidFill>
                <a:latin typeface="Dreaming Outloud Sans"/>
                <a:ea typeface="Dreaming Outloud Sans"/>
                <a:cs typeface="Dreaming Outloud Sans"/>
                <a:sym typeface="Dreaming Outloud Sans"/>
              </a:rPr>
              <a:t>Cuando actúa el roce sobre un avioncito, su estructura, ¿con qué cuerpo interactúa? Esa interacción, ¿es la responsable del movimiento que tiene?</a:t>
            </a:r>
            <a:endParaRPr lang="es-CL" sz="4834" dirty="0">
              <a:solidFill>
                <a:srgbClr val="000000"/>
              </a:solidFill>
              <a:latin typeface="Dreaming Outloud Sans"/>
              <a:ea typeface="Dreaming Outloud Sans"/>
              <a:cs typeface="Dreaming Outloud Sans"/>
              <a:sym typeface="Dreaming Outloud Sans"/>
            </a:endParaRPr>
          </a:p>
        </p:txBody>
      </p:sp>
      <p:sp>
        <p:nvSpPr>
          <p:cNvPr id="7" name="TextBox 7"/>
          <p:cNvSpPr txBox="1"/>
          <p:nvPr/>
        </p:nvSpPr>
        <p:spPr>
          <a:xfrm>
            <a:off x="626424" y="31173"/>
            <a:ext cx="17035151" cy="1808829"/>
          </a:xfrm>
          <a:prstGeom prst="rect">
            <a:avLst/>
          </a:prstGeom>
        </p:spPr>
        <p:txBody>
          <a:bodyPr lIns="0" tIns="0" rIns="0" bIns="0" rtlCol="0" anchor="t">
            <a:spAutoFit/>
          </a:bodyPr>
          <a:lstStyle/>
          <a:p>
            <a:pPr algn="ctr">
              <a:lnSpc>
                <a:spcPts val="15786"/>
              </a:lnSpc>
            </a:pPr>
            <a:r>
              <a:rPr lang="es-CL" sz="11275" dirty="0">
                <a:solidFill>
                  <a:srgbClr val="FFFFFF"/>
                </a:solidFill>
                <a:latin typeface="Funtastic"/>
                <a:ea typeface="Funtastic"/>
                <a:cs typeface="Funtastic"/>
                <a:sym typeface="Funtastic"/>
              </a:rPr>
              <a:t>ACTIVIDAD 4</a:t>
            </a:r>
          </a:p>
        </p:txBody>
      </p:sp>
    </p:spTree>
    <p:extLst>
      <p:ext uri="{BB962C8B-B14F-4D97-AF65-F5344CB8AC3E}">
        <p14:creationId xmlns:p14="http://schemas.microsoft.com/office/powerpoint/2010/main" val="3429873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345</Words>
  <Application>Microsoft Office PowerPoint</Application>
  <PresentationFormat>Personalizado</PresentationFormat>
  <Paragraphs>29</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Dreaming Outloud Sans</vt:lpstr>
      <vt:lpstr>Funtastic</vt:lpstr>
      <vt:lpstr>Arial</vt:lpstr>
      <vt:lpstr>Calibri</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Diseño14</dc:title>
  <dc:creator>Colegio Sao Paulo</dc:creator>
  <cp:lastModifiedBy>pablo espinosa perez</cp:lastModifiedBy>
  <cp:revision>6</cp:revision>
  <dcterms:created xsi:type="dcterms:W3CDTF">2006-08-16T00:00:00Z</dcterms:created>
  <dcterms:modified xsi:type="dcterms:W3CDTF">2025-05-13T21:40:01Z</dcterms:modified>
  <dc:identifier>DAGVza1kaVc</dc:identifier>
</cp:coreProperties>
</file>