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66" r:id="rId4"/>
    <p:sldId id="268" r:id="rId5"/>
    <p:sldId id="269" r:id="rId6"/>
  </p:sldIdLst>
  <p:sldSz cx="18288000" cy="10287000"/>
  <p:notesSz cx="6858000" cy="9144000"/>
  <p:embeddedFontLst>
    <p:embeddedFont>
      <p:font typeface="Dreaming Outloud Sans" panose="020B0604020202020204" charset="0"/>
      <p:regular r:id="rId7"/>
    </p:embeddedFont>
    <p:embeddedFont>
      <p:font typeface="Funtastic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77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244273" y="1969279"/>
            <a:ext cx="15799455" cy="6654236"/>
            <a:chOff x="0" y="0"/>
            <a:chExt cx="4398043" cy="185231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398043" cy="1852318"/>
            </a:xfrm>
            <a:custGeom>
              <a:avLst/>
              <a:gdLst/>
              <a:ahLst/>
              <a:cxnLst/>
              <a:rect l="l" t="t" r="r" b="b"/>
              <a:pathLst>
                <a:path w="4398043" h="1852318">
                  <a:moveTo>
                    <a:pt x="24991" y="0"/>
                  </a:moveTo>
                  <a:lnTo>
                    <a:pt x="4373052" y="0"/>
                  </a:lnTo>
                  <a:cubicBezTo>
                    <a:pt x="4386854" y="0"/>
                    <a:pt x="4398043" y="11189"/>
                    <a:pt x="4398043" y="24991"/>
                  </a:cubicBezTo>
                  <a:lnTo>
                    <a:pt x="4398043" y="1827328"/>
                  </a:lnTo>
                  <a:cubicBezTo>
                    <a:pt x="4398043" y="1841129"/>
                    <a:pt x="4386854" y="1852318"/>
                    <a:pt x="4373052" y="1852318"/>
                  </a:cubicBezTo>
                  <a:lnTo>
                    <a:pt x="24991" y="1852318"/>
                  </a:lnTo>
                  <a:cubicBezTo>
                    <a:pt x="11189" y="1852318"/>
                    <a:pt x="0" y="1841129"/>
                    <a:pt x="0" y="1827328"/>
                  </a:cubicBezTo>
                  <a:lnTo>
                    <a:pt x="0" y="24991"/>
                  </a:lnTo>
                  <a:cubicBezTo>
                    <a:pt x="0" y="11189"/>
                    <a:pt x="11189" y="0"/>
                    <a:pt x="24991" y="0"/>
                  </a:cubicBezTo>
                  <a:close/>
                </a:path>
              </a:pathLst>
            </a:custGeom>
            <a:solidFill>
              <a:srgbClr val="CF5784"/>
            </a:solidFill>
            <a:ln w="47625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endParaRPr lang="es-CL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398043" cy="18904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60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1762767" y="2991882"/>
            <a:ext cx="14762467" cy="39754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481"/>
              </a:lnSpc>
            </a:pPr>
            <a:r>
              <a:rPr lang="es-CL" sz="15638" dirty="0">
                <a:ln w="57150">
                  <a:solidFill>
                    <a:schemeClr val="bg1"/>
                  </a:solidFill>
                </a:ln>
                <a:solidFill>
                  <a:srgbClr val="00004D"/>
                </a:solidFill>
                <a:latin typeface="Funtastic"/>
                <a:ea typeface="Funtastic"/>
                <a:cs typeface="Funtastic"/>
                <a:sym typeface="Funtastic"/>
              </a:rPr>
              <a:t>CIENCIAS NATURALES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6057015" y="7314058"/>
            <a:ext cx="6173971" cy="9348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28"/>
              </a:lnSpc>
            </a:pPr>
            <a:r>
              <a:rPr lang="es-CL" sz="8800" dirty="0">
                <a:solidFill>
                  <a:srgbClr val="00004D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7° Básico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90600" y="2022103"/>
            <a:ext cx="16459199" cy="7312397"/>
            <a:chOff x="0" y="0"/>
            <a:chExt cx="2965339" cy="59821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965339" cy="598218"/>
            </a:xfrm>
            <a:custGeom>
              <a:avLst/>
              <a:gdLst/>
              <a:ahLst/>
              <a:cxnLst/>
              <a:rect l="l" t="t" r="r" b="b"/>
              <a:pathLst>
                <a:path w="2965339" h="598218">
                  <a:moveTo>
                    <a:pt x="29578" y="0"/>
                  </a:moveTo>
                  <a:lnTo>
                    <a:pt x="2935761" y="0"/>
                  </a:lnTo>
                  <a:cubicBezTo>
                    <a:pt x="2943605" y="0"/>
                    <a:pt x="2951129" y="3116"/>
                    <a:pt x="2956676" y="8663"/>
                  </a:cubicBezTo>
                  <a:cubicBezTo>
                    <a:pt x="2962223" y="14210"/>
                    <a:pt x="2965339" y="21734"/>
                    <a:pt x="2965339" y="29578"/>
                  </a:cubicBezTo>
                  <a:lnTo>
                    <a:pt x="2965339" y="568639"/>
                  </a:lnTo>
                  <a:cubicBezTo>
                    <a:pt x="2965339" y="576484"/>
                    <a:pt x="2962223" y="584007"/>
                    <a:pt x="2956676" y="589554"/>
                  </a:cubicBezTo>
                  <a:cubicBezTo>
                    <a:pt x="2951129" y="595101"/>
                    <a:pt x="2943605" y="598218"/>
                    <a:pt x="2935761" y="598218"/>
                  </a:cubicBezTo>
                  <a:lnTo>
                    <a:pt x="29578" y="598218"/>
                  </a:lnTo>
                  <a:cubicBezTo>
                    <a:pt x="21734" y="598218"/>
                    <a:pt x="14210" y="595101"/>
                    <a:pt x="8663" y="589554"/>
                  </a:cubicBezTo>
                  <a:cubicBezTo>
                    <a:pt x="3116" y="584007"/>
                    <a:pt x="0" y="576484"/>
                    <a:pt x="0" y="568639"/>
                  </a:cubicBezTo>
                  <a:lnTo>
                    <a:pt x="0" y="29578"/>
                  </a:lnTo>
                  <a:cubicBezTo>
                    <a:pt x="0" y="21734"/>
                    <a:pt x="3116" y="14210"/>
                    <a:pt x="8663" y="8663"/>
                  </a:cubicBezTo>
                  <a:cubicBezTo>
                    <a:pt x="14210" y="3116"/>
                    <a:pt x="21734" y="0"/>
                    <a:pt x="2957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L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2965339" cy="6172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53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1295399" y="2171700"/>
            <a:ext cx="15849600" cy="61042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6768"/>
              </a:lnSpc>
              <a:spcBef>
                <a:spcPct val="0"/>
              </a:spcBef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Observa diferentes objetos siendo afectados por la acción de una fuerza, estos objetos pueden presentar deformaciones momentáneas o permanentes.</a:t>
            </a:r>
          </a:p>
          <a:p>
            <a:pPr algn="just">
              <a:lnSpc>
                <a:spcPts val="6768"/>
              </a:lnSpc>
              <a:spcBef>
                <a:spcPct val="0"/>
              </a:spcBef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Define diversos materiales con respecto a su comportamiento elástico.</a:t>
            </a:r>
          </a:p>
          <a:p>
            <a:pPr algn="just">
              <a:lnSpc>
                <a:spcPts val="6768"/>
              </a:lnSpc>
              <a:spcBef>
                <a:spcPct val="0"/>
              </a:spcBef>
            </a:pPr>
            <a:r>
              <a:rPr lang="es-ES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¿Puede un objeto, que tiene una interacción con un cuerpo elástico, modificar su movimiento?</a:t>
            </a:r>
            <a:endParaRPr lang="es-CL" sz="4834" dirty="0">
              <a:solidFill>
                <a:srgbClr val="000000"/>
              </a:solidFill>
              <a:latin typeface="Dreaming Outloud Sans"/>
              <a:ea typeface="Dreaming Outloud Sans"/>
              <a:cs typeface="Dreaming Outloud Sans"/>
              <a:sym typeface="Dreaming Outloud San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626424" y="31173"/>
            <a:ext cx="17035151" cy="18088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786"/>
              </a:lnSpc>
            </a:pPr>
            <a:r>
              <a:rPr lang="es-CL" sz="11275">
                <a:solidFill>
                  <a:srgbClr val="FFFFFF"/>
                </a:solidFill>
                <a:latin typeface="Funtastic"/>
                <a:ea typeface="Funtastic"/>
                <a:cs typeface="Funtastic"/>
                <a:sym typeface="Funtastic"/>
              </a:rPr>
              <a:t>ACTIVIDAD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90600" y="2022103"/>
            <a:ext cx="16459199" cy="7312397"/>
            <a:chOff x="0" y="0"/>
            <a:chExt cx="2965339" cy="59821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965339" cy="598218"/>
            </a:xfrm>
            <a:custGeom>
              <a:avLst/>
              <a:gdLst/>
              <a:ahLst/>
              <a:cxnLst/>
              <a:rect l="l" t="t" r="r" b="b"/>
              <a:pathLst>
                <a:path w="2965339" h="598218">
                  <a:moveTo>
                    <a:pt x="29578" y="0"/>
                  </a:moveTo>
                  <a:lnTo>
                    <a:pt x="2935761" y="0"/>
                  </a:lnTo>
                  <a:cubicBezTo>
                    <a:pt x="2943605" y="0"/>
                    <a:pt x="2951129" y="3116"/>
                    <a:pt x="2956676" y="8663"/>
                  </a:cubicBezTo>
                  <a:cubicBezTo>
                    <a:pt x="2962223" y="14210"/>
                    <a:pt x="2965339" y="21734"/>
                    <a:pt x="2965339" y="29578"/>
                  </a:cubicBezTo>
                  <a:lnTo>
                    <a:pt x="2965339" y="568639"/>
                  </a:lnTo>
                  <a:cubicBezTo>
                    <a:pt x="2965339" y="576484"/>
                    <a:pt x="2962223" y="584007"/>
                    <a:pt x="2956676" y="589554"/>
                  </a:cubicBezTo>
                  <a:cubicBezTo>
                    <a:pt x="2951129" y="595101"/>
                    <a:pt x="2943605" y="598218"/>
                    <a:pt x="2935761" y="598218"/>
                  </a:cubicBezTo>
                  <a:lnTo>
                    <a:pt x="29578" y="598218"/>
                  </a:lnTo>
                  <a:cubicBezTo>
                    <a:pt x="21734" y="598218"/>
                    <a:pt x="14210" y="595101"/>
                    <a:pt x="8663" y="589554"/>
                  </a:cubicBezTo>
                  <a:cubicBezTo>
                    <a:pt x="3116" y="584007"/>
                    <a:pt x="0" y="576484"/>
                    <a:pt x="0" y="568639"/>
                  </a:cubicBezTo>
                  <a:lnTo>
                    <a:pt x="0" y="29578"/>
                  </a:lnTo>
                  <a:cubicBezTo>
                    <a:pt x="0" y="21734"/>
                    <a:pt x="3116" y="14210"/>
                    <a:pt x="8663" y="8663"/>
                  </a:cubicBezTo>
                  <a:cubicBezTo>
                    <a:pt x="14210" y="3116"/>
                    <a:pt x="21734" y="0"/>
                    <a:pt x="2957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L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2965339" cy="6172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53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1219199" y="2290021"/>
            <a:ext cx="15849600" cy="43601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6768"/>
              </a:lnSpc>
              <a:spcBef>
                <a:spcPct val="0"/>
              </a:spcBef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Sabemos que un cuerpo elástico con la suficiente fuerza se estira hasta cierto punto.</a:t>
            </a:r>
          </a:p>
          <a:p>
            <a:pPr algn="just">
              <a:lnSpc>
                <a:spcPts val="6768"/>
              </a:lnSpc>
              <a:spcBef>
                <a:spcPct val="0"/>
              </a:spcBef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¿Qué nombre recibe este fenómeno?, ¿Todos los cuerpos elásticos se comportan igual?, ¿Qué factor influye en cada cuerpo?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626424" y="31173"/>
            <a:ext cx="17035151" cy="18088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786"/>
              </a:lnSpc>
            </a:pPr>
            <a:r>
              <a:rPr lang="es-CL" sz="11275" dirty="0">
                <a:solidFill>
                  <a:srgbClr val="FFFFFF"/>
                </a:solidFill>
                <a:latin typeface="Funtastic"/>
                <a:ea typeface="Funtastic"/>
                <a:cs typeface="Funtastic"/>
                <a:sym typeface="Funtastic"/>
              </a:rPr>
              <a:t>ACTIVIDAD 2</a:t>
            </a:r>
          </a:p>
        </p:txBody>
      </p:sp>
    </p:spTree>
    <p:extLst>
      <p:ext uri="{BB962C8B-B14F-4D97-AF65-F5344CB8AC3E}">
        <p14:creationId xmlns:p14="http://schemas.microsoft.com/office/powerpoint/2010/main" val="1539306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90600" y="2022103"/>
            <a:ext cx="16459199" cy="7312397"/>
            <a:chOff x="0" y="0"/>
            <a:chExt cx="2965339" cy="59821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965339" cy="598218"/>
            </a:xfrm>
            <a:custGeom>
              <a:avLst/>
              <a:gdLst/>
              <a:ahLst/>
              <a:cxnLst/>
              <a:rect l="l" t="t" r="r" b="b"/>
              <a:pathLst>
                <a:path w="2965339" h="598218">
                  <a:moveTo>
                    <a:pt x="29578" y="0"/>
                  </a:moveTo>
                  <a:lnTo>
                    <a:pt x="2935761" y="0"/>
                  </a:lnTo>
                  <a:cubicBezTo>
                    <a:pt x="2943605" y="0"/>
                    <a:pt x="2951129" y="3116"/>
                    <a:pt x="2956676" y="8663"/>
                  </a:cubicBezTo>
                  <a:cubicBezTo>
                    <a:pt x="2962223" y="14210"/>
                    <a:pt x="2965339" y="21734"/>
                    <a:pt x="2965339" y="29578"/>
                  </a:cubicBezTo>
                  <a:lnTo>
                    <a:pt x="2965339" y="568639"/>
                  </a:lnTo>
                  <a:cubicBezTo>
                    <a:pt x="2965339" y="576484"/>
                    <a:pt x="2962223" y="584007"/>
                    <a:pt x="2956676" y="589554"/>
                  </a:cubicBezTo>
                  <a:cubicBezTo>
                    <a:pt x="2951129" y="595101"/>
                    <a:pt x="2943605" y="598218"/>
                    <a:pt x="2935761" y="598218"/>
                  </a:cubicBezTo>
                  <a:lnTo>
                    <a:pt x="29578" y="598218"/>
                  </a:lnTo>
                  <a:cubicBezTo>
                    <a:pt x="21734" y="598218"/>
                    <a:pt x="14210" y="595101"/>
                    <a:pt x="8663" y="589554"/>
                  </a:cubicBezTo>
                  <a:cubicBezTo>
                    <a:pt x="3116" y="584007"/>
                    <a:pt x="0" y="576484"/>
                    <a:pt x="0" y="568639"/>
                  </a:cubicBezTo>
                  <a:lnTo>
                    <a:pt x="0" y="29578"/>
                  </a:lnTo>
                  <a:cubicBezTo>
                    <a:pt x="0" y="21734"/>
                    <a:pt x="3116" y="14210"/>
                    <a:pt x="8663" y="8663"/>
                  </a:cubicBezTo>
                  <a:cubicBezTo>
                    <a:pt x="14210" y="3116"/>
                    <a:pt x="21734" y="0"/>
                    <a:pt x="2957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L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2965339" cy="6172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53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1295399" y="2247900"/>
            <a:ext cx="15849600" cy="61042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6768"/>
              </a:lnSpc>
              <a:spcBef>
                <a:spcPct val="0"/>
              </a:spcBef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La fuerza elástica se entiende como la fuerza que un objeto ejerce para oponerse al cambio en su forma.</a:t>
            </a:r>
          </a:p>
          <a:p>
            <a:pPr algn="just">
              <a:lnSpc>
                <a:spcPts val="6768"/>
              </a:lnSpc>
              <a:spcBef>
                <a:spcPct val="0"/>
              </a:spcBef>
            </a:pPr>
            <a:endParaRPr lang="es-CL" sz="4834" dirty="0">
              <a:solidFill>
                <a:srgbClr val="000000"/>
              </a:solidFill>
              <a:latin typeface="Dreaming Outloud Sans"/>
              <a:ea typeface="Dreaming Outloud Sans"/>
              <a:cs typeface="Dreaming Outloud Sans"/>
              <a:sym typeface="Dreaming Outloud Sans"/>
            </a:endParaRPr>
          </a:p>
          <a:p>
            <a:pPr algn="just">
              <a:lnSpc>
                <a:spcPts val="6768"/>
              </a:lnSpc>
              <a:spcBef>
                <a:spcPct val="0"/>
              </a:spcBef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Se presenta cuando un cuerpo elástico es deformado y tiende a recuperar su forma original, sin embargo, hay cuerpos que por la cantidad de fuerza seden y cambian se deforman permanentemente.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626424" y="31173"/>
            <a:ext cx="17035151" cy="18088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786"/>
              </a:lnSpc>
            </a:pPr>
            <a:r>
              <a:rPr lang="es-CL" sz="11275" dirty="0">
                <a:solidFill>
                  <a:srgbClr val="FFFFFF"/>
                </a:solidFill>
                <a:latin typeface="Funtastic"/>
                <a:ea typeface="Funtastic"/>
                <a:cs typeface="Funtastic"/>
                <a:sym typeface="Funtastic"/>
              </a:rPr>
              <a:t>FUERZA ELÁSTICA</a:t>
            </a:r>
          </a:p>
        </p:txBody>
      </p:sp>
    </p:spTree>
    <p:extLst>
      <p:ext uri="{BB962C8B-B14F-4D97-AF65-F5344CB8AC3E}">
        <p14:creationId xmlns:p14="http://schemas.microsoft.com/office/powerpoint/2010/main" val="1027273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90600" y="2022103"/>
            <a:ext cx="16459199" cy="7312397"/>
            <a:chOff x="0" y="0"/>
            <a:chExt cx="2965339" cy="59821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965339" cy="598218"/>
            </a:xfrm>
            <a:custGeom>
              <a:avLst/>
              <a:gdLst/>
              <a:ahLst/>
              <a:cxnLst/>
              <a:rect l="l" t="t" r="r" b="b"/>
              <a:pathLst>
                <a:path w="2965339" h="598218">
                  <a:moveTo>
                    <a:pt x="29578" y="0"/>
                  </a:moveTo>
                  <a:lnTo>
                    <a:pt x="2935761" y="0"/>
                  </a:lnTo>
                  <a:cubicBezTo>
                    <a:pt x="2943605" y="0"/>
                    <a:pt x="2951129" y="3116"/>
                    <a:pt x="2956676" y="8663"/>
                  </a:cubicBezTo>
                  <a:cubicBezTo>
                    <a:pt x="2962223" y="14210"/>
                    <a:pt x="2965339" y="21734"/>
                    <a:pt x="2965339" y="29578"/>
                  </a:cubicBezTo>
                  <a:lnTo>
                    <a:pt x="2965339" y="568639"/>
                  </a:lnTo>
                  <a:cubicBezTo>
                    <a:pt x="2965339" y="576484"/>
                    <a:pt x="2962223" y="584007"/>
                    <a:pt x="2956676" y="589554"/>
                  </a:cubicBezTo>
                  <a:cubicBezTo>
                    <a:pt x="2951129" y="595101"/>
                    <a:pt x="2943605" y="598218"/>
                    <a:pt x="2935761" y="598218"/>
                  </a:cubicBezTo>
                  <a:lnTo>
                    <a:pt x="29578" y="598218"/>
                  </a:lnTo>
                  <a:cubicBezTo>
                    <a:pt x="21734" y="598218"/>
                    <a:pt x="14210" y="595101"/>
                    <a:pt x="8663" y="589554"/>
                  </a:cubicBezTo>
                  <a:cubicBezTo>
                    <a:pt x="3116" y="584007"/>
                    <a:pt x="0" y="576484"/>
                    <a:pt x="0" y="568639"/>
                  </a:cubicBezTo>
                  <a:lnTo>
                    <a:pt x="0" y="29578"/>
                  </a:lnTo>
                  <a:cubicBezTo>
                    <a:pt x="0" y="21734"/>
                    <a:pt x="3116" y="14210"/>
                    <a:pt x="8663" y="8663"/>
                  </a:cubicBezTo>
                  <a:cubicBezTo>
                    <a:pt x="14210" y="3116"/>
                    <a:pt x="21734" y="0"/>
                    <a:pt x="2957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L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2965339" cy="6172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53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1295399" y="2247900"/>
            <a:ext cx="15849600" cy="34881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6768"/>
              </a:lnSpc>
              <a:spcBef>
                <a:spcPct val="0"/>
              </a:spcBef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En las fuerzas elásticas nos encontramos con un aspecto denominado “constante de elasticidad” el cual habla del valor de rigidez de un material elástico y su capacidad para recuperar su forma original después de </a:t>
            </a:r>
            <a:r>
              <a:rPr lang="es-CL" sz="4834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ser deformado.</a:t>
            </a:r>
            <a:endParaRPr lang="es-CL" sz="4834" dirty="0">
              <a:solidFill>
                <a:srgbClr val="000000"/>
              </a:solidFill>
              <a:latin typeface="Dreaming Outloud Sans"/>
              <a:ea typeface="Dreaming Outloud Sans"/>
              <a:cs typeface="Dreaming Outloud Sans"/>
              <a:sym typeface="Dreaming Outloud San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626424" y="31173"/>
            <a:ext cx="17035151" cy="18088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786"/>
              </a:lnSpc>
            </a:pPr>
            <a:r>
              <a:rPr lang="es-CL" sz="11275" dirty="0">
                <a:solidFill>
                  <a:srgbClr val="FFFFFF"/>
                </a:solidFill>
                <a:latin typeface="Funtastic"/>
                <a:ea typeface="Funtastic"/>
                <a:cs typeface="Funtastic"/>
                <a:sym typeface="Funtastic"/>
              </a:rPr>
              <a:t>FUERZA ELÁSTICA</a:t>
            </a:r>
          </a:p>
        </p:txBody>
      </p:sp>
    </p:spTree>
    <p:extLst>
      <p:ext uri="{BB962C8B-B14F-4D97-AF65-F5344CB8AC3E}">
        <p14:creationId xmlns:p14="http://schemas.microsoft.com/office/powerpoint/2010/main" val="1395859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194</Words>
  <Application>Microsoft Office PowerPoint</Application>
  <PresentationFormat>Personalizado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Funtastic</vt:lpstr>
      <vt:lpstr>Arial</vt:lpstr>
      <vt:lpstr>Dreaming Outloud Sans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Diseño14</dc:title>
  <dc:creator>Colegio Sao Paulo</dc:creator>
  <cp:lastModifiedBy>pablo espinosa perez</cp:lastModifiedBy>
  <cp:revision>7</cp:revision>
  <dcterms:created xsi:type="dcterms:W3CDTF">2006-08-16T00:00:00Z</dcterms:created>
  <dcterms:modified xsi:type="dcterms:W3CDTF">2025-05-13T21:39:43Z</dcterms:modified>
  <dc:identifier>DAGVza1kaVc</dc:identifier>
</cp:coreProperties>
</file>