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69" r:id="rId5"/>
    <p:sldId id="267" r:id="rId6"/>
    <p:sldId id="259" r:id="rId7"/>
    <p:sldId id="272" r:id="rId8"/>
    <p:sldId id="271" r:id="rId9"/>
    <p:sldId id="275" r:id="rId10"/>
    <p:sldId id="274" r:id="rId11"/>
  </p:sldIdLst>
  <p:sldSz cx="18288000" cy="10287000"/>
  <p:notesSz cx="6858000" cy="9144000"/>
  <p:embeddedFontLst>
    <p:embeddedFont>
      <p:font typeface="Boulder" panose="020B0604020202020204" charset="0"/>
      <p:regular r:id="rId12"/>
    </p:embeddedFont>
    <p:embeddedFont>
      <p:font typeface="Glacial Indifference"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49F86"/>
        </a:solidFill>
        <a:effectLst/>
      </p:bgPr>
    </p:bg>
    <p:spTree>
      <p:nvGrpSpPr>
        <p:cNvPr id="1" name=""/>
        <p:cNvGrpSpPr/>
        <p:nvPr/>
      </p:nvGrpSpPr>
      <p:grpSpPr>
        <a:xfrm>
          <a:off x="0" y="0"/>
          <a:ext cx="0" cy="0"/>
          <a:chOff x="0" y="0"/>
          <a:chExt cx="0" cy="0"/>
        </a:xfrm>
      </p:grpSpPr>
      <p:grpSp>
        <p:nvGrpSpPr>
          <p:cNvPr id="2" name="Group 2"/>
          <p:cNvGrpSpPr/>
          <p:nvPr/>
        </p:nvGrpSpPr>
        <p:grpSpPr>
          <a:xfrm>
            <a:off x="2901076" y="1836111"/>
            <a:ext cx="12485849" cy="6293851"/>
            <a:chOff x="0" y="-85725"/>
            <a:chExt cx="16647799" cy="8391800"/>
          </a:xfrm>
        </p:grpSpPr>
        <p:sp>
          <p:nvSpPr>
            <p:cNvPr id="3" name="TextBox 3"/>
            <p:cNvSpPr txBox="1"/>
            <p:nvPr/>
          </p:nvSpPr>
          <p:spPr>
            <a:xfrm>
              <a:off x="0" y="1313539"/>
              <a:ext cx="16647799" cy="5411824"/>
            </a:xfrm>
            <a:prstGeom prst="rect">
              <a:avLst/>
            </a:prstGeom>
          </p:spPr>
          <p:txBody>
            <a:bodyPr lIns="0" tIns="0" rIns="0" bIns="0" rtlCol="0" anchor="t">
              <a:spAutoFit/>
            </a:bodyPr>
            <a:lstStyle/>
            <a:p>
              <a:pPr algn="ctr">
                <a:lnSpc>
                  <a:spcPts val="16799"/>
                </a:lnSpc>
              </a:pPr>
              <a:r>
                <a:rPr lang="es-CL" sz="11500" dirty="0">
                  <a:solidFill>
                    <a:srgbClr val="FFFFFF"/>
                  </a:solidFill>
                  <a:latin typeface="Boulder"/>
                  <a:ea typeface="Boulder"/>
                  <a:cs typeface="Boulder"/>
                  <a:sym typeface="Boulder"/>
                </a:rPr>
                <a:t>Ciencias para la ciudadanía</a:t>
              </a:r>
            </a:p>
          </p:txBody>
        </p:sp>
        <p:sp>
          <p:nvSpPr>
            <p:cNvPr id="4" name="TextBox 4"/>
            <p:cNvSpPr txBox="1"/>
            <p:nvPr/>
          </p:nvSpPr>
          <p:spPr>
            <a:xfrm>
              <a:off x="0" y="-85725"/>
              <a:ext cx="16647799" cy="934019"/>
            </a:xfrm>
            <a:prstGeom prst="rect">
              <a:avLst/>
            </a:prstGeom>
          </p:spPr>
          <p:txBody>
            <a:bodyPr lIns="0" tIns="0" rIns="0" bIns="0" rtlCol="0" anchor="t">
              <a:spAutoFit/>
            </a:bodyPr>
            <a:lstStyle/>
            <a:p>
              <a:pPr algn="ctr">
                <a:lnSpc>
                  <a:spcPts val="5879"/>
                </a:lnSpc>
                <a:spcBef>
                  <a:spcPct val="0"/>
                </a:spcBef>
              </a:pPr>
              <a:endParaRPr lang="en-US" sz="4199" dirty="0">
                <a:solidFill>
                  <a:srgbClr val="000000"/>
                </a:solidFill>
                <a:latin typeface="Glacial Indifference"/>
                <a:ea typeface="Glacial Indifference"/>
                <a:cs typeface="Glacial Indifference"/>
                <a:sym typeface="Glacial Indifference"/>
              </a:endParaRPr>
            </a:p>
          </p:txBody>
        </p:sp>
        <p:sp>
          <p:nvSpPr>
            <p:cNvPr id="5" name="TextBox 5"/>
            <p:cNvSpPr txBox="1"/>
            <p:nvPr/>
          </p:nvSpPr>
          <p:spPr>
            <a:xfrm>
              <a:off x="0" y="7297252"/>
              <a:ext cx="16647799" cy="1008823"/>
            </a:xfrm>
            <a:prstGeom prst="rect">
              <a:avLst/>
            </a:prstGeom>
          </p:spPr>
          <p:txBody>
            <a:bodyPr lIns="0" tIns="0" rIns="0" bIns="0" rtlCol="0" anchor="t">
              <a:spAutoFit/>
            </a:bodyPr>
            <a:lstStyle/>
            <a:p>
              <a:pPr algn="ctr">
                <a:lnSpc>
                  <a:spcPts val="5879"/>
                </a:lnSpc>
              </a:pPr>
              <a:r>
                <a:rPr lang="en-US" sz="6000" spc="-83" dirty="0">
                  <a:solidFill>
                    <a:srgbClr val="000000"/>
                  </a:solidFill>
                  <a:latin typeface="Glacial Indifference"/>
                  <a:ea typeface="Glacial Indifference"/>
                  <a:cs typeface="Glacial Indifference"/>
                  <a:sym typeface="Glacial Indifference"/>
                </a:rPr>
                <a:t>IV° MEDIO</a:t>
              </a:r>
            </a:p>
          </p:txBody>
        </p:sp>
      </p:grpSp>
      <p:sp>
        <p:nvSpPr>
          <p:cNvPr id="6" name="Freeform 6"/>
          <p:cNvSpPr/>
          <p:nvPr/>
        </p:nvSpPr>
        <p:spPr>
          <a:xfrm rot="896182">
            <a:off x="-1764774" y="7344770"/>
            <a:ext cx="5586949" cy="3827060"/>
          </a:xfrm>
          <a:custGeom>
            <a:avLst/>
            <a:gdLst/>
            <a:ahLst/>
            <a:cxnLst/>
            <a:rect l="l" t="t" r="r" b="b"/>
            <a:pathLst>
              <a:path w="5586949" h="3827060">
                <a:moveTo>
                  <a:pt x="0" y="0"/>
                </a:moveTo>
                <a:lnTo>
                  <a:pt x="5586948" y="0"/>
                </a:lnTo>
                <a:lnTo>
                  <a:pt x="5586948" y="3827060"/>
                </a:lnTo>
                <a:lnTo>
                  <a:pt x="0" y="3827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7" name="Freeform 7"/>
          <p:cNvSpPr/>
          <p:nvPr/>
        </p:nvSpPr>
        <p:spPr>
          <a:xfrm>
            <a:off x="15299626" y="-1028700"/>
            <a:ext cx="3919347" cy="4114800"/>
          </a:xfrm>
          <a:custGeom>
            <a:avLst/>
            <a:gdLst/>
            <a:ahLst/>
            <a:cxnLst/>
            <a:rect l="l" t="t" r="r" b="b"/>
            <a:pathLst>
              <a:path w="3919347" h="4114800">
                <a:moveTo>
                  <a:pt x="0" y="0"/>
                </a:moveTo>
                <a:lnTo>
                  <a:pt x="3919347" y="0"/>
                </a:lnTo>
                <a:lnTo>
                  <a:pt x="39193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L"/>
          </a:p>
        </p:txBody>
      </p:sp>
      <p:sp>
        <p:nvSpPr>
          <p:cNvPr id="8" name="Freeform 8"/>
          <p:cNvSpPr/>
          <p:nvPr/>
        </p:nvSpPr>
        <p:spPr>
          <a:xfrm>
            <a:off x="15786930" y="4614577"/>
            <a:ext cx="4669289" cy="4954153"/>
          </a:xfrm>
          <a:custGeom>
            <a:avLst/>
            <a:gdLst/>
            <a:ahLst/>
            <a:cxnLst/>
            <a:rect l="l" t="t" r="r" b="b"/>
            <a:pathLst>
              <a:path w="4669289" h="4954153">
                <a:moveTo>
                  <a:pt x="0" y="0"/>
                </a:moveTo>
                <a:lnTo>
                  <a:pt x="4669289" y="0"/>
                </a:lnTo>
                <a:lnTo>
                  <a:pt x="4669289" y="4954153"/>
                </a:lnTo>
                <a:lnTo>
                  <a:pt x="0" y="49541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9" name="Freeform 9"/>
          <p:cNvSpPr/>
          <p:nvPr/>
        </p:nvSpPr>
        <p:spPr>
          <a:xfrm rot="3082680">
            <a:off x="-79360" y="-1028700"/>
            <a:ext cx="3662172" cy="4114800"/>
          </a:xfrm>
          <a:custGeom>
            <a:avLst/>
            <a:gdLst/>
            <a:ahLst/>
            <a:cxnLst/>
            <a:rect l="l" t="t" r="r" b="b"/>
            <a:pathLst>
              <a:path w="3662172" h="4114800">
                <a:moveTo>
                  <a:pt x="0" y="0"/>
                </a:moveTo>
                <a:lnTo>
                  <a:pt x="3662172" y="0"/>
                </a:lnTo>
                <a:lnTo>
                  <a:pt x="3662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L"/>
          </a:p>
        </p:txBody>
      </p:sp>
      <p:sp>
        <p:nvSpPr>
          <p:cNvPr id="10" name="Freeform 10"/>
          <p:cNvSpPr/>
          <p:nvPr/>
        </p:nvSpPr>
        <p:spPr>
          <a:xfrm>
            <a:off x="13612695" y="8006694"/>
            <a:ext cx="3795903" cy="4114800"/>
          </a:xfrm>
          <a:custGeom>
            <a:avLst/>
            <a:gdLst/>
            <a:ahLst/>
            <a:cxnLst/>
            <a:rect l="l" t="t" r="r" b="b"/>
            <a:pathLst>
              <a:path w="3795903" h="4114800">
                <a:moveTo>
                  <a:pt x="0" y="0"/>
                </a:moveTo>
                <a:lnTo>
                  <a:pt x="3795903" y="0"/>
                </a:lnTo>
                <a:lnTo>
                  <a:pt x="379590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sp>
        <p:nvSpPr>
          <p:cNvPr id="11" name="Freeform 11"/>
          <p:cNvSpPr/>
          <p:nvPr/>
        </p:nvSpPr>
        <p:spPr>
          <a:xfrm rot="-5940113">
            <a:off x="-1463517" y="2557177"/>
            <a:ext cx="3790760" cy="4114800"/>
          </a:xfrm>
          <a:custGeom>
            <a:avLst/>
            <a:gdLst/>
            <a:ahLst/>
            <a:cxnLst/>
            <a:rect l="l" t="t" r="r" b="b"/>
            <a:pathLst>
              <a:path w="3790760" h="4114800">
                <a:moveTo>
                  <a:pt x="0" y="0"/>
                </a:moveTo>
                <a:lnTo>
                  <a:pt x="3790760" y="0"/>
                </a:lnTo>
                <a:lnTo>
                  <a:pt x="379076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5B5B"/>
        </a:solidFill>
        <a:effectLst/>
      </p:bgPr>
    </p:bg>
    <p:spTree>
      <p:nvGrpSpPr>
        <p:cNvPr id="1" name=""/>
        <p:cNvGrpSpPr/>
        <p:nvPr/>
      </p:nvGrpSpPr>
      <p:grpSpPr>
        <a:xfrm>
          <a:off x="0" y="0"/>
          <a:ext cx="0" cy="0"/>
          <a:chOff x="0" y="0"/>
          <a:chExt cx="0" cy="0"/>
        </a:xfrm>
      </p:grpSpPr>
      <p:grpSp>
        <p:nvGrpSpPr>
          <p:cNvPr id="2" name="Group 2"/>
          <p:cNvGrpSpPr/>
          <p:nvPr/>
        </p:nvGrpSpPr>
        <p:grpSpPr>
          <a:xfrm>
            <a:off x="2057400" y="1371600"/>
            <a:ext cx="14173200" cy="7543800"/>
            <a:chOff x="0" y="0"/>
            <a:chExt cx="2987938" cy="1773497"/>
          </a:xfrm>
        </p:grpSpPr>
        <p:sp>
          <p:nvSpPr>
            <p:cNvPr id="3" name="Freeform 3"/>
            <p:cNvSpPr/>
            <p:nvPr/>
          </p:nvSpPr>
          <p:spPr>
            <a:xfrm>
              <a:off x="0" y="0"/>
              <a:ext cx="2987938" cy="1773497"/>
            </a:xfrm>
            <a:custGeom>
              <a:avLst/>
              <a:gdLst/>
              <a:ahLst/>
              <a:cxnLst/>
              <a:rect l="l" t="t" r="r" b="b"/>
              <a:pathLst>
                <a:path w="2987938" h="1773497">
                  <a:moveTo>
                    <a:pt x="34803" y="0"/>
                  </a:moveTo>
                  <a:lnTo>
                    <a:pt x="2953134" y="0"/>
                  </a:lnTo>
                  <a:cubicBezTo>
                    <a:pt x="2962365" y="0"/>
                    <a:pt x="2971217" y="3667"/>
                    <a:pt x="2977744" y="10194"/>
                  </a:cubicBezTo>
                  <a:cubicBezTo>
                    <a:pt x="2984271" y="16721"/>
                    <a:pt x="2987938" y="25573"/>
                    <a:pt x="2987938" y="34803"/>
                  </a:cubicBezTo>
                  <a:lnTo>
                    <a:pt x="2987938" y="1738694"/>
                  </a:lnTo>
                  <a:cubicBezTo>
                    <a:pt x="2987938" y="1747924"/>
                    <a:pt x="2984271" y="1756777"/>
                    <a:pt x="2977744" y="1763304"/>
                  </a:cubicBezTo>
                  <a:cubicBezTo>
                    <a:pt x="2971217" y="1769830"/>
                    <a:pt x="2962365" y="1773497"/>
                    <a:pt x="2953134" y="1773497"/>
                  </a:cubicBezTo>
                  <a:lnTo>
                    <a:pt x="34803" y="1773497"/>
                  </a:lnTo>
                  <a:cubicBezTo>
                    <a:pt x="15582" y="1773497"/>
                    <a:pt x="0" y="1757915"/>
                    <a:pt x="0" y="1738694"/>
                  </a:cubicBezTo>
                  <a:lnTo>
                    <a:pt x="0" y="34803"/>
                  </a:lnTo>
                  <a:cubicBezTo>
                    <a:pt x="0" y="25573"/>
                    <a:pt x="3667" y="16721"/>
                    <a:pt x="10194" y="10194"/>
                  </a:cubicBezTo>
                  <a:cubicBezTo>
                    <a:pt x="16721" y="3667"/>
                    <a:pt x="25573" y="0"/>
                    <a:pt x="34803" y="0"/>
                  </a:cubicBezTo>
                  <a:close/>
                </a:path>
              </a:pathLst>
            </a:custGeom>
            <a:solidFill>
              <a:srgbClr val="FFFFFF"/>
            </a:solidFill>
          </p:spPr>
          <p:txBody>
            <a:bodyPr/>
            <a:lstStyle/>
            <a:p>
              <a:endParaRPr lang="es-CL"/>
            </a:p>
          </p:txBody>
        </p:sp>
        <p:sp>
          <p:nvSpPr>
            <p:cNvPr id="4" name="TextBox 4"/>
            <p:cNvSpPr txBox="1"/>
            <p:nvPr/>
          </p:nvSpPr>
          <p:spPr>
            <a:xfrm>
              <a:off x="0" y="38100"/>
              <a:ext cx="2987938" cy="1735397"/>
            </a:xfrm>
            <a:prstGeom prst="rect">
              <a:avLst/>
            </a:prstGeom>
          </p:spPr>
          <p:txBody>
            <a:bodyPr lIns="50800" tIns="50800" rIns="50800" bIns="50800" rtlCol="0" anchor="ctr"/>
            <a:lstStyle/>
            <a:p>
              <a:pPr algn="ctr">
                <a:lnSpc>
                  <a:spcPts val="2300"/>
                </a:lnSpc>
              </a:pPr>
              <a:endParaRPr/>
            </a:p>
          </p:txBody>
        </p:sp>
      </p:grpSp>
      <p:sp>
        <p:nvSpPr>
          <p:cNvPr id="7" name="TextBox 7"/>
          <p:cNvSpPr txBox="1"/>
          <p:nvPr/>
        </p:nvSpPr>
        <p:spPr>
          <a:xfrm>
            <a:off x="2590800" y="3732857"/>
            <a:ext cx="13106399" cy="2821285"/>
          </a:xfrm>
          <a:prstGeom prst="rect">
            <a:avLst/>
          </a:prstGeom>
        </p:spPr>
        <p:txBody>
          <a:bodyPr lIns="0" tIns="0" rIns="0" bIns="0" rtlCol="0" anchor="t">
            <a:spAutoFit/>
          </a:bodyPr>
          <a:lstStyle/>
          <a:p>
            <a:pPr marL="0" lvl="0" indent="0" algn="ctr">
              <a:lnSpc>
                <a:spcPts val="4352"/>
              </a:lnSpc>
            </a:pPr>
            <a:r>
              <a:rPr lang="es-CL" sz="4000" dirty="0">
                <a:solidFill>
                  <a:srgbClr val="000000"/>
                </a:solidFill>
                <a:latin typeface="Glacial Indifference"/>
                <a:ea typeface="Glacial Indifference"/>
                <a:cs typeface="Glacial Indifference"/>
                <a:sym typeface="Glacial Indifference"/>
              </a:rPr>
              <a:t>Un avance tecnológico tiene diferentes puntos de vista según la contextualización, con los ejemplos anteriores se evidenció qué no es solo en la ciencia donde se produce este avance, sino que también, dentro de nuestro día a día cada vez nos encontramos con más tecnologías.</a:t>
            </a:r>
          </a:p>
        </p:txBody>
      </p:sp>
    </p:spTree>
    <p:extLst>
      <p:ext uri="{BB962C8B-B14F-4D97-AF65-F5344CB8AC3E}">
        <p14:creationId xmlns:p14="http://schemas.microsoft.com/office/powerpoint/2010/main" val="42555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CEB2"/>
        </a:solidFill>
        <a:effectLst/>
      </p:bgPr>
    </p:bg>
    <p:spTree>
      <p:nvGrpSpPr>
        <p:cNvPr id="1" name=""/>
        <p:cNvGrpSpPr/>
        <p:nvPr/>
      </p:nvGrpSpPr>
      <p:grpSpPr>
        <a:xfrm>
          <a:off x="0" y="0"/>
          <a:ext cx="0" cy="0"/>
          <a:chOff x="0" y="0"/>
          <a:chExt cx="0" cy="0"/>
        </a:xfrm>
      </p:grpSpPr>
      <p:sp>
        <p:nvSpPr>
          <p:cNvPr id="4" name="TextBox 4"/>
          <p:cNvSpPr txBox="1"/>
          <p:nvPr/>
        </p:nvSpPr>
        <p:spPr>
          <a:xfrm>
            <a:off x="1219200" y="1028700"/>
            <a:ext cx="8933909" cy="1102866"/>
          </a:xfrm>
          <a:prstGeom prst="rect">
            <a:avLst/>
          </a:prstGeom>
        </p:spPr>
        <p:txBody>
          <a:bodyPr lIns="0" tIns="0" rIns="0" bIns="0" rtlCol="0" anchor="t">
            <a:spAutoFit/>
          </a:bodyPr>
          <a:lstStyle/>
          <a:p>
            <a:pPr algn="l">
              <a:lnSpc>
                <a:spcPts val="8600"/>
              </a:lnSpc>
            </a:pPr>
            <a:r>
              <a:rPr lang="es-CL" sz="8600" dirty="0">
                <a:solidFill>
                  <a:srgbClr val="000000"/>
                </a:solidFill>
                <a:latin typeface="Boulder"/>
                <a:ea typeface="Boulder"/>
                <a:cs typeface="Boulder"/>
                <a:sym typeface="Boulder"/>
              </a:rPr>
              <a:t>Tecnología</a:t>
            </a:r>
          </a:p>
        </p:txBody>
      </p:sp>
      <p:sp>
        <p:nvSpPr>
          <p:cNvPr id="6" name="TextBox 7">
            <a:extLst>
              <a:ext uri="{FF2B5EF4-FFF2-40B4-BE49-F238E27FC236}">
                <a16:creationId xmlns:a16="http://schemas.microsoft.com/office/drawing/2014/main" id="{5D52CC6E-05BF-7981-F831-9FCD5FC79A52}"/>
              </a:ext>
            </a:extLst>
          </p:cNvPr>
          <p:cNvSpPr txBox="1"/>
          <p:nvPr/>
        </p:nvSpPr>
        <p:spPr>
          <a:xfrm>
            <a:off x="1219200" y="2476500"/>
            <a:ext cx="15697200" cy="2795637"/>
          </a:xfrm>
          <a:prstGeom prst="rect">
            <a:avLst/>
          </a:prstGeom>
        </p:spPr>
        <p:txBody>
          <a:bodyPr wrap="square" lIns="0" tIns="0" rIns="0" bIns="0" rtlCol="0" anchor="t">
            <a:spAutoFit/>
          </a:bodyPr>
          <a:lstStyle/>
          <a:p>
            <a:pPr marL="0" lvl="0" indent="0" algn="just">
              <a:lnSpc>
                <a:spcPts val="4351"/>
              </a:lnSpc>
            </a:pPr>
            <a:r>
              <a:rPr lang="es-ES" sz="3600" u="none" dirty="0">
                <a:solidFill>
                  <a:srgbClr val="000000"/>
                </a:solidFill>
                <a:latin typeface="Glacial Indifference"/>
                <a:ea typeface="Glacial Indifference"/>
                <a:cs typeface="Glacial Indifference"/>
                <a:sym typeface="Glacial Indifference"/>
              </a:rPr>
              <a:t>Cuando observamos nuestro pasado y lo comparamos con nuestras vivencias actuales, podemos darnos cuenta de que hemos avanzado en gran medida en temas de tecnología. Incluso, con la actividad anterior realizada en el curso, hemos sido capaces de poder solución a problemas que quizás han existido desde hace muchos años gracias al uso de la tecnología.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5B5B"/>
        </a:solidFill>
        <a:effectLst/>
      </p:bgPr>
    </p:bg>
    <p:spTree>
      <p:nvGrpSpPr>
        <p:cNvPr id="1" name=""/>
        <p:cNvGrpSpPr/>
        <p:nvPr/>
      </p:nvGrpSpPr>
      <p:grpSpPr>
        <a:xfrm>
          <a:off x="0" y="0"/>
          <a:ext cx="0" cy="0"/>
          <a:chOff x="0" y="0"/>
          <a:chExt cx="0" cy="0"/>
        </a:xfrm>
      </p:grpSpPr>
      <p:grpSp>
        <p:nvGrpSpPr>
          <p:cNvPr id="2" name="Group 2"/>
          <p:cNvGrpSpPr/>
          <p:nvPr/>
        </p:nvGrpSpPr>
        <p:grpSpPr>
          <a:xfrm>
            <a:off x="495299" y="246132"/>
            <a:ext cx="17297400" cy="9926569"/>
            <a:chOff x="0" y="0"/>
            <a:chExt cx="2987938" cy="1863172"/>
          </a:xfrm>
        </p:grpSpPr>
        <p:sp>
          <p:nvSpPr>
            <p:cNvPr id="3" name="Freeform 3"/>
            <p:cNvSpPr/>
            <p:nvPr/>
          </p:nvSpPr>
          <p:spPr>
            <a:xfrm>
              <a:off x="0" y="0"/>
              <a:ext cx="2987938" cy="1863172"/>
            </a:xfrm>
            <a:custGeom>
              <a:avLst/>
              <a:gdLst/>
              <a:ahLst/>
              <a:cxnLst/>
              <a:rect l="l" t="t" r="r" b="b"/>
              <a:pathLst>
                <a:path w="2987938" h="1773497">
                  <a:moveTo>
                    <a:pt x="34803" y="0"/>
                  </a:moveTo>
                  <a:lnTo>
                    <a:pt x="2953134" y="0"/>
                  </a:lnTo>
                  <a:cubicBezTo>
                    <a:pt x="2962365" y="0"/>
                    <a:pt x="2971217" y="3667"/>
                    <a:pt x="2977744" y="10194"/>
                  </a:cubicBezTo>
                  <a:cubicBezTo>
                    <a:pt x="2984271" y="16721"/>
                    <a:pt x="2987938" y="25573"/>
                    <a:pt x="2987938" y="34803"/>
                  </a:cubicBezTo>
                  <a:lnTo>
                    <a:pt x="2987938" y="1738694"/>
                  </a:lnTo>
                  <a:cubicBezTo>
                    <a:pt x="2987938" y="1747924"/>
                    <a:pt x="2984271" y="1756777"/>
                    <a:pt x="2977744" y="1763304"/>
                  </a:cubicBezTo>
                  <a:cubicBezTo>
                    <a:pt x="2971217" y="1769830"/>
                    <a:pt x="2962365" y="1773497"/>
                    <a:pt x="2953134" y="1773497"/>
                  </a:cubicBezTo>
                  <a:lnTo>
                    <a:pt x="34803" y="1773497"/>
                  </a:lnTo>
                  <a:cubicBezTo>
                    <a:pt x="15582" y="1773497"/>
                    <a:pt x="0" y="1757915"/>
                    <a:pt x="0" y="1738694"/>
                  </a:cubicBezTo>
                  <a:lnTo>
                    <a:pt x="0" y="34803"/>
                  </a:lnTo>
                  <a:cubicBezTo>
                    <a:pt x="0" y="25573"/>
                    <a:pt x="3667" y="16721"/>
                    <a:pt x="10194" y="10194"/>
                  </a:cubicBezTo>
                  <a:cubicBezTo>
                    <a:pt x="16721" y="3667"/>
                    <a:pt x="25573" y="0"/>
                    <a:pt x="34803" y="0"/>
                  </a:cubicBezTo>
                  <a:close/>
                </a:path>
              </a:pathLst>
            </a:custGeom>
            <a:solidFill>
              <a:srgbClr val="FFFFFF"/>
            </a:solidFill>
          </p:spPr>
          <p:txBody>
            <a:bodyPr/>
            <a:lstStyle/>
            <a:p>
              <a:endParaRPr lang="es-CL"/>
            </a:p>
          </p:txBody>
        </p:sp>
        <p:sp>
          <p:nvSpPr>
            <p:cNvPr id="4" name="TextBox 4"/>
            <p:cNvSpPr txBox="1"/>
            <p:nvPr/>
          </p:nvSpPr>
          <p:spPr>
            <a:xfrm>
              <a:off x="0" y="38100"/>
              <a:ext cx="2987938" cy="1735397"/>
            </a:xfrm>
            <a:prstGeom prst="rect">
              <a:avLst/>
            </a:prstGeom>
          </p:spPr>
          <p:txBody>
            <a:bodyPr lIns="50800" tIns="50800" rIns="50800" bIns="50800" rtlCol="0" anchor="ctr"/>
            <a:lstStyle/>
            <a:p>
              <a:pPr algn="ctr">
                <a:lnSpc>
                  <a:spcPts val="2300"/>
                </a:lnSpc>
              </a:pPr>
              <a:endParaRPr/>
            </a:p>
          </p:txBody>
        </p:sp>
      </p:grpSp>
      <p:sp>
        <p:nvSpPr>
          <p:cNvPr id="6" name="TextBox 6"/>
          <p:cNvSpPr txBox="1"/>
          <p:nvPr/>
        </p:nvSpPr>
        <p:spPr>
          <a:xfrm>
            <a:off x="2438398" y="722198"/>
            <a:ext cx="13106399" cy="661463"/>
          </a:xfrm>
          <a:prstGeom prst="rect">
            <a:avLst/>
          </a:prstGeom>
        </p:spPr>
        <p:txBody>
          <a:bodyPr lIns="0" tIns="0" rIns="0" bIns="0" rtlCol="0" anchor="t">
            <a:spAutoFit/>
          </a:bodyPr>
          <a:lstStyle/>
          <a:p>
            <a:pPr marL="0" lvl="0" indent="0" algn="ctr">
              <a:lnSpc>
                <a:spcPts val="4800"/>
              </a:lnSpc>
              <a:spcBef>
                <a:spcPct val="0"/>
              </a:spcBef>
            </a:pPr>
            <a:r>
              <a:rPr lang="es-CL" sz="7200" dirty="0">
                <a:solidFill>
                  <a:srgbClr val="000000"/>
                </a:solidFill>
                <a:latin typeface="Boulder"/>
                <a:ea typeface="Boulder"/>
                <a:cs typeface="Boulder"/>
                <a:sym typeface="Boulder"/>
              </a:rPr>
              <a:t>Actividad 1</a:t>
            </a:r>
          </a:p>
        </p:txBody>
      </p:sp>
      <p:sp>
        <p:nvSpPr>
          <p:cNvPr id="7" name="TextBox 7"/>
          <p:cNvSpPr txBox="1"/>
          <p:nvPr/>
        </p:nvSpPr>
        <p:spPr>
          <a:xfrm>
            <a:off x="2590799" y="1274501"/>
            <a:ext cx="13106399" cy="564257"/>
          </a:xfrm>
          <a:prstGeom prst="rect">
            <a:avLst/>
          </a:prstGeom>
        </p:spPr>
        <p:txBody>
          <a:bodyPr lIns="0" tIns="0" rIns="0" bIns="0" rtlCol="0" anchor="t">
            <a:spAutoFit/>
          </a:bodyPr>
          <a:lstStyle/>
          <a:p>
            <a:pPr marL="0" lvl="0" indent="0" algn="ctr">
              <a:lnSpc>
                <a:spcPts val="4352"/>
              </a:lnSpc>
            </a:pPr>
            <a:r>
              <a:rPr lang="es-CL" sz="4000" u="none" dirty="0">
                <a:solidFill>
                  <a:srgbClr val="000000"/>
                </a:solidFill>
                <a:latin typeface="Glacial Indifference"/>
                <a:ea typeface="Glacial Indifference"/>
                <a:cs typeface="Glacial Indifference"/>
                <a:sym typeface="Glacial Indifference"/>
              </a:rPr>
              <a:t>Observa las siguientes imágenes.</a:t>
            </a:r>
          </a:p>
        </p:txBody>
      </p:sp>
      <p:pic>
        <p:nvPicPr>
          <p:cNvPr id="9" name="Imagen 8">
            <a:extLst>
              <a:ext uri="{FF2B5EF4-FFF2-40B4-BE49-F238E27FC236}">
                <a16:creationId xmlns:a16="http://schemas.microsoft.com/office/drawing/2014/main" id="{113AC156-8EA5-9FF5-5796-1FBE028B2228}"/>
              </a:ext>
            </a:extLst>
          </p:cNvPr>
          <p:cNvPicPr>
            <a:picLocks noChangeAspect="1"/>
          </p:cNvPicPr>
          <p:nvPr/>
        </p:nvPicPr>
        <p:blipFill>
          <a:blip r:embed="rId2"/>
          <a:stretch>
            <a:fillRect/>
          </a:stretch>
        </p:blipFill>
        <p:spPr>
          <a:xfrm>
            <a:off x="3993048" y="1953187"/>
            <a:ext cx="10301903" cy="8087681"/>
          </a:xfrm>
          <a:prstGeom prst="rect">
            <a:avLst/>
          </a:prstGeom>
        </p:spPr>
      </p:pic>
    </p:spTree>
    <p:extLst>
      <p:ext uri="{BB962C8B-B14F-4D97-AF65-F5344CB8AC3E}">
        <p14:creationId xmlns:p14="http://schemas.microsoft.com/office/powerpoint/2010/main" val="24356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5B5B"/>
        </a:solidFill>
        <a:effectLst/>
      </p:bgPr>
    </p:bg>
    <p:spTree>
      <p:nvGrpSpPr>
        <p:cNvPr id="1" name=""/>
        <p:cNvGrpSpPr/>
        <p:nvPr/>
      </p:nvGrpSpPr>
      <p:grpSpPr>
        <a:xfrm>
          <a:off x="0" y="0"/>
          <a:ext cx="0" cy="0"/>
          <a:chOff x="0" y="0"/>
          <a:chExt cx="0" cy="0"/>
        </a:xfrm>
      </p:grpSpPr>
      <p:grpSp>
        <p:nvGrpSpPr>
          <p:cNvPr id="2" name="Group 2"/>
          <p:cNvGrpSpPr/>
          <p:nvPr/>
        </p:nvGrpSpPr>
        <p:grpSpPr>
          <a:xfrm>
            <a:off x="495299" y="246132"/>
            <a:ext cx="17297400" cy="9926569"/>
            <a:chOff x="0" y="0"/>
            <a:chExt cx="2987938" cy="1863172"/>
          </a:xfrm>
        </p:grpSpPr>
        <p:sp>
          <p:nvSpPr>
            <p:cNvPr id="3" name="Freeform 3"/>
            <p:cNvSpPr/>
            <p:nvPr/>
          </p:nvSpPr>
          <p:spPr>
            <a:xfrm>
              <a:off x="0" y="0"/>
              <a:ext cx="2987938" cy="1863172"/>
            </a:xfrm>
            <a:custGeom>
              <a:avLst/>
              <a:gdLst/>
              <a:ahLst/>
              <a:cxnLst/>
              <a:rect l="l" t="t" r="r" b="b"/>
              <a:pathLst>
                <a:path w="2987938" h="1773497">
                  <a:moveTo>
                    <a:pt x="34803" y="0"/>
                  </a:moveTo>
                  <a:lnTo>
                    <a:pt x="2953134" y="0"/>
                  </a:lnTo>
                  <a:cubicBezTo>
                    <a:pt x="2962365" y="0"/>
                    <a:pt x="2971217" y="3667"/>
                    <a:pt x="2977744" y="10194"/>
                  </a:cubicBezTo>
                  <a:cubicBezTo>
                    <a:pt x="2984271" y="16721"/>
                    <a:pt x="2987938" y="25573"/>
                    <a:pt x="2987938" y="34803"/>
                  </a:cubicBezTo>
                  <a:lnTo>
                    <a:pt x="2987938" y="1738694"/>
                  </a:lnTo>
                  <a:cubicBezTo>
                    <a:pt x="2987938" y="1747924"/>
                    <a:pt x="2984271" y="1756777"/>
                    <a:pt x="2977744" y="1763304"/>
                  </a:cubicBezTo>
                  <a:cubicBezTo>
                    <a:pt x="2971217" y="1769830"/>
                    <a:pt x="2962365" y="1773497"/>
                    <a:pt x="2953134" y="1773497"/>
                  </a:cubicBezTo>
                  <a:lnTo>
                    <a:pt x="34803" y="1773497"/>
                  </a:lnTo>
                  <a:cubicBezTo>
                    <a:pt x="15582" y="1773497"/>
                    <a:pt x="0" y="1757915"/>
                    <a:pt x="0" y="1738694"/>
                  </a:cubicBezTo>
                  <a:lnTo>
                    <a:pt x="0" y="34803"/>
                  </a:lnTo>
                  <a:cubicBezTo>
                    <a:pt x="0" y="25573"/>
                    <a:pt x="3667" y="16721"/>
                    <a:pt x="10194" y="10194"/>
                  </a:cubicBezTo>
                  <a:cubicBezTo>
                    <a:pt x="16721" y="3667"/>
                    <a:pt x="25573" y="0"/>
                    <a:pt x="34803" y="0"/>
                  </a:cubicBezTo>
                  <a:close/>
                </a:path>
              </a:pathLst>
            </a:custGeom>
            <a:solidFill>
              <a:srgbClr val="FFFFFF"/>
            </a:solidFill>
          </p:spPr>
          <p:txBody>
            <a:bodyPr/>
            <a:lstStyle/>
            <a:p>
              <a:endParaRPr lang="es-CL"/>
            </a:p>
          </p:txBody>
        </p:sp>
        <p:sp>
          <p:nvSpPr>
            <p:cNvPr id="4" name="TextBox 4"/>
            <p:cNvSpPr txBox="1"/>
            <p:nvPr/>
          </p:nvSpPr>
          <p:spPr>
            <a:xfrm>
              <a:off x="0" y="38100"/>
              <a:ext cx="2987938" cy="1735397"/>
            </a:xfrm>
            <a:prstGeom prst="rect">
              <a:avLst/>
            </a:prstGeom>
          </p:spPr>
          <p:txBody>
            <a:bodyPr lIns="50800" tIns="50800" rIns="50800" bIns="50800" rtlCol="0" anchor="ctr"/>
            <a:lstStyle/>
            <a:p>
              <a:pPr algn="ctr">
                <a:lnSpc>
                  <a:spcPts val="2300"/>
                </a:lnSpc>
              </a:pPr>
              <a:endParaRPr/>
            </a:p>
          </p:txBody>
        </p:sp>
      </p:grpSp>
      <p:sp>
        <p:nvSpPr>
          <p:cNvPr id="6" name="TextBox 6"/>
          <p:cNvSpPr txBox="1"/>
          <p:nvPr/>
        </p:nvSpPr>
        <p:spPr>
          <a:xfrm>
            <a:off x="2438398" y="722198"/>
            <a:ext cx="13106399" cy="661463"/>
          </a:xfrm>
          <a:prstGeom prst="rect">
            <a:avLst/>
          </a:prstGeom>
        </p:spPr>
        <p:txBody>
          <a:bodyPr lIns="0" tIns="0" rIns="0" bIns="0" rtlCol="0" anchor="t">
            <a:spAutoFit/>
          </a:bodyPr>
          <a:lstStyle/>
          <a:p>
            <a:pPr marL="0" lvl="0" indent="0" algn="ctr">
              <a:lnSpc>
                <a:spcPts val="4800"/>
              </a:lnSpc>
              <a:spcBef>
                <a:spcPct val="0"/>
              </a:spcBef>
            </a:pPr>
            <a:r>
              <a:rPr lang="es-CL" sz="7200" dirty="0">
                <a:solidFill>
                  <a:srgbClr val="000000"/>
                </a:solidFill>
                <a:latin typeface="Boulder"/>
                <a:ea typeface="Boulder"/>
                <a:cs typeface="Boulder"/>
                <a:sym typeface="Boulder"/>
              </a:rPr>
              <a:t>Actividad 1</a:t>
            </a:r>
          </a:p>
        </p:txBody>
      </p:sp>
      <p:sp>
        <p:nvSpPr>
          <p:cNvPr id="7" name="TextBox 7"/>
          <p:cNvSpPr txBox="1"/>
          <p:nvPr/>
        </p:nvSpPr>
        <p:spPr>
          <a:xfrm>
            <a:off x="9657504" y="1631504"/>
            <a:ext cx="7924800" cy="6771084"/>
          </a:xfrm>
          <a:prstGeom prst="rect">
            <a:avLst/>
          </a:prstGeom>
        </p:spPr>
        <p:txBody>
          <a:bodyPr wrap="square" lIns="0" tIns="0" rIns="0" bIns="0" rtlCol="0" anchor="t">
            <a:spAutoFit/>
          </a:bodyPr>
          <a:lstStyle/>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Responde las siguientes preguntas.</a:t>
            </a:r>
            <a:endParaRPr lang="es-CL" sz="4000" dirty="0">
              <a:solidFill>
                <a:srgbClr val="000000"/>
              </a:solidFill>
              <a:latin typeface="Glacial Indifference"/>
              <a:ea typeface="Glacial Indifference"/>
              <a:cs typeface="Glacial Indifference"/>
              <a:sym typeface="Glacial Indifference"/>
            </a:endParaRP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¿Qué preguntas </a:t>
            </a:r>
            <a:r>
              <a:rPr lang="es-CL" sz="4000" dirty="0">
                <a:solidFill>
                  <a:srgbClr val="000000"/>
                </a:solidFill>
                <a:latin typeface="Glacial Indifference"/>
                <a:ea typeface="Glacial Indifference"/>
                <a:cs typeface="Glacial Indifference"/>
                <a:sym typeface="Glacial Indifference"/>
              </a:rPr>
              <a:t>te surgen al observar las imágenes?</a:t>
            </a: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¿Por qué el ser humano ha recurrido al desarrollo de nuevas tecnologías?</a:t>
            </a: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¿Qué impacto han tenido en el mundo? Investiga.</a:t>
            </a:r>
          </a:p>
          <a:p>
            <a:pPr marL="0" lvl="0" indent="0">
              <a:lnSpc>
                <a:spcPts val="4352"/>
              </a:lnSpc>
            </a:pPr>
            <a:r>
              <a:rPr lang="es-CL" sz="4000" dirty="0">
                <a:solidFill>
                  <a:srgbClr val="000000"/>
                </a:solidFill>
                <a:latin typeface="Glacial Indifference"/>
                <a:ea typeface="Glacial Indifference"/>
                <a:cs typeface="Glacial Indifference"/>
                <a:sym typeface="Glacial Indifference"/>
              </a:rPr>
              <a:t>¿Qué beneficios y limitaciones pueden tener estas distintas tecnologías? Enlístalas.</a:t>
            </a:r>
          </a:p>
          <a:p>
            <a:pPr marL="0" lvl="0" indent="0">
              <a:lnSpc>
                <a:spcPts val="4352"/>
              </a:lnSpc>
            </a:pPr>
            <a:endParaRPr lang="es-CL" sz="4000" u="none" dirty="0">
              <a:solidFill>
                <a:srgbClr val="000000"/>
              </a:solidFill>
              <a:latin typeface="Glacial Indifference"/>
              <a:ea typeface="Glacial Indifference"/>
              <a:cs typeface="Glacial Indifference"/>
              <a:sym typeface="Glacial Indifference"/>
            </a:endParaRPr>
          </a:p>
        </p:txBody>
      </p:sp>
      <p:pic>
        <p:nvPicPr>
          <p:cNvPr id="9" name="Imagen 8">
            <a:extLst>
              <a:ext uri="{FF2B5EF4-FFF2-40B4-BE49-F238E27FC236}">
                <a16:creationId xmlns:a16="http://schemas.microsoft.com/office/drawing/2014/main" id="{113AC156-8EA5-9FF5-5796-1FBE028B2228}"/>
              </a:ext>
            </a:extLst>
          </p:cNvPr>
          <p:cNvPicPr>
            <a:picLocks noChangeAspect="1"/>
          </p:cNvPicPr>
          <p:nvPr/>
        </p:nvPicPr>
        <p:blipFill>
          <a:blip r:embed="rId2"/>
          <a:stretch>
            <a:fillRect/>
          </a:stretch>
        </p:blipFill>
        <p:spPr>
          <a:xfrm>
            <a:off x="762000" y="1557455"/>
            <a:ext cx="8722715" cy="6847913"/>
          </a:xfrm>
          <a:prstGeom prst="rect">
            <a:avLst/>
          </a:prstGeom>
        </p:spPr>
      </p:pic>
    </p:spTree>
    <p:extLst>
      <p:ext uri="{BB962C8B-B14F-4D97-AF65-F5344CB8AC3E}">
        <p14:creationId xmlns:p14="http://schemas.microsoft.com/office/powerpoint/2010/main" val="372898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5B5B"/>
        </a:solidFill>
        <a:effectLst/>
      </p:bgPr>
    </p:bg>
    <p:spTree>
      <p:nvGrpSpPr>
        <p:cNvPr id="1" name=""/>
        <p:cNvGrpSpPr/>
        <p:nvPr/>
      </p:nvGrpSpPr>
      <p:grpSpPr>
        <a:xfrm>
          <a:off x="0" y="0"/>
          <a:ext cx="0" cy="0"/>
          <a:chOff x="0" y="0"/>
          <a:chExt cx="0" cy="0"/>
        </a:xfrm>
      </p:grpSpPr>
      <p:grpSp>
        <p:nvGrpSpPr>
          <p:cNvPr id="2" name="Group 2"/>
          <p:cNvGrpSpPr/>
          <p:nvPr/>
        </p:nvGrpSpPr>
        <p:grpSpPr>
          <a:xfrm>
            <a:off x="2057400" y="1371600"/>
            <a:ext cx="14173200" cy="7543800"/>
            <a:chOff x="0" y="0"/>
            <a:chExt cx="2987938" cy="1773497"/>
          </a:xfrm>
        </p:grpSpPr>
        <p:sp>
          <p:nvSpPr>
            <p:cNvPr id="3" name="Freeform 3"/>
            <p:cNvSpPr/>
            <p:nvPr/>
          </p:nvSpPr>
          <p:spPr>
            <a:xfrm>
              <a:off x="0" y="0"/>
              <a:ext cx="2987938" cy="1773497"/>
            </a:xfrm>
            <a:custGeom>
              <a:avLst/>
              <a:gdLst/>
              <a:ahLst/>
              <a:cxnLst/>
              <a:rect l="l" t="t" r="r" b="b"/>
              <a:pathLst>
                <a:path w="2987938" h="1773497">
                  <a:moveTo>
                    <a:pt x="34803" y="0"/>
                  </a:moveTo>
                  <a:lnTo>
                    <a:pt x="2953134" y="0"/>
                  </a:lnTo>
                  <a:cubicBezTo>
                    <a:pt x="2962365" y="0"/>
                    <a:pt x="2971217" y="3667"/>
                    <a:pt x="2977744" y="10194"/>
                  </a:cubicBezTo>
                  <a:cubicBezTo>
                    <a:pt x="2984271" y="16721"/>
                    <a:pt x="2987938" y="25573"/>
                    <a:pt x="2987938" y="34803"/>
                  </a:cubicBezTo>
                  <a:lnTo>
                    <a:pt x="2987938" y="1738694"/>
                  </a:lnTo>
                  <a:cubicBezTo>
                    <a:pt x="2987938" y="1747924"/>
                    <a:pt x="2984271" y="1756777"/>
                    <a:pt x="2977744" y="1763304"/>
                  </a:cubicBezTo>
                  <a:cubicBezTo>
                    <a:pt x="2971217" y="1769830"/>
                    <a:pt x="2962365" y="1773497"/>
                    <a:pt x="2953134" y="1773497"/>
                  </a:cubicBezTo>
                  <a:lnTo>
                    <a:pt x="34803" y="1773497"/>
                  </a:lnTo>
                  <a:cubicBezTo>
                    <a:pt x="15582" y="1773497"/>
                    <a:pt x="0" y="1757915"/>
                    <a:pt x="0" y="1738694"/>
                  </a:cubicBezTo>
                  <a:lnTo>
                    <a:pt x="0" y="34803"/>
                  </a:lnTo>
                  <a:cubicBezTo>
                    <a:pt x="0" y="25573"/>
                    <a:pt x="3667" y="16721"/>
                    <a:pt x="10194" y="10194"/>
                  </a:cubicBezTo>
                  <a:cubicBezTo>
                    <a:pt x="16721" y="3667"/>
                    <a:pt x="25573" y="0"/>
                    <a:pt x="34803" y="0"/>
                  </a:cubicBezTo>
                  <a:close/>
                </a:path>
              </a:pathLst>
            </a:custGeom>
            <a:solidFill>
              <a:srgbClr val="FFFFFF"/>
            </a:solidFill>
          </p:spPr>
          <p:txBody>
            <a:bodyPr/>
            <a:lstStyle/>
            <a:p>
              <a:endParaRPr lang="es-CL"/>
            </a:p>
          </p:txBody>
        </p:sp>
        <p:sp>
          <p:nvSpPr>
            <p:cNvPr id="4" name="TextBox 4"/>
            <p:cNvSpPr txBox="1"/>
            <p:nvPr/>
          </p:nvSpPr>
          <p:spPr>
            <a:xfrm>
              <a:off x="0" y="38100"/>
              <a:ext cx="2987938" cy="1735397"/>
            </a:xfrm>
            <a:prstGeom prst="rect">
              <a:avLst/>
            </a:prstGeom>
          </p:spPr>
          <p:txBody>
            <a:bodyPr lIns="50800" tIns="50800" rIns="50800" bIns="50800" rtlCol="0" anchor="ctr"/>
            <a:lstStyle/>
            <a:p>
              <a:pPr algn="ctr">
                <a:lnSpc>
                  <a:spcPts val="2300"/>
                </a:lnSpc>
              </a:pPr>
              <a:endParaRPr/>
            </a:p>
          </p:txBody>
        </p:sp>
      </p:grpSp>
      <p:sp>
        <p:nvSpPr>
          <p:cNvPr id="6" name="TextBox 6"/>
          <p:cNvSpPr txBox="1"/>
          <p:nvPr/>
        </p:nvSpPr>
        <p:spPr>
          <a:xfrm>
            <a:off x="2362200" y="1816411"/>
            <a:ext cx="13106399" cy="661463"/>
          </a:xfrm>
          <a:prstGeom prst="rect">
            <a:avLst/>
          </a:prstGeom>
        </p:spPr>
        <p:txBody>
          <a:bodyPr lIns="0" tIns="0" rIns="0" bIns="0" rtlCol="0" anchor="t">
            <a:spAutoFit/>
          </a:bodyPr>
          <a:lstStyle/>
          <a:p>
            <a:pPr marL="0" lvl="0" indent="0" algn="ctr">
              <a:lnSpc>
                <a:spcPts val="4800"/>
              </a:lnSpc>
              <a:spcBef>
                <a:spcPct val="0"/>
              </a:spcBef>
            </a:pPr>
            <a:r>
              <a:rPr lang="es-ES" sz="7200" dirty="0">
                <a:solidFill>
                  <a:srgbClr val="000000"/>
                </a:solidFill>
                <a:latin typeface="Boulder"/>
                <a:ea typeface="Boulder"/>
                <a:cs typeface="Boulder"/>
                <a:sym typeface="Boulder"/>
              </a:rPr>
              <a:t>O</a:t>
            </a:r>
            <a:r>
              <a:rPr lang="es-CL" sz="7200" dirty="0">
                <a:solidFill>
                  <a:srgbClr val="000000"/>
                </a:solidFill>
                <a:latin typeface="Boulder"/>
                <a:ea typeface="Boulder"/>
                <a:cs typeface="Boulder"/>
                <a:sym typeface="Boulder"/>
              </a:rPr>
              <a:t>tras Ideas</a:t>
            </a:r>
          </a:p>
        </p:txBody>
      </p:sp>
      <p:sp>
        <p:nvSpPr>
          <p:cNvPr id="7" name="TextBox 7"/>
          <p:cNvSpPr txBox="1"/>
          <p:nvPr/>
        </p:nvSpPr>
        <p:spPr>
          <a:xfrm>
            <a:off x="2590800" y="2828019"/>
            <a:ext cx="13106399" cy="5642570"/>
          </a:xfrm>
          <a:prstGeom prst="rect">
            <a:avLst/>
          </a:prstGeom>
        </p:spPr>
        <p:txBody>
          <a:bodyPr lIns="0" tIns="0" rIns="0" bIns="0" rtlCol="0" anchor="t">
            <a:spAutoFit/>
          </a:bodyPr>
          <a:lstStyle/>
          <a:p>
            <a:pPr marL="0" lvl="0" indent="0" algn="ctr">
              <a:lnSpc>
                <a:spcPts val="4352"/>
              </a:lnSpc>
            </a:pPr>
            <a:r>
              <a:rPr lang="es-CL" sz="4000" u="none" dirty="0">
                <a:solidFill>
                  <a:srgbClr val="000000"/>
                </a:solidFill>
                <a:latin typeface="Glacial Indifference"/>
                <a:ea typeface="Glacial Indifference"/>
                <a:cs typeface="Glacial Indifference"/>
                <a:sym typeface="Glacial Indifference"/>
              </a:rPr>
              <a:t>Como se mencionó anteriormente, desde hace mucho tiempo que se viene avanzando en tecnología, pero ¿Qué significa realmente un avance?</a:t>
            </a:r>
          </a:p>
          <a:p>
            <a:pPr marL="0" lvl="0" indent="0" algn="ctr">
              <a:lnSpc>
                <a:spcPts val="4352"/>
              </a:lnSpc>
            </a:pPr>
            <a:endParaRPr lang="es-CL" sz="4000" u="none" dirty="0">
              <a:solidFill>
                <a:srgbClr val="000000"/>
              </a:solidFill>
              <a:latin typeface="Glacial Indifference"/>
              <a:ea typeface="Glacial Indifference"/>
              <a:cs typeface="Glacial Indifference"/>
              <a:sym typeface="Glacial Indifference"/>
            </a:endParaRPr>
          </a:p>
          <a:p>
            <a:pPr algn="ctr">
              <a:lnSpc>
                <a:spcPts val="4352"/>
              </a:lnSpc>
            </a:pPr>
            <a:r>
              <a:rPr lang="es-CL" sz="4000" u="none" dirty="0">
                <a:solidFill>
                  <a:srgbClr val="000000"/>
                </a:solidFill>
                <a:latin typeface="Glacial Indifference"/>
                <a:ea typeface="Glacial Indifference"/>
                <a:cs typeface="Glacial Indifference"/>
                <a:sym typeface="Glacial Indifference"/>
              </a:rPr>
              <a:t>Otra pregunta que surge con esto ¿Acaso</a:t>
            </a:r>
            <a:r>
              <a:rPr lang="es-CL" sz="4000" dirty="0">
                <a:solidFill>
                  <a:srgbClr val="000000"/>
                </a:solidFill>
                <a:latin typeface="Glacial Indifference"/>
                <a:ea typeface="Glacial Indifference"/>
                <a:cs typeface="Glacial Indifference"/>
                <a:sym typeface="Glacial Indifference"/>
              </a:rPr>
              <a:t> todos los avances son referentes a la ciencia y mejorar el entendimiento del mundo natural</a:t>
            </a:r>
            <a:r>
              <a:rPr lang="es-CL" sz="4000" u="none" dirty="0">
                <a:solidFill>
                  <a:srgbClr val="000000"/>
                </a:solidFill>
                <a:latin typeface="Glacial Indifference"/>
                <a:ea typeface="Glacial Indifference"/>
                <a:cs typeface="Glacial Indifference"/>
                <a:sym typeface="Glacial Indifference"/>
              </a:rPr>
              <a:t>?</a:t>
            </a:r>
          </a:p>
          <a:p>
            <a:pPr marL="0" lvl="0" indent="0" algn="ctr">
              <a:lnSpc>
                <a:spcPts val="4352"/>
              </a:lnSpc>
            </a:pPr>
            <a:endParaRPr lang="es-CL" sz="4000" dirty="0">
              <a:solidFill>
                <a:srgbClr val="000000"/>
              </a:solidFill>
              <a:latin typeface="Glacial Indifference"/>
              <a:ea typeface="Glacial Indifference"/>
              <a:cs typeface="Glacial Indifference"/>
              <a:sym typeface="Glacial Indifference"/>
            </a:endParaRPr>
          </a:p>
          <a:p>
            <a:pPr marL="0" lvl="0" indent="0" algn="ctr">
              <a:lnSpc>
                <a:spcPts val="4352"/>
              </a:lnSpc>
            </a:pPr>
            <a:r>
              <a:rPr lang="es-CL" sz="4000" u="none" dirty="0">
                <a:solidFill>
                  <a:srgbClr val="000000"/>
                </a:solidFill>
                <a:latin typeface="Glacial Indifference"/>
                <a:ea typeface="Glacial Indifference"/>
                <a:cs typeface="Glacial Indifference"/>
                <a:sym typeface="Glacial Indifference"/>
              </a:rPr>
              <a:t>¿</a:t>
            </a:r>
            <a:r>
              <a:rPr lang="es-CL" sz="4000" dirty="0">
                <a:solidFill>
                  <a:srgbClr val="000000"/>
                </a:solidFill>
                <a:latin typeface="Glacial Indifference"/>
                <a:ea typeface="Glacial Indifference"/>
                <a:cs typeface="Glacial Indifference"/>
                <a:sym typeface="Glacial Indifference"/>
              </a:rPr>
              <a:t>En sociedad, nosotros utilizamos los avances tecnológicos presentados anteriormente</a:t>
            </a:r>
            <a:r>
              <a:rPr lang="es-CL" sz="4000" u="none" dirty="0">
                <a:solidFill>
                  <a:srgbClr val="000000"/>
                </a:solidFill>
                <a:latin typeface="Glacial Indifference"/>
                <a:ea typeface="Glacial Indifference"/>
                <a:cs typeface="Glacial Indifference"/>
                <a:sym typeface="Glacial Indifference"/>
              </a:rPr>
              <a:t>?</a:t>
            </a:r>
            <a:endParaRPr lang="es-ES" sz="4000" u="none" dirty="0">
              <a:solidFill>
                <a:srgbClr val="000000"/>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329556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CEB2"/>
        </a:solidFill>
        <a:effectLst/>
      </p:bgPr>
    </p:bg>
    <p:spTree>
      <p:nvGrpSpPr>
        <p:cNvPr id="1" name=""/>
        <p:cNvGrpSpPr/>
        <p:nvPr/>
      </p:nvGrpSpPr>
      <p:grpSpPr>
        <a:xfrm>
          <a:off x="0" y="0"/>
          <a:ext cx="0" cy="0"/>
          <a:chOff x="0" y="0"/>
          <a:chExt cx="0" cy="0"/>
        </a:xfrm>
      </p:grpSpPr>
      <p:sp>
        <p:nvSpPr>
          <p:cNvPr id="8" name="TextBox 8"/>
          <p:cNvSpPr txBox="1"/>
          <p:nvPr/>
        </p:nvSpPr>
        <p:spPr>
          <a:xfrm>
            <a:off x="457200" y="1790700"/>
            <a:ext cx="5210908" cy="7296869"/>
          </a:xfrm>
          <a:prstGeom prst="rect">
            <a:avLst/>
          </a:prstGeom>
        </p:spPr>
        <p:txBody>
          <a:bodyPr wrap="square" lIns="0" tIns="0" rIns="0" bIns="0" rtlCol="0" anchor="t">
            <a:spAutoFit/>
          </a:bodyPr>
          <a:lstStyle/>
          <a:p>
            <a:pPr marL="0" lvl="0" indent="0" algn="just">
              <a:lnSpc>
                <a:spcPts val="4351"/>
              </a:lnSpc>
            </a:pPr>
            <a:r>
              <a:rPr lang="es-CL" sz="3199" u="none" dirty="0">
                <a:solidFill>
                  <a:srgbClr val="000000"/>
                </a:solidFill>
                <a:latin typeface="Glacial Indifference"/>
                <a:ea typeface="Glacial Indifference"/>
                <a:cs typeface="Glacial Indifference"/>
                <a:sym typeface="Glacial Indifference"/>
              </a:rPr>
              <a:t>Como se mencionó anteriormente, la sociedad no siempre se ve involucrada en lo que se menciona como “avances tecnológicos”, que por lo general se ven involucrados en la ciencia y aspectos poco cotidianos.</a:t>
            </a:r>
            <a:endParaRPr lang="es-CL" sz="3199" dirty="0">
              <a:solidFill>
                <a:srgbClr val="000000"/>
              </a:solidFill>
              <a:latin typeface="Glacial Indifference"/>
              <a:ea typeface="Glacial Indifference"/>
              <a:cs typeface="Glacial Indifference"/>
              <a:sym typeface="Glacial Indifference"/>
            </a:endParaRPr>
          </a:p>
          <a:p>
            <a:pPr marL="0" lvl="0" indent="0" algn="just">
              <a:lnSpc>
                <a:spcPts val="4351"/>
              </a:lnSpc>
            </a:pPr>
            <a:r>
              <a:rPr lang="es-CL" sz="3199" u="none" dirty="0">
                <a:solidFill>
                  <a:srgbClr val="000000"/>
                </a:solidFill>
                <a:latin typeface="Glacial Indifference"/>
                <a:ea typeface="Glacial Indifference"/>
                <a:cs typeface="Glacial Indifference"/>
                <a:sym typeface="Glacial Indifference"/>
              </a:rPr>
              <a:t>Sin embargo, este término se puede aplicar en objetos de nuestro día a día.</a:t>
            </a:r>
          </a:p>
          <a:p>
            <a:pPr marL="0" lvl="0" indent="0" algn="just">
              <a:lnSpc>
                <a:spcPts val="4351"/>
              </a:lnSpc>
            </a:pPr>
            <a:r>
              <a:rPr lang="es-CL" sz="3199" dirty="0">
                <a:solidFill>
                  <a:srgbClr val="000000"/>
                </a:solidFill>
                <a:latin typeface="Glacial Indifference"/>
                <a:ea typeface="Glacial Indifference"/>
                <a:cs typeface="Glacial Indifference"/>
                <a:sym typeface="Glacial Indifference"/>
              </a:rPr>
              <a:t>Observa las siguientes imágenes.</a:t>
            </a:r>
            <a:endParaRPr lang="es-CL" sz="3199" u="none" dirty="0">
              <a:solidFill>
                <a:srgbClr val="000000"/>
              </a:solidFill>
              <a:latin typeface="Glacial Indifference"/>
              <a:ea typeface="Glacial Indifference"/>
              <a:cs typeface="Glacial Indifference"/>
              <a:sym typeface="Glacial Indifference"/>
            </a:endParaRPr>
          </a:p>
        </p:txBody>
      </p:sp>
      <p:sp>
        <p:nvSpPr>
          <p:cNvPr id="9" name="TextBox 9"/>
          <p:cNvSpPr txBox="1"/>
          <p:nvPr/>
        </p:nvSpPr>
        <p:spPr>
          <a:xfrm>
            <a:off x="457201" y="647998"/>
            <a:ext cx="7391400" cy="1102866"/>
          </a:xfrm>
          <a:prstGeom prst="rect">
            <a:avLst/>
          </a:prstGeom>
        </p:spPr>
        <p:txBody>
          <a:bodyPr wrap="square" lIns="0" tIns="0" rIns="0" bIns="0" rtlCol="0" anchor="t">
            <a:spAutoFit/>
          </a:bodyPr>
          <a:lstStyle/>
          <a:p>
            <a:pPr algn="l">
              <a:lnSpc>
                <a:spcPts val="8600"/>
              </a:lnSpc>
            </a:pPr>
            <a:r>
              <a:rPr lang="es-CL" sz="8600" dirty="0">
                <a:solidFill>
                  <a:srgbClr val="000000"/>
                </a:solidFill>
                <a:latin typeface="Boulder"/>
                <a:ea typeface="Boulder"/>
                <a:cs typeface="Boulder"/>
                <a:sym typeface="Boulder"/>
              </a:rPr>
              <a:t>Y sociedad</a:t>
            </a:r>
          </a:p>
        </p:txBody>
      </p:sp>
      <p:pic>
        <p:nvPicPr>
          <p:cNvPr id="3" name="Imagen 2">
            <a:extLst>
              <a:ext uri="{FF2B5EF4-FFF2-40B4-BE49-F238E27FC236}">
                <a16:creationId xmlns:a16="http://schemas.microsoft.com/office/drawing/2014/main" id="{B17609A4-6D89-53FA-8894-42582D10A2F7}"/>
              </a:ext>
            </a:extLst>
          </p:cNvPr>
          <p:cNvPicPr>
            <a:picLocks noChangeAspect="1"/>
          </p:cNvPicPr>
          <p:nvPr/>
        </p:nvPicPr>
        <p:blipFill>
          <a:blip r:embed="rId2"/>
          <a:stretch>
            <a:fillRect/>
          </a:stretch>
        </p:blipFill>
        <p:spPr>
          <a:xfrm>
            <a:off x="5867400" y="2171700"/>
            <a:ext cx="12243274" cy="6324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5B5B"/>
        </a:solidFill>
        <a:effectLst/>
      </p:bgPr>
    </p:bg>
    <p:spTree>
      <p:nvGrpSpPr>
        <p:cNvPr id="1" name=""/>
        <p:cNvGrpSpPr/>
        <p:nvPr/>
      </p:nvGrpSpPr>
      <p:grpSpPr>
        <a:xfrm>
          <a:off x="0" y="0"/>
          <a:ext cx="0" cy="0"/>
          <a:chOff x="0" y="0"/>
          <a:chExt cx="0" cy="0"/>
        </a:xfrm>
      </p:grpSpPr>
      <p:grpSp>
        <p:nvGrpSpPr>
          <p:cNvPr id="2" name="Group 2"/>
          <p:cNvGrpSpPr/>
          <p:nvPr/>
        </p:nvGrpSpPr>
        <p:grpSpPr>
          <a:xfrm>
            <a:off x="495299" y="246132"/>
            <a:ext cx="17297400" cy="9926569"/>
            <a:chOff x="0" y="0"/>
            <a:chExt cx="2987938" cy="1863172"/>
          </a:xfrm>
        </p:grpSpPr>
        <p:sp>
          <p:nvSpPr>
            <p:cNvPr id="3" name="Freeform 3"/>
            <p:cNvSpPr/>
            <p:nvPr/>
          </p:nvSpPr>
          <p:spPr>
            <a:xfrm>
              <a:off x="0" y="0"/>
              <a:ext cx="2987938" cy="1863172"/>
            </a:xfrm>
            <a:custGeom>
              <a:avLst/>
              <a:gdLst/>
              <a:ahLst/>
              <a:cxnLst/>
              <a:rect l="l" t="t" r="r" b="b"/>
              <a:pathLst>
                <a:path w="2987938" h="1773497">
                  <a:moveTo>
                    <a:pt x="34803" y="0"/>
                  </a:moveTo>
                  <a:lnTo>
                    <a:pt x="2953134" y="0"/>
                  </a:lnTo>
                  <a:cubicBezTo>
                    <a:pt x="2962365" y="0"/>
                    <a:pt x="2971217" y="3667"/>
                    <a:pt x="2977744" y="10194"/>
                  </a:cubicBezTo>
                  <a:cubicBezTo>
                    <a:pt x="2984271" y="16721"/>
                    <a:pt x="2987938" y="25573"/>
                    <a:pt x="2987938" y="34803"/>
                  </a:cubicBezTo>
                  <a:lnTo>
                    <a:pt x="2987938" y="1738694"/>
                  </a:lnTo>
                  <a:cubicBezTo>
                    <a:pt x="2987938" y="1747924"/>
                    <a:pt x="2984271" y="1756777"/>
                    <a:pt x="2977744" y="1763304"/>
                  </a:cubicBezTo>
                  <a:cubicBezTo>
                    <a:pt x="2971217" y="1769830"/>
                    <a:pt x="2962365" y="1773497"/>
                    <a:pt x="2953134" y="1773497"/>
                  </a:cubicBezTo>
                  <a:lnTo>
                    <a:pt x="34803" y="1773497"/>
                  </a:lnTo>
                  <a:cubicBezTo>
                    <a:pt x="15582" y="1773497"/>
                    <a:pt x="0" y="1757915"/>
                    <a:pt x="0" y="1738694"/>
                  </a:cubicBezTo>
                  <a:lnTo>
                    <a:pt x="0" y="34803"/>
                  </a:lnTo>
                  <a:cubicBezTo>
                    <a:pt x="0" y="25573"/>
                    <a:pt x="3667" y="16721"/>
                    <a:pt x="10194" y="10194"/>
                  </a:cubicBezTo>
                  <a:cubicBezTo>
                    <a:pt x="16721" y="3667"/>
                    <a:pt x="25573" y="0"/>
                    <a:pt x="34803" y="0"/>
                  </a:cubicBezTo>
                  <a:close/>
                </a:path>
              </a:pathLst>
            </a:custGeom>
            <a:solidFill>
              <a:srgbClr val="FFFFFF"/>
            </a:solidFill>
          </p:spPr>
          <p:txBody>
            <a:bodyPr/>
            <a:lstStyle/>
            <a:p>
              <a:endParaRPr lang="es-CL"/>
            </a:p>
          </p:txBody>
        </p:sp>
        <p:sp>
          <p:nvSpPr>
            <p:cNvPr id="4" name="TextBox 4"/>
            <p:cNvSpPr txBox="1"/>
            <p:nvPr/>
          </p:nvSpPr>
          <p:spPr>
            <a:xfrm>
              <a:off x="0" y="38100"/>
              <a:ext cx="2987938" cy="1735397"/>
            </a:xfrm>
            <a:prstGeom prst="rect">
              <a:avLst/>
            </a:prstGeom>
          </p:spPr>
          <p:txBody>
            <a:bodyPr lIns="50800" tIns="50800" rIns="50800" bIns="50800" rtlCol="0" anchor="ctr"/>
            <a:lstStyle/>
            <a:p>
              <a:pPr algn="ctr">
                <a:lnSpc>
                  <a:spcPts val="2300"/>
                </a:lnSpc>
              </a:pPr>
              <a:endParaRPr/>
            </a:p>
          </p:txBody>
        </p:sp>
      </p:grpSp>
      <p:pic>
        <p:nvPicPr>
          <p:cNvPr id="5" name="Imagen 4">
            <a:extLst>
              <a:ext uri="{FF2B5EF4-FFF2-40B4-BE49-F238E27FC236}">
                <a16:creationId xmlns:a16="http://schemas.microsoft.com/office/drawing/2014/main" id="{62285895-81E9-5BD4-4732-ADCCE354BD58}"/>
              </a:ext>
            </a:extLst>
          </p:cNvPr>
          <p:cNvPicPr>
            <a:picLocks noChangeAspect="1"/>
          </p:cNvPicPr>
          <p:nvPr/>
        </p:nvPicPr>
        <p:blipFill>
          <a:blip r:embed="rId2"/>
          <a:stretch>
            <a:fillRect/>
          </a:stretch>
        </p:blipFill>
        <p:spPr>
          <a:xfrm>
            <a:off x="3505200" y="1104900"/>
            <a:ext cx="10857353" cy="5608665"/>
          </a:xfrm>
          <a:prstGeom prst="rect">
            <a:avLst/>
          </a:prstGeom>
        </p:spPr>
      </p:pic>
      <p:sp>
        <p:nvSpPr>
          <p:cNvPr id="6" name="TextBox 6"/>
          <p:cNvSpPr txBox="1"/>
          <p:nvPr/>
        </p:nvSpPr>
        <p:spPr>
          <a:xfrm>
            <a:off x="2438398" y="722198"/>
            <a:ext cx="13106399" cy="661463"/>
          </a:xfrm>
          <a:prstGeom prst="rect">
            <a:avLst/>
          </a:prstGeom>
        </p:spPr>
        <p:txBody>
          <a:bodyPr lIns="0" tIns="0" rIns="0" bIns="0" rtlCol="0" anchor="t">
            <a:spAutoFit/>
          </a:bodyPr>
          <a:lstStyle/>
          <a:p>
            <a:pPr marL="0" lvl="0" indent="0" algn="ctr">
              <a:lnSpc>
                <a:spcPts val="4800"/>
              </a:lnSpc>
              <a:spcBef>
                <a:spcPct val="0"/>
              </a:spcBef>
            </a:pPr>
            <a:r>
              <a:rPr lang="es-CL" sz="7200" dirty="0">
                <a:solidFill>
                  <a:srgbClr val="000000"/>
                </a:solidFill>
                <a:latin typeface="Boulder"/>
                <a:ea typeface="Boulder"/>
                <a:cs typeface="Boulder"/>
                <a:sym typeface="Boulder"/>
              </a:rPr>
              <a:t>Actividad 2</a:t>
            </a:r>
          </a:p>
        </p:txBody>
      </p:sp>
      <p:sp>
        <p:nvSpPr>
          <p:cNvPr id="7" name="TextBox 7"/>
          <p:cNvSpPr txBox="1"/>
          <p:nvPr/>
        </p:nvSpPr>
        <p:spPr>
          <a:xfrm>
            <a:off x="914400" y="6605604"/>
            <a:ext cx="16687800" cy="3385542"/>
          </a:xfrm>
          <a:prstGeom prst="rect">
            <a:avLst/>
          </a:prstGeom>
        </p:spPr>
        <p:txBody>
          <a:bodyPr wrap="square" lIns="0" tIns="0" rIns="0" bIns="0" rtlCol="0" anchor="t">
            <a:spAutoFit/>
          </a:bodyPr>
          <a:lstStyle/>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Responde las siguientes preguntas:</a:t>
            </a:r>
            <a:endParaRPr lang="es-CL" sz="4000" dirty="0">
              <a:solidFill>
                <a:srgbClr val="000000"/>
              </a:solidFill>
              <a:latin typeface="Glacial Indifference"/>
              <a:ea typeface="Glacial Indifference"/>
              <a:cs typeface="Glacial Indifference"/>
              <a:sym typeface="Glacial Indifference"/>
            </a:endParaRP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¿Qué aspectos comunes tienen los objetos de las imágenes </a:t>
            </a:r>
            <a:r>
              <a:rPr lang="es-CL" sz="4000" dirty="0">
                <a:solidFill>
                  <a:srgbClr val="000000"/>
                </a:solidFill>
                <a:latin typeface="Glacial Indifference"/>
                <a:ea typeface="Glacial Indifference"/>
                <a:cs typeface="Glacial Indifference"/>
                <a:sym typeface="Glacial Indifference"/>
              </a:rPr>
              <a:t>?</a:t>
            </a: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¿Conocen la historia sobre el desarrollo de alguna de las tecnologías de las imágenes? Describe</a:t>
            </a: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¿En qué se parecen las tecnologías de hoy con las de hace 10, 20 y 30 años?</a:t>
            </a:r>
          </a:p>
        </p:txBody>
      </p:sp>
    </p:spTree>
    <p:extLst>
      <p:ext uri="{BB962C8B-B14F-4D97-AF65-F5344CB8AC3E}">
        <p14:creationId xmlns:p14="http://schemas.microsoft.com/office/powerpoint/2010/main" val="135505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5B5B"/>
        </a:solidFill>
        <a:effectLst/>
      </p:bgPr>
    </p:bg>
    <p:spTree>
      <p:nvGrpSpPr>
        <p:cNvPr id="1" name=""/>
        <p:cNvGrpSpPr/>
        <p:nvPr/>
      </p:nvGrpSpPr>
      <p:grpSpPr>
        <a:xfrm>
          <a:off x="0" y="0"/>
          <a:ext cx="0" cy="0"/>
          <a:chOff x="0" y="0"/>
          <a:chExt cx="0" cy="0"/>
        </a:xfrm>
      </p:grpSpPr>
      <p:grpSp>
        <p:nvGrpSpPr>
          <p:cNvPr id="2" name="Group 2"/>
          <p:cNvGrpSpPr/>
          <p:nvPr/>
        </p:nvGrpSpPr>
        <p:grpSpPr>
          <a:xfrm>
            <a:off x="495299" y="246132"/>
            <a:ext cx="17297400" cy="9926569"/>
            <a:chOff x="0" y="0"/>
            <a:chExt cx="2987938" cy="1863172"/>
          </a:xfrm>
        </p:grpSpPr>
        <p:sp>
          <p:nvSpPr>
            <p:cNvPr id="3" name="Freeform 3"/>
            <p:cNvSpPr/>
            <p:nvPr/>
          </p:nvSpPr>
          <p:spPr>
            <a:xfrm>
              <a:off x="0" y="0"/>
              <a:ext cx="2987938" cy="1863172"/>
            </a:xfrm>
            <a:custGeom>
              <a:avLst/>
              <a:gdLst/>
              <a:ahLst/>
              <a:cxnLst/>
              <a:rect l="l" t="t" r="r" b="b"/>
              <a:pathLst>
                <a:path w="2987938" h="1773497">
                  <a:moveTo>
                    <a:pt x="34803" y="0"/>
                  </a:moveTo>
                  <a:lnTo>
                    <a:pt x="2953134" y="0"/>
                  </a:lnTo>
                  <a:cubicBezTo>
                    <a:pt x="2962365" y="0"/>
                    <a:pt x="2971217" y="3667"/>
                    <a:pt x="2977744" y="10194"/>
                  </a:cubicBezTo>
                  <a:cubicBezTo>
                    <a:pt x="2984271" y="16721"/>
                    <a:pt x="2987938" y="25573"/>
                    <a:pt x="2987938" y="34803"/>
                  </a:cubicBezTo>
                  <a:lnTo>
                    <a:pt x="2987938" y="1738694"/>
                  </a:lnTo>
                  <a:cubicBezTo>
                    <a:pt x="2987938" y="1747924"/>
                    <a:pt x="2984271" y="1756777"/>
                    <a:pt x="2977744" y="1763304"/>
                  </a:cubicBezTo>
                  <a:cubicBezTo>
                    <a:pt x="2971217" y="1769830"/>
                    <a:pt x="2962365" y="1773497"/>
                    <a:pt x="2953134" y="1773497"/>
                  </a:cubicBezTo>
                  <a:lnTo>
                    <a:pt x="34803" y="1773497"/>
                  </a:lnTo>
                  <a:cubicBezTo>
                    <a:pt x="15582" y="1773497"/>
                    <a:pt x="0" y="1757915"/>
                    <a:pt x="0" y="1738694"/>
                  </a:cubicBezTo>
                  <a:lnTo>
                    <a:pt x="0" y="34803"/>
                  </a:lnTo>
                  <a:cubicBezTo>
                    <a:pt x="0" y="25573"/>
                    <a:pt x="3667" y="16721"/>
                    <a:pt x="10194" y="10194"/>
                  </a:cubicBezTo>
                  <a:cubicBezTo>
                    <a:pt x="16721" y="3667"/>
                    <a:pt x="25573" y="0"/>
                    <a:pt x="34803" y="0"/>
                  </a:cubicBezTo>
                  <a:close/>
                </a:path>
              </a:pathLst>
            </a:custGeom>
            <a:solidFill>
              <a:srgbClr val="FFFFFF"/>
            </a:solidFill>
          </p:spPr>
          <p:txBody>
            <a:bodyPr/>
            <a:lstStyle/>
            <a:p>
              <a:endParaRPr lang="es-CL"/>
            </a:p>
          </p:txBody>
        </p:sp>
        <p:sp>
          <p:nvSpPr>
            <p:cNvPr id="4" name="TextBox 4"/>
            <p:cNvSpPr txBox="1"/>
            <p:nvPr/>
          </p:nvSpPr>
          <p:spPr>
            <a:xfrm>
              <a:off x="0" y="38100"/>
              <a:ext cx="2987938" cy="1735397"/>
            </a:xfrm>
            <a:prstGeom prst="rect">
              <a:avLst/>
            </a:prstGeom>
          </p:spPr>
          <p:txBody>
            <a:bodyPr lIns="50800" tIns="50800" rIns="50800" bIns="50800" rtlCol="0" anchor="ctr"/>
            <a:lstStyle/>
            <a:p>
              <a:pPr algn="ctr">
                <a:lnSpc>
                  <a:spcPts val="2300"/>
                </a:lnSpc>
              </a:pPr>
              <a:endParaRPr/>
            </a:p>
          </p:txBody>
        </p:sp>
      </p:grpSp>
      <p:pic>
        <p:nvPicPr>
          <p:cNvPr id="5" name="Imagen 4">
            <a:extLst>
              <a:ext uri="{FF2B5EF4-FFF2-40B4-BE49-F238E27FC236}">
                <a16:creationId xmlns:a16="http://schemas.microsoft.com/office/drawing/2014/main" id="{62285895-81E9-5BD4-4732-ADCCE354BD58}"/>
              </a:ext>
            </a:extLst>
          </p:cNvPr>
          <p:cNvPicPr>
            <a:picLocks noChangeAspect="1"/>
          </p:cNvPicPr>
          <p:nvPr/>
        </p:nvPicPr>
        <p:blipFill>
          <a:blip r:embed="rId2"/>
          <a:stretch>
            <a:fillRect/>
          </a:stretch>
        </p:blipFill>
        <p:spPr>
          <a:xfrm>
            <a:off x="3505200" y="1104900"/>
            <a:ext cx="10857353" cy="5608665"/>
          </a:xfrm>
          <a:prstGeom prst="rect">
            <a:avLst/>
          </a:prstGeom>
        </p:spPr>
      </p:pic>
      <p:sp>
        <p:nvSpPr>
          <p:cNvPr id="6" name="TextBox 6"/>
          <p:cNvSpPr txBox="1"/>
          <p:nvPr/>
        </p:nvSpPr>
        <p:spPr>
          <a:xfrm>
            <a:off x="2438398" y="722198"/>
            <a:ext cx="13106399" cy="661463"/>
          </a:xfrm>
          <a:prstGeom prst="rect">
            <a:avLst/>
          </a:prstGeom>
        </p:spPr>
        <p:txBody>
          <a:bodyPr lIns="0" tIns="0" rIns="0" bIns="0" rtlCol="0" anchor="t">
            <a:spAutoFit/>
          </a:bodyPr>
          <a:lstStyle/>
          <a:p>
            <a:pPr marL="0" lvl="0" indent="0" algn="ctr">
              <a:lnSpc>
                <a:spcPts val="4800"/>
              </a:lnSpc>
              <a:spcBef>
                <a:spcPct val="0"/>
              </a:spcBef>
            </a:pPr>
            <a:r>
              <a:rPr lang="es-CL" sz="7200" dirty="0">
                <a:solidFill>
                  <a:srgbClr val="000000"/>
                </a:solidFill>
                <a:latin typeface="Boulder"/>
                <a:ea typeface="Boulder"/>
                <a:cs typeface="Boulder"/>
                <a:sym typeface="Boulder"/>
              </a:rPr>
              <a:t>Actividad 2</a:t>
            </a:r>
          </a:p>
        </p:txBody>
      </p:sp>
      <p:sp>
        <p:nvSpPr>
          <p:cNvPr id="7" name="TextBox 7"/>
          <p:cNvSpPr txBox="1"/>
          <p:nvPr/>
        </p:nvSpPr>
        <p:spPr>
          <a:xfrm>
            <a:off x="914400" y="6605604"/>
            <a:ext cx="16687800" cy="2821285"/>
          </a:xfrm>
          <a:prstGeom prst="rect">
            <a:avLst/>
          </a:prstGeom>
        </p:spPr>
        <p:txBody>
          <a:bodyPr wrap="square" lIns="0" tIns="0" rIns="0" bIns="0" rtlCol="0" anchor="t">
            <a:spAutoFit/>
          </a:bodyPr>
          <a:lstStyle/>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Responde las siguientes preguntas:</a:t>
            </a:r>
            <a:endParaRPr lang="es-CL" sz="4000" dirty="0">
              <a:solidFill>
                <a:srgbClr val="000000"/>
              </a:solidFill>
              <a:latin typeface="Glacial Indifference"/>
              <a:ea typeface="Glacial Indifference"/>
              <a:cs typeface="Glacial Indifference"/>
              <a:sym typeface="Glacial Indifference"/>
            </a:endParaRP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¿En qué medida la tecnología es sinónimo de moderno</a:t>
            </a:r>
            <a:r>
              <a:rPr lang="es-CL" sz="4000" dirty="0">
                <a:solidFill>
                  <a:srgbClr val="000000"/>
                </a:solidFill>
                <a:latin typeface="Glacial Indifference"/>
                <a:ea typeface="Glacial Indifference"/>
                <a:cs typeface="Glacial Indifference"/>
                <a:sym typeface="Glacial Indifference"/>
              </a:rPr>
              <a:t>?</a:t>
            </a: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¿Cuáles fueron las </a:t>
            </a:r>
            <a:r>
              <a:rPr lang="es-CL" sz="4000" dirty="0">
                <a:solidFill>
                  <a:srgbClr val="000000"/>
                </a:solidFill>
                <a:latin typeface="Glacial Indifference"/>
                <a:ea typeface="Glacial Indifference"/>
                <a:cs typeface="Glacial Indifference"/>
                <a:sym typeface="Glacial Indifference"/>
              </a:rPr>
              <a:t>primeras tecnologías de la humanidad?</a:t>
            </a: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¿Están implicadas las ciencias en la construcción de tecnologías en las diversas épocas?</a:t>
            </a:r>
          </a:p>
        </p:txBody>
      </p:sp>
    </p:spTree>
    <p:extLst>
      <p:ext uri="{BB962C8B-B14F-4D97-AF65-F5344CB8AC3E}">
        <p14:creationId xmlns:p14="http://schemas.microsoft.com/office/powerpoint/2010/main" val="137366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5B5B"/>
        </a:solidFill>
        <a:effectLst/>
      </p:bgPr>
    </p:bg>
    <p:spTree>
      <p:nvGrpSpPr>
        <p:cNvPr id="1" name=""/>
        <p:cNvGrpSpPr/>
        <p:nvPr/>
      </p:nvGrpSpPr>
      <p:grpSpPr>
        <a:xfrm>
          <a:off x="0" y="0"/>
          <a:ext cx="0" cy="0"/>
          <a:chOff x="0" y="0"/>
          <a:chExt cx="0" cy="0"/>
        </a:xfrm>
      </p:grpSpPr>
      <p:grpSp>
        <p:nvGrpSpPr>
          <p:cNvPr id="2" name="Group 2"/>
          <p:cNvGrpSpPr/>
          <p:nvPr/>
        </p:nvGrpSpPr>
        <p:grpSpPr>
          <a:xfrm>
            <a:off x="495299" y="246132"/>
            <a:ext cx="17297400" cy="9926569"/>
            <a:chOff x="0" y="0"/>
            <a:chExt cx="2987938" cy="1863172"/>
          </a:xfrm>
        </p:grpSpPr>
        <p:sp>
          <p:nvSpPr>
            <p:cNvPr id="3" name="Freeform 3"/>
            <p:cNvSpPr/>
            <p:nvPr/>
          </p:nvSpPr>
          <p:spPr>
            <a:xfrm>
              <a:off x="0" y="0"/>
              <a:ext cx="2987938" cy="1863172"/>
            </a:xfrm>
            <a:custGeom>
              <a:avLst/>
              <a:gdLst/>
              <a:ahLst/>
              <a:cxnLst/>
              <a:rect l="l" t="t" r="r" b="b"/>
              <a:pathLst>
                <a:path w="2987938" h="1773497">
                  <a:moveTo>
                    <a:pt x="34803" y="0"/>
                  </a:moveTo>
                  <a:lnTo>
                    <a:pt x="2953134" y="0"/>
                  </a:lnTo>
                  <a:cubicBezTo>
                    <a:pt x="2962365" y="0"/>
                    <a:pt x="2971217" y="3667"/>
                    <a:pt x="2977744" y="10194"/>
                  </a:cubicBezTo>
                  <a:cubicBezTo>
                    <a:pt x="2984271" y="16721"/>
                    <a:pt x="2987938" y="25573"/>
                    <a:pt x="2987938" y="34803"/>
                  </a:cubicBezTo>
                  <a:lnTo>
                    <a:pt x="2987938" y="1738694"/>
                  </a:lnTo>
                  <a:cubicBezTo>
                    <a:pt x="2987938" y="1747924"/>
                    <a:pt x="2984271" y="1756777"/>
                    <a:pt x="2977744" y="1763304"/>
                  </a:cubicBezTo>
                  <a:cubicBezTo>
                    <a:pt x="2971217" y="1769830"/>
                    <a:pt x="2962365" y="1773497"/>
                    <a:pt x="2953134" y="1773497"/>
                  </a:cubicBezTo>
                  <a:lnTo>
                    <a:pt x="34803" y="1773497"/>
                  </a:lnTo>
                  <a:cubicBezTo>
                    <a:pt x="15582" y="1773497"/>
                    <a:pt x="0" y="1757915"/>
                    <a:pt x="0" y="1738694"/>
                  </a:cubicBezTo>
                  <a:lnTo>
                    <a:pt x="0" y="34803"/>
                  </a:lnTo>
                  <a:cubicBezTo>
                    <a:pt x="0" y="25573"/>
                    <a:pt x="3667" y="16721"/>
                    <a:pt x="10194" y="10194"/>
                  </a:cubicBezTo>
                  <a:cubicBezTo>
                    <a:pt x="16721" y="3667"/>
                    <a:pt x="25573" y="0"/>
                    <a:pt x="34803" y="0"/>
                  </a:cubicBezTo>
                  <a:close/>
                </a:path>
              </a:pathLst>
            </a:custGeom>
            <a:solidFill>
              <a:srgbClr val="FFFFFF"/>
            </a:solidFill>
          </p:spPr>
          <p:txBody>
            <a:bodyPr/>
            <a:lstStyle/>
            <a:p>
              <a:endParaRPr lang="es-CL"/>
            </a:p>
          </p:txBody>
        </p:sp>
        <p:sp>
          <p:nvSpPr>
            <p:cNvPr id="4" name="TextBox 4"/>
            <p:cNvSpPr txBox="1"/>
            <p:nvPr/>
          </p:nvSpPr>
          <p:spPr>
            <a:xfrm>
              <a:off x="0" y="38100"/>
              <a:ext cx="2987938" cy="1735397"/>
            </a:xfrm>
            <a:prstGeom prst="rect">
              <a:avLst/>
            </a:prstGeom>
          </p:spPr>
          <p:txBody>
            <a:bodyPr lIns="50800" tIns="50800" rIns="50800" bIns="50800" rtlCol="0" anchor="ctr"/>
            <a:lstStyle/>
            <a:p>
              <a:pPr algn="ctr">
                <a:lnSpc>
                  <a:spcPts val="2300"/>
                </a:lnSpc>
              </a:pPr>
              <a:endParaRPr/>
            </a:p>
          </p:txBody>
        </p:sp>
      </p:grpSp>
      <p:sp>
        <p:nvSpPr>
          <p:cNvPr id="6" name="TextBox 6"/>
          <p:cNvSpPr txBox="1"/>
          <p:nvPr/>
        </p:nvSpPr>
        <p:spPr>
          <a:xfrm>
            <a:off x="2438398" y="722198"/>
            <a:ext cx="13106399" cy="661463"/>
          </a:xfrm>
          <a:prstGeom prst="rect">
            <a:avLst/>
          </a:prstGeom>
        </p:spPr>
        <p:txBody>
          <a:bodyPr lIns="0" tIns="0" rIns="0" bIns="0" rtlCol="0" anchor="t">
            <a:spAutoFit/>
          </a:bodyPr>
          <a:lstStyle/>
          <a:p>
            <a:pPr marL="0" lvl="0" indent="0" algn="ctr">
              <a:lnSpc>
                <a:spcPts val="4800"/>
              </a:lnSpc>
              <a:spcBef>
                <a:spcPct val="0"/>
              </a:spcBef>
            </a:pPr>
            <a:r>
              <a:rPr lang="es-CL" sz="7200" dirty="0">
                <a:solidFill>
                  <a:srgbClr val="000000"/>
                </a:solidFill>
                <a:latin typeface="Boulder"/>
                <a:ea typeface="Boulder"/>
                <a:cs typeface="Boulder"/>
                <a:sym typeface="Boulder"/>
              </a:rPr>
              <a:t>Actividad 3</a:t>
            </a:r>
          </a:p>
        </p:txBody>
      </p:sp>
      <p:sp>
        <p:nvSpPr>
          <p:cNvPr id="7" name="TextBox 7"/>
          <p:cNvSpPr txBox="1"/>
          <p:nvPr/>
        </p:nvSpPr>
        <p:spPr>
          <a:xfrm>
            <a:off x="800099" y="5295509"/>
            <a:ext cx="16687800" cy="4514056"/>
          </a:xfrm>
          <a:prstGeom prst="rect">
            <a:avLst/>
          </a:prstGeom>
        </p:spPr>
        <p:txBody>
          <a:bodyPr wrap="square" lIns="0" tIns="0" rIns="0" bIns="0" rtlCol="0" anchor="t">
            <a:spAutoFit/>
          </a:bodyPr>
          <a:lstStyle/>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Observa el grafico y responde:</a:t>
            </a:r>
            <a:endParaRPr lang="es-CL" sz="4000" dirty="0">
              <a:solidFill>
                <a:srgbClr val="000000"/>
              </a:solidFill>
              <a:latin typeface="Glacial Indifference"/>
              <a:ea typeface="Glacial Indifference"/>
              <a:cs typeface="Glacial Indifference"/>
              <a:sym typeface="Glacial Indifference"/>
            </a:endParaRP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¿El grafico quiere decir que antes del año 50 a.C. no hubo desarrollo de tecnologías</a:t>
            </a:r>
            <a:r>
              <a:rPr lang="es-CL" sz="4000" dirty="0">
                <a:solidFill>
                  <a:srgbClr val="000000"/>
                </a:solidFill>
                <a:latin typeface="Glacial Indifference"/>
                <a:ea typeface="Glacial Indifference"/>
                <a:cs typeface="Glacial Indifference"/>
                <a:sym typeface="Glacial Indifference"/>
              </a:rPr>
              <a:t>?, ¿Qué opinas al respecto?</a:t>
            </a: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¿Las tecnologías se diseñaron solo a partir del año 35 a.C.</a:t>
            </a:r>
            <a:r>
              <a:rPr lang="es-CL" sz="4000" dirty="0">
                <a:solidFill>
                  <a:srgbClr val="000000"/>
                </a:solidFill>
                <a:latin typeface="Glacial Indifference"/>
                <a:ea typeface="Glacial Indifference"/>
                <a:cs typeface="Glacial Indifference"/>
                <a:sym typeface="Glacial Indifference"/>
              </a:rPr>
              <a:t>? Justifica.</a:t>
            </a:r>
          </a:p>
          <a:p>
            <a:pPr marL="0" lvl="0" indent="0">
              <a:lnSpc>
                <a:spcPts val="4352"/>
              </a:lnSpc>
            </a:pPr>
            <a:r>
              <a:rPr lang="es-CL" sz="4000" u="none" dirty="0">
                <a:solidFill>
                  <a:srgbClr val="000000"/>
                </a:solidFill>
                <a:latin typeface="Glacial Indifference"/>
                <a:ea typeface="Glacial Indifference"/>
                <a:cs typeface="Glacial Indifference"/>
                <a:sym typeface="Glacial Indifference"/>
              </a:rPr>
              <a:t>¿Cómo interpretas que la infografía muestre solamente avances tecnológicos en ingeniería, medicina, física e información y comunicación?</a:t>
            </a:r>
          </a:p>
          <a:p>
            <a:pPr marL="0" lvl="0" indent="0">
              <a:lnSpc>
                <a:spcPts val="4352"/>
              </a:lnSpc>
            </a:pPr>
            <a:r>
              <a:rPr lang="es-CL" sz="4000" dirty="0">
                <a:solidFill>
                  <a:srgbClr val="000000"/>
                </a:solidFill>
                <a:latin typeface="Glacial Indifference"/>
                <a:ea typeface="Glacial Indifference"/>
                <a:cs typeface="Glacial Indifference"/>
                <a:sym typeface="Glacial Indifference"/>
              </a:rPr>
              <a:t>¿Cuáles pueden ser las razones de que, a partir de 1950, aumentara el desarrollo de tecnología?</a:t>
            </a:r>
            <a:endParaRPr lang="es-CL" sz="4000" u="none" dirty="0">
              <a:solidFill>
                <a:srgbClr val="000000"/>
              </a:solidFill>
              <a:latin typeface="Glacial Indifference"/>
              <a:ea typeface="Glacial Indifference"/>
              <a:cs typeface="Glacial Indifference"/>
              <a:sym typeface="Glacial Indifference"/>
            </a:endParaRPr>
          </a:p>
        </p:txBody>
      </p:sp>
      <p:pic>
        <p:nvPicPr>
          <p:cNvPr id="9" name="Imagen 8">
            <a:extLst>
              <a:ext uri="{FF2B5EF4-FFF2-40B4-BE49-F238E27FC236}">
                <a16:creationId xmlns:a16="http://schemas.microsoft.com/office/drawing/2014/main" id="{DD85AD27-2B1B-75FA-C7A4-400B6259A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20" y="1561414"/>
            <a:ext cx="13005160" cy="3663819"/>
          </a:xfrm>
          <a:prstGeom prst="rect">
            <a:avLst/>
          </a:prstGeom>
        </p:spPr>
      </p:pic>
    </p:spTree>
    <p:extLst>
      <p:ext uri="{BB962C8B-B14F-4D97-AF65-F5344CB8AC3E}">
        <p14:creationId xmlns:p14="http://schemas.microsoft.com/office/powerpoint/2010/main" val="926901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493</Words>
  <Application>Microsoft Office PowerPoint</Application>
  <PresentationFormat>Personalizado</PresentationFormat>
  <Paragraphs>39</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Glacial Indifference</vt:lpstr>
      <vt:lpstr>Arial</vt:lpstr>
      <vt:lpstr>Boulder</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Diseño1</dc:title>
  <dc:creator>Colegio Sao Paulo</dc:creator>
  <cp:lastModifiedBy>pablo espinosa perez</cp:lastModifiedBy>
  <cp:revision>12</cp:revision>
  <dcterms:created xsi:type="dcterms:W3CDTF">2006-08-16T00:00:00Z</dcterms:created>
  <dcterms:modified xsi:type="dcterms:W3CDTF">2025-05-15T15:36:42Z</dcterms:modified>
  <dc:identifier>DAGVza1kaVc</dc:identifier>
</cp:coreProperties>
</file>