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70" r:id="rId4"/>
    <p:sldId id="267" r:id="rId5"/>
    <p:sldId id="272" r:id="rId6"/>
    <p:sldId id="274" r:id="rId7"/>
  </p:sldIdLst>
  <p:sldSz cx="18288000" cy="10287000"/>
  <p:notesSz cx="6858000" cy="9144000"/>
  <p:embeddedFontLst>
    <p:embeddedFont>
      <p:font typeface="Boulder" panose="020B0604020202020204" charset="0"/>
      <p:regular r:id="rId8"/>
    </p:embeddedFont>
    <p:embeddedFont>
      <p:font typeface="Glacial Indifference" panose="020B0604020202020204" charset="0"/>
      <p:regular r:id="rId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52" d="100"/>
          <a:sy n="52" d="100"/>
        </p:scale>
        <p:origin x="778"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font" Target="fonts/font2.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49F86"/>
        </a:solidFill>
        <a:effectLst/>
      </p:bgPr>
    </p:bg>
    <p:spTree>
      <p:nvGrpSpPr>
        <p:cNvPr id="1" name=""/>
        <p:cNvGrpSpPr/>
        <p:nvPr/>
      </p:nvGrpSpPr>
      <p:grpSpPr>
        <a:xfrm>
          <a:off x="0" y="0"/>
          <a:ext cx="0" cy="0"/>
          <a:chOff x="0" y="0"/>
          <a:chExt cx="0" cy="0"/>
        </a:xfrm>
      </p:grpSpPr>
      <p:grpSp>
        <p:nvGrpSpPr>
          <p:cNvPr id="2" name="Group 2"/>
          <p:cNvGrpSpPr/>
          <p:nvPr/>
        </p:nvGrpSpPr>
        <p:grpSpPr>
          <a:xfrm>
            <a:off x="2901076" y="1836111"/>
            <a:ext cx="12485849" cy="6293851"/>
            <a:chOff x="0" y="-85725"/>
            <a:chExt cx="16647799" cy="8391800"/>
          </a:xfrm>
        </p:grpSpPr>
        <p:sp>
          <p:nvSpPr>
            <p:cNvPr id="3" name="TextBox 3"/>
            <p:cNvSpPr txBox="1"/>
            <p:nvPr/>
          </p:nvSpPr>
          <p:spPr>
            <a:xfrm>
              <a:off x="0" y="1313539"/>
              <a:ext cx="16647799" cy="5411824"/>
            </a:xfrm>
            <a:prstGeom prst="rect">
              <a:avLst/>
            </a:prstGeom>
          </p:spPr>
          <p:txBody>
            <a:bodyPr lIns="0" tIns="0" rIns="0" bIns="0" rtlCol="0" anchor="t">
              <a:spAutoFit/>
            </a:bodyPr>
            <a:lstStyle/>
            <a:p>
              <a:pPr algn="ctr">
                <a:lnSpc>
                  <a:spcPts val="16799"/>
                </a:lnSpc>
              </a:pPr>
              <a:r>
                <a:rPr lang="es-CL" sz="11500" dirty="0">
                  <a:solidFill>
                    <a:srgbClr val="FFFFFF"/>
                  </a:solidFill>
                  <a:latin typeface="Boulder"/>
                  <a:ea typeface="Boulder"/>
                  <a:cs typeface="Boulder"/>
                  <a:sym typeface="Boulder"/>
                </a:rPr>
                <a:t>Ciencias para la ciudadanía</a:t>
              </a:r>
            </a:p>
          </p:txBody>
        </p:sp>
        <p:sp>
          <p:nvSpPr>
            <p:cNvPr id="4" name="TextBox 4"/>
            <p:cNvSpPr txBox="1"/>
            <p:nvPr/>
          </p:nvSpPr>
          <p:spPr>
            <a:xfrm>
              <a:off x="0" y="-85725"/>
              <a:ext cx="16647799" cy="934019"/>
            </a:xfrm>
            <a:prstGeom prst="rect">
              <a:avLst/>
            </a:prstGeom>
          </p:spPr>
          <p:txBody>
            <a:bodyPr lIns="0" tIns="0" rIns="0" bIns="0" rtlCol="0" anchor="t">
              <a:spAutoFit/>
            </a:bodyPr>
            <a:lstStyle/>
            <a:p>
              <a:pPr algn="ctr">
                <a:lnSpc>
                  <a:spcPts val="5879"/>
                </a:lnSpc>
                <a:spcBef>
                  <a:spcPct val="0"/>
                </a:spcBef>
              </a:pPr>
              <a:endParaRPr lang="en-US" sz="4199" dirty="0">
                <a:solidFill>
                  <a:srgbClr val="000000"/>
                </a:solidFill>
                <a:latin typeface="Glacial Indifference"/>
                <a:ea typeface="Glacial Indifference"/>
                <a:cs typeface="Glacial Indifference"/>
                <a:sym typeface="Glacial Indifference"/>
              </a:endParaRPr>
            </a:p>
          </p:txBody>
        </p:sp>
        <p:sp>
          <p:nvSpPr>
            <p:cNvPr id="5" name="TextBox 5"/>
            <p:cNvSpPr txBox="1"/>
            <p:nvPr/>
          </p:nvSpPr>
          <p:spPr>
            <a:xfrm>
              <a:off x="0" y="7297252"/>
              <a:ext cx="16647799" cy="1008823"/>
            </a:xfrm>
            <a:prstGeom prst="rect">
              <a:avLst/>
            </a:prstGeom>
          </p:spPr>
          <p:txBody>
            <a:bodyPr lIns="0" tIns="0" rIns="0" bIns="0" rtlCol="0" anchor="t">
              <a:spAutoFit/>
            </a:bodyPr>
            <a:lstStyle/>
            <a:p>
              <a:pPr algn="ctr">
                <a:lnSpc>
                  <a:spcPts val="5879"/>
                </a:lnSpc>
              </a:pPr>
              <a:r>
                <a:rPr lang="en-US" sz="6000" spc="-83" dirty="0">
                  <a:solidFill>
                    <a:srgbClr val="000000"/>
                  </a:solidFill>
                  <a:latin typeface="Glacial Indifference"/>
                  <a:ea typeface="Glacial Indifference"/>
                  <a:cs typeface="Glacial Indifference"/>
                  <a:sym typeface="Glacial Indifference"/>
                </a:rPr>
                <a:t>IV° MEDIO</a:t>
              </a:r>
            </a:p>
          </p:txBody>
        </p:sp>
      </p:grpSp>
      <p:sp>
        <p:nvSpPr>
          <p:cNvPr id="6" name="Freeform 6"/>
          <p:cNvSpPr/>
          <p:nvPr/>
        </p:nvSpPr>
        <p:spPr>
          <a:xfrm rot="896182">
            <a:off x="-1764774" y="7344770"/>
            <a:ext cx="5586949" cy="3827060"/>
          </a:xfrm>
          <a:custGeom>
            <a:avLst/>
            <a:gdLst/>
            <a:ahLst/>
            <a:cxnLst/>
            <a:rect l="l" t="t" r="r" b="b"/>
            <a:pathLst>
              <a:path w="5586949" h="3827060">
                <a:moveTo>
                  <a:pt x="0" y="0"/>
                </a:moveTo>
                <a:lnTo>
                  <a:pt x="5586948" y="0"/>
                </a:lnTo>
                <a:lnTo>
                  <a:pt x="5586948" y="3827060"/>
                </a:lnTo>
                <a:lnTo>
                  <a:pt x="0" y="382706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s-CL"/>
          </a:p>
        </p:txBody>
      </p:sp>
      <p:sp>
        <p:nvSpPr>
          <p:cNvPr id="7" name="Freeform 7"/>
          <p:cNvSpPr/>
          <p:nvPr/>
        </p:nvSpPr>
        <p:spPr>
          <a:xfrm>
            <a:off x="15299626" y="-1028700"/>
            <a:ext cx="3919347" cy="4114800"/>
          </a:xfrm>
          <a:custGeom>
            <a:avLst/>
            <a:gdLst/>
            <a:ahLst/>
            <a:cxnLst/>
            <a:rect l="l" t="t" r="r" b="b"/>
            <a:pathLst>
              <a:path w="3919347" h="4114800">
                <a:moveTo>
                  <a:pt x="0" y="0"/>
                </a:moveTo>
                <a:lnTo>
                  <a:pt x="3919347" y="0"/>
                </a:lnTo>
                <a:lnTo>
                  <a:pt x="3919347"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a:stretch>
          </a:blipFill>
          <a:ln cap="sq">
            <a:noFill/>
            <a:prstDash val="solid"/>
            <a:miter/>
          </a:ln>
        </p:spPr>
        <p:txBody>
          <a:bodyPr/>
          <a:lstStyle/>
          <a:p>
            <a:endParaRPr lang="es-CL"/>
          </a:p>
        </p:txBody>
      </p:sp>
      <p:sp>
        <p:nvSpPr>
          <p:cNvPr id="8" name="Freeform 8"/>
          <p:cNvSpPr/>
          <p:nvPr/>
        </p:nvSpPr>
        <p:spPr>
          <a:xfrm>
            <a:off x="15786930" y="4614577"/>
            <a:ext cx="4669289" cy="4954153"/>
          </a:xfrm>
          <a:custGeom>
            <a:avLst/>
            <a:gdLst/>
            <a:ahLst/>
            <a:cxnLst/>
            <a:rect l="l" t="t" r="r" b="b"/>
            <a:pathLst>
              <a:path w="4669289" h="4954153">
                <a:moveTo>
                  <a:pt x="0" y="0"/>
                </a:moveTo>
                <a:lnTo>
                  <a:pt x="4669289" y="0"/>
                </a:lnTo>
                <a:lnTo>
                  <a:pt x="4669289" y="4954153"/>
                </a:lnTo>
                <a:lnTo>
                  <a:pt x="0" y="4954153"/>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s-CL"/>
          </a:p>
        </p:txBody>
      </p:sp>
      <p:sp>
        <p:nvSpPr>
          <p:cNvPr id="9" name="Freeform 9"/>
          <p:cNvSpPr/>
          <p:nvPr/>
        </p:nvSpPr>
        <p:spPr>
          <a:xfrm rot="3082680">
            <a:off x="-79360" y="-1028700"/>
            <a:ext cx="3662172" cy="4114800"/>
          </a:xfrm>
          <a:custGeom>
            <a:avLst/>
            <a:gdLst/>
            <a:ahLst/>
            <a:cxnLst/>
            <a:rect l="l" t="t" r="r" b="b"/>
            <a:pathLst>
              <a:path w="3662172" h="4114800">
                <a:moveTo>
                  <a:pt x="0" y="0"/>
                </a:moveTo>
                <a:lnTo>
                  <a:pt x="3662172" y="0"/>
                </a:lnTo>
                <a:lnTo>
                  <a:pt x="3662172" y="4114800"/>
                </a:lnTo>
                <a:lnTo>
                  <a:pt x="0" y="4114800"/>
                </a:lnTo>
                <a:lnTo>
                  <a:pt x="0" y="0"/>
                </a:lnTo>
                <a:close/>
              </a:path>
            </a:pathLst>
          </a:custGeom>
          <a:blipFill>
            <a:blip r:embed="rId8">
              <a:extLst>
                <a:ext uri="{96DAC541-7B7A-43D3-8B79-37D633B846F1}">
                  <asvg:svgBlip xmlns:asvg="http://schemas.microsoft.com/office/drawing/2016/SVG/main" r:embed="rId9"/>
                </a:ext>
              </a:extLst>
            </a:blip>
            <a:stretch>
              <a:fillRect/>
            </a:stretch>
          </a:blipFill>
          <a:ln cap="sq">
            <a:noFill/>
            <a:prstDash val="solid"/>
            <a:miter/>
          </a:ln>
        </p:spPr>
        <p:txBody>
          <a:bodyPr/>
          <a:lstStyle/>
          <a:p>
            <a:endParaRPr lang="es-CL"/>
          </a:p>
        </p:txBody>
      </p:sp>
      <p:sp>
        <p:nvSpPr>
          <p:cNvPr id="10" name="Freeform 10"/>
          <p:cNvSpPr/>
          <p:nvPr/>
        </p:nvSpPr>
        <p:spPr>
          <a:xfrm>
            <a:off x="13612695" y="8006694"/>
            <a:ext cx="3795903" cy="4114800"/>
          </a:xfrm>
          <a:custGeom>
            <a:avLst/>
            <a:gdLst/>
            <a:ahLst/>
            <a:cxnLst/>
            <a:rect l="l" t="t" r="r" b="b"/>
            <a:pathLst>
              <a:path w="3795903" h="4114800">
                <a:moveTo>
                  <a:pt x="0" y="0"/>
                </a:moveTo>
                <a:lnTo>
                  <a:pt x="3795903" y="0"/>
                </a:lnTo>
                <a:lnTo>
                  <a:pt x="3795903" y="4114800"/>
                </a:lnTo>
                <a:lnTo>
                  <a:pt x="0" y="4114800"/>
                </a:lnTo>
                <a:lnTo>
                  <a:pt x="0" y="0"/>
                </a:lnTo>
                <a:close/>
              </a:path>
            </a:pathLst>
          </a:custGeom>
          <a:blipFill>
            <a:blip r:embed="rId10">
              <a:extLst>
                <a:ext uri="{96DAC541-7B7A-43D3-8B79-37D633B846F1}">
                  <asvg:svgBlip xmlns:asvg="http://schemas.microsoft.com/office/drawing/2016/SVG/main" r:embed="rId11"/>
                </a:ext>
              </a:extLst>
            </a:blip>
            <a:stretch>
              <a:fillRect/>
            </a:stretch>
          </a:blipFill>
          <a:ln cap="sq">
            <a:noFill/>
            <a:prstDash val="solid"/>
            <a:miter/>
          </a:ln>
        </p:spPr>
        <p:txBody>
          <a:bodyPr/>
          <a:lstStyle/>
          <a:p>
            <a:endParaRPr lang="es-CL"/>
          </a:p>
        </p:txBody>
      </p:sp>
      <p:sp>
        <p:nvSpPr>
          <p:cNvPr id="11" name="Freeform 11"/>
          <p:cNvSpPr/>
          <p:nvPr/>
        </p:nvSpPr>
        <p:spPr>
          <a:xfrm rot="-5940113">
            <a:off x="-1463517" y="2557177"/>
            <a:ext cx="3790760" cy="4114800"/>
          </a:xfrm>
          <a:custGeom>
            <a:avLst/>
            <a:gdLst/>
            <a:ahLst/>
            <a:cxnLst/>
            <a:rect l="l" t="t" r="r" b="b"/>
            <a:pathLst>
              <a:path w="3790760" h="4114800">
                <a:moveTo>
                  <a:pt x="0" y="0"/>
                </a:moveTo>
                <a:lnTo>
                  <a:pt x="3790760" y="0"/>
                </a:lnTo>
                <a:lnTo>
                  <a:pt x="3790760" y="4114800"/>
                </a:lnTo>
                <a:lnTo>
                  <a:pt x="0" y="4114800"/>
                </a:lnTo>
                <a:lnTo>
                  <a:pt x="0" y="0"/>
                </a:lnTo>
                <a:close/>
              </a:path>
            </a:pathLst>
          </a:custGeom>
          <a:blipFill>
            <a:blip r:embed="rId12">
              <a:extLst>
                <a:ext uri="{96DAC541-7B7A-43D3-8B79-37D633B846F1}">
                  <asvg:svgBlip xmlns:asvg="http://schemas.microsoft.com/office/drawing/2016/SVG/main" r:embed="rId13"/>
                </a:ext>
              </a:extLst>
            </a:blip>
            <a:stretch>
              <a:fillRect/>
            </a:stretch>
          </a:blipFill>
          <a:ln cap="sq">
            <a:noFill/>
            <a:prstDash val="solid"/>
            <a:miter/>
          </a:ln>
        </p:spPr>
        <p:txBody>
          <a:bodyPr/>
          <a:lstStyle/>
          <a:p>
            <a:endParaRPr lang="es-C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BDCEB2"/>
        </a:solidFill>
        <a:effectLst/>
      </p:bgPr>
    </p:bg>
    <p:spTree>
      <p:nvGrpSpPr>
        <p:cNvPr id="1" name=""/>
        <p:cNvGrpSpPr/>
        <p:nvPr/>
      </p:nvGrpSpPr>
      <p:grpSpPr>
        <a:xfrm>
          <a:off x="0" y="0"/>
          <a:ext cx="0" cy="0"/>
          <a:chOff x="0" y="0"/>
          <a:chExt cx="0" cy="0"/>
        </a:xfrm>
      </p:grpSpPr>
      <p:sp>
        <p:nvSpPr>
          <p:cNvPr id="4" name="TextBox 4"/>
          <p:cNvSpPr txBox="1"/>
          <p:nvPr/>
        </p:nvSpPr>
        <p:spPr>
          <a:xfrm>
            <a:off x="1219200" y="1028700"/>
            <a:ext cx="9448800" cy="2205732"/>
          </a:xfrm>
          <a:prstGeom prst="rect">
            <a:avLst/>
          </a:prstGeom>
        </p:spPr>
        <p:txBody>
          <a:bodyPr wrap="square" lIns="0" tIns="0" rIns="0" bIns="0" rtlCol="0" anchor="t">
            <a:spAutoFit/>
          </a:bodyPr>
          <a:lstStyle/>
          <a:p>
            <a:pPr algn="l">
              <a:lnSpc>
                <a:spcPts val="8600"/>
              </a:lnSpc>
            </a:pPr>
            <a:r>
              <a:rPr lang="es-CL" sz="8600" dirty="0">
                <a:solidFill>
                  <a:srgbClr val="000000"/>
                </a:solidFill>
                <a:latin typeface="Boulder"/>
                <a:ea typeface="Boulder"/>
                <a:cs typeface="Boulder"/>
                <a:sym typeface="Boulder"/>
              </a:rPr>
              <a:t>Necesidad de conocimiento</a:t>
            </a:r>
          </a:p>
        </p:txBody>
      </p:sp>
      <p:sp>
        <p:nvSpPr>
          <p:cNvPr id="6" name="TextBox 7">
            <a:extLst>
              <a:ext uri="{FF2B5EF4-FFF2-40B4-BE49-F238E27FC236}">
                <a16:creationId xmlns:a16="http://schemas.microsoft.com/office/drawing/2014/main" id="{5D52CC6E-05BF-7981-F831-9FCD5FC79A52}"/>
              </a:ext>
            </a:extLst>
          </p:cNvPr>
          <p:cNvSpPr txBox="1"/>
          <p:nvPr/>
        </p:nvSpPr>
        <p:spPr>
          <a:xfrm>
            <a:off x="1219200" y="3695700"/>
            <a:ext cx="15697200" cy="2231380"/>
          </a:xfrm>
          <a:prstGeom prst="rect">
            <a:avLst/>
          </a:prstGeom>
        </p:spPr>
        <p:txBody>
          <a:bodyPr wrap="square" lIns="0" tIns="0" rIns="0" bIns="0" rtlCol="0" anchor="t">
            <a:spAutoFit/>
          </a:bodyPr>
          <a:lstStyle/>
          <a:p>
            <a:pPr marL="0" lvl="0" indent="0" algn="just">
              <a:lnSpc>
                <a:spcPts val="4351"/>
              </a:lnSpc>
            </a:pPr>
            <a:r>
              <a:rPr lang="es-ES" sz="3600" dirty="0">
                <a:solidFill>
                  <a:srgbClr val="000000"/>
                </a:solidFill>
                <a:latin typeface="Glacial Indifference"/>
                <a:ea typeface="Glacial Indifference"/>
                <a:cs typeface="Glacial Indifference"/>
                <a:sym typeface="Glacial Indifference"/>
              </a:rPr>
              <a:t>Como se ha venido hablando, desde hace bastante tiempo atrás, se ha ido avanzando en diferentes tecnologías, en donde, mucho de esto ha sido para satisfacer necesidades relacionadas al mundo moderno, con la finalidad de poder desarrollarse más como sociedad y “avanzar”.</a:t>
            </a:r>
            <a:endParaRPr lang="es-ES" sz="3600" u="none" dirty="0">
              <a:solidFill>
                <a:srgbClr val="000000"/>
              </a:solidFill>
              <a:latin typeface="Glacial Indifference"/>
              <a:ea typeface="Glacial Indifference"/>
              <a:cs typeface="Glacial Indifference"/>
              <a:sym typeface="Glacial Indifference"/>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F5B5B"/>
        </a:solidFill>
        <a:effectLst/>
      </p:bgPr>
    </p:bg>
    <p:spTree>
      <p:nvGrpSpPr>
        <p:cNvPr id="1" name=""/>
        <p:cNvGrpSpPr/>
        <p:nvPr/>
      </p:nvGrpSpPr>
      <p:grpSpPr>
        <a:xfrm>
          <a:off x="0" y="0"/>
          <a:ext cx="0" cy="0"/>
          <a:chOff x="0" y="0"/>
          <a:chExt cx="0" cy="0"/>
        </a:xfrm>
      </p:grpSpPr>
      <p:grpSp>
        <p:nvGrpSpPr>
          <p:cNvPr id="2" name="Group 2"/>
          <p:cNvGrpSpPr/>
          <p:nvPr/>
        </p:nvGrpSpPr>
        <p:grpSpPr>
          <a:xfrm>
            <a:off x="495299" y="246132"/>
            <a:ext cx="17297400" cy="9926569"/>
            <a:chOff x="0" y="0"/>
            <a:chExt cx="2987938" cy="1863172"/>
          </a:xfrm>
        </p:grpSpPr>
        <p:sp>
          <p:nvSpPr>
            <p:cNvPr id="3" name="Freeform 3"/>
            <p:cNvSpPr/>
            <p:nvPr/>
          </p:nvSpPr>
          <p:spPr>
            <a:xfrm>
              <a:off x="0" y="0"/>
              <a:ext cx="2987938" cy="1863172"/>
            </a:xfrm>
            <a:custGeom>
              <a:avLst/>
              <a:gdLst/>
              <a:ahLst/>
              <a:cxnLst/>
              <a:rect l="l" t="t" r="r" b="b"/>
              <a:pathLst>
                <a:path w="2987938" h="1773497">
                  <a:moveTo>
                    <a:pt x="34803" y="0"/>
                  </a:moveTo>
                  <a:lnTo>
                    <a:pt x="2953134" y="0"/>
                  </a:lnTo>
                  <a:cubicBezTo>
                    <a:pt x="2962365" y="0"/>
                    <a:pt x="2971217" y="3667"/>
                    <a:pt x="2977744" y="10194"/>
                  </a:cubicBezTo>
                  <a:cubicBezTo>
                    <a:pt x="2984271" y="16721"/>
                    <a:pt x="2987938" y="25573"/>
                    <a:pt x="2987938" y="34803"/>
                  </a:cubicBezTo>
                  <a:lnTo>
                    <a:pt x="2987938" y="1738694"/>
                  </a:lnTo>
                  <a:cubicBezTo>
                    <a:pt x="2987938" y="1747924"/>
                    <a:pt x="2984271" y="1756777"/>
                    <a:pt x="2977744" y="1763304"/>
                  </a:cubicBezTo>
                  <a:cubicBezTo>
                    <a:pt x="2971217" y="1769830"/>
                    <a:pt x="2962365" y="1773497"/>
                    <a:pt x="2953134" y="1773497"/>
                  </a:cubicBezTo>
                  <a:lnTo>
                    <a:pt x="34803" y="1773497"/>
                  </a:lnTo>
                  <a:cubicBezTo>
                    <a:pt x="15582" y="1773497"/>
                    <a:pt x="0" y="1757915"/>
                    <a:pt x="0" y="1738694"/>
                  </a:cubicBezTo>
                  <a:lnTo>
                    <a:pt x="0" y="34803"/>
                  </a:lnTo>
                  <a:cubicBezTo>
                    <a:pt x="0" y="25573"/>
                    <a:pt x="3667" y="16721"/>
                    <a:pt x="10194" y="10194"/>
                  </a:cubicBezTo>
                  <a:cubicBezTo>
                    <a:pt x="16721" y="3667"/>
                    <a:pt x="25573" y="0"/>
                    <a:pt x="34803" y="0"/>
                  </a:cubicBezTo>
                  <a:close/>
                </a:path>
              </a:pathLst>
            </a:custGeom>
            <a:solidFill>
              <a:srgbClr val="FFFFFF"/>
            </a:solidFill>
          </p:spPr>
          <p:txBody>
            <a:bodyPr/>
            <a:lstStyle/>
            <a:p>
              <a:endParaRPr lang="es-CL"/>
            </a:p>
          </p:txBody>
        </p:sp>
        <p:sp>
          <p:nvSpPr>
            <p:cNvPr id="4" name="TextBox 4"/>
            <p:cNvSpPr txBox="1"/>
            <p:nvPr/>
          </p:nvSpPr>
          <p:spPr>
            <a:xfrm>
              <a:off x="0" y="38100"/>
              <a:ext cx="2987938" cy="1735397"/>
            </a:xfrm>
            <a:prstGeom prst="rect">
              <a:avLst/>
            </a:prstGeom>
          </p:spPr>
          <p:txBody>
            <a:bodyPr lIns="50800" tIns="50800" rIns="50800" bIns="50800" rtlCol="0" anchor="ctr"/>
            <a:lstStyle/>
            <a:p>
              <a:pPr algn="ctr">
                <a:lnSpc>
                  <a:spcPts val="2300"/>
                </a:lnSpc>
              </a:pPr>
              <a:endParaRPr/>
            </a:p>
          </p:txBody>
        </p:sp>
      </p:grpSp>
      <p:sp>
        <p:nvSpPr>
          <p:cNvPr id="6" name="TextBox 6"/>
          <p:cNvSpPr txBox="1"/>
          <p:nvPr/>
        </p:nvSpPr>
        <p:spPr>
          <a:xfrm>
            <a:off x="2438398" y="722198"/>
            <a:ext cx="13106399" cy="661463"/>
          </a:xfrm>
          <a:prstGeom prst="rect">
            <a:avLst/>
          </a:prstGeom>
        </p:spPr>
        <p:txBody>
          <a:bodyPr lIns="0" tIns="0" rIns="0" bIns="0" rtlCol="0" anchor="t">
            <a:spAutoFit/>
          </a:bodyPr>
          <a:lstStyle/>
          <a:p>
            <a:pPr marL="0" lvl="0" indent="0" algn="ctr">
              <a:lnSpc>
                <a:spcPts val="4800"/>
              </a:lnSpc>
              <a:spcBef>
                <a:spcPct val="0"/>
              </a:spcBef>
            </a:pPr>
            <a:r>
              <a:rPr lang="es-CL" sz="7200" dirty="0">
                <a:solidFill>
                  <a:srgbClr val="000000"/>
                </a:solidFill>
                <a:latin typeface="Boulder"/>
                <a:ea typeface="Boulder"/>
                <a:cs typeface="Boulder"/>
                <a:sym typeface="Boulder"/>
              </a:rPr>
              <a:t>Actividad 1</a:t>
            </a:r>
          </a:p>
        </p:txBody>
      </p:sp>
      <p:sp>
        <p:nvSpPr>
          <p:cNvPr id="7" name="TextBox 7"/>
          <p:cNvSpPr txBox="1"/>
          <p:nvPr/>
        </p:nvSpPr>
        <p:spPr>
          <a:xfrm>
            <a:off x="2590799" y="1274501"/>
            <a:ext cx="13106399" cy="7899598"/>
          </a:xfrm>
          <a:prstGeom prst="rect">
            <a:avLst/>
          </a:prstGeom>
        </p:spPr>
        <p:txBody>
          <a:bodyPr lIns="0" tIns="0" rIns="0" bIns="0" rtlCol="0" anchor="t">
            <a:spAutoFit/>
          </a:bodyPr>
          <a:lstStyle/>
          <a:p>
            <a:pPr marL="0" lvl="0" indent="0" algn="just">
              <a:lnSpc>
                <a:spcPts val="4352"/>
              </a:lnSpc>
            </a:pPr>
            <a:r>
              <a:rPr lang="es-ES" sz="4000" u="none" dirty="0">
                <a:solidFill>
                  <a:srgbClr val="000000"/>
                </a:solidFill>
                <a:latin typeface="Glacial Indifference"/>
                <a:ea typeface="Glacial Indifference"/>
                <a:cs typeface="Glacial Indifference"/>
                <a:sym typeface="Glacial Indifference"/>
              </a:rPr>
              <a:t>Busca información acerca de avances científico-tecnológicos que han permitido al ser humano ampliar sus capacidades sensoriales y comprensión de fenómenos.</a:t>
            </a:r>
          </a:p>
          <a:p>
            <a:pPr marL="0" lvl="0" indent="0" algn="just">
              <a:lnSpc>
                <a:spcPts val="4352"/>
              </a:lnSpc>
            </a:pPr>
            <a:r>
              <a:rPr lang="es-ES" sz="4000" dirty="0">
                <a:solidFill>
                  <a:srgbClr val="000000"/>
                </a:solidFill>
                <a:latin typeface="Glacial Indifference"/>
                <a:ea typeface="Glacial Indifference"/>
                <a:cs typeface="Glacial Indifference"/>
                <a:sym typeface="Glacial Indifference"/>
              </a:rPr>
              <a:t>S</a:t>
            </a:r>
            <a:r>
              <a:rPr lang="es-ES" sz="4000" u="none" dirty="0">
                <a:solidFill>
                  <a:srgbClr val="000000"/>
                </a:solidFill>
                <a:latin typeface="Glacial Indifference"/>
                <a:ea typeface="Glacial Indifference"/>
                <a:cs typeface="Glacial Indifference"/>
                <a:sym typeface="Glacial Indifference"/>
              </a:rPr>
              <a:t>elecciona una tecnología actual aplicada en telecomunicaciones, medicina, astrofísica, robótica, entre otros, considerando:</a:t>
            </a:r>
          </a:p>
          <a:p>
            <a:pPr marL="571500" lvl="0" indent="-571500" algn="just">
              <a:lnSpc>
                <a:spcPts val="4352"/>
              </a:lnSpc>
              <a:buFontTx/>
              <a:buChar char="-"/>
            </a:pPr>
            <a:r>
              <a:rPr lang="es-ES" sz="4000" u="none" dirty="0">
                <a:solidFill>
                  <a:srgbClr val="000000"/>
                </a:solidFill>
                <a:latin typeface="Glacial Indifference"/>
                <a:ea typeface="Glacial Indifference"/>
                <a:cs typeface="Glacial Indifference"/>
                <a:sym typeface="Glacial Indifference"/>
              </a:rPr>
              <a:t>Conocimientos científicos implicados en el desarrollo de la tecnología en estudio.</a:t>
            </a:r>
          </a:p>
          <a:p>
            <a:pPr marL="571500" lvl="0" indent="-571500" algn="just">
              <a:lnSpc>
                <a:spcPts val="4352"/>
              </a:lnSpc>
              <a:buFontTx/>
              <a:buChar char="-"/>
            </a:pPr>
            <a:r>
              <a:rPr lang="es-ES" sz="4000" u="none" dirty="0">
                <a:solidFill>
                  <a:srgbClr val="000000"/>
                </a:solidFill>
                <a:latin typeface="Glacial Indifference"/>
                <a:ea typeface="Glacial Indifference"/>
                <a:cs typeface="Glacial Indifference"/>
                <a:sym typeface="Glacial Indifference"/>
              </a:rPr>
              <a:t>Funcionamiento de la tecnología investigada en el área o campo de estudio seleccionado.</a:t>
            </a:r>
          </a:p>
          <a:p>
            <a:pPr marL="571500" lvl="0" indent="-571500" algn="just">
              <a:lnSpc>
                <a:spcPts val="4352"/>
              </a:lnSpc>
              <a:buFontTx/>
              <a:buChar char="-"/>
            </a:pPr>
            <a:r>
              <a:rPr lang="es-ES" sz="4000" u="none">
                <a:solidFill>
                  <a:srgbClr val="000000"/>
                </a:solidFill>
                <a:latin typeface="Glacial Indifference"/>
                <a:ea typeface="Glacial Indifference"/>
                <a:cs typeface="Glacial Indifference"/>
                <a:sym typeface="Glacial Indifference"/>
              </a:rPr>
              <a:t>Relación </a:t>
            </a:r>
            <a:r>
              <a:rPr lang="es-ES" sz="4000" u="none" dirty="0">
                <a:solidFill>
                  <a:srgbClr val="000000"/>
                </a:solidFill>
                <a:latin typeface="Glacial Indifference"/>
                <a:ea typeface="Glacial Indifference"/>
                <a:cs typeface="Glacial Indifference"/>
                <a:sym typeface="Glacial Indifference"/>
              </a:rPr>
              <a:t>entre el artefacto y (órganos de los) sentidos cuya capacidad se </a:t>
            </a:r>
            <a:r>
              <a:rPr lang="es-ES" sz="4000" u="none">
                <a:solidFill>
                  <a:srgbClr val="000000"/>
                </a:solidFill>
                <a:latin typeface="Glacial Indifference"/>
                <a:ea typeface="Glacial Indifference"/>
                <a:cs typeface="Glacial Indifference"/>
                <a:sym typeface="Glacial Indifference"/>
              </a:rPr>
              <a:t>aumentó.</a:t>
            </a:r>
          </a:p>
          <a:p>
            <a:pPr marL="571500" lvl="0" indent="-571500" algn="just">
              <a:lnSpc>
                <a:spcPts val="4352"/>
              </a:lnSpc>
              <a:buFontTx/>
              <a:buChar char="-"/>
            </a:pPr>
            <a:r>
              <a:rPr lang="es-ES" sz="4000" u="none">
                <a:solidFill>
                  <a:srgbClr val="000000"/>
                </a:solidFill>
                <a:latin typeface="Glacial Indifference"/>
                <a:ea typeface="Glacial Indifference"/>
                <a:cs typeface="Glacial Indifference"/>
                <a:sym typeface="Glacial Indifference"/>
              </a:rPr>
              <a:t>Alcances </a:t>
            </a:r>
            <a:r>
              <a:rPr lang="es-ES" sz="4000" u="none" dirty="0">
                <a:solidFill>
                  <a:srgbClr val="000000"/>
                </a:solidFill>
                <a:latin typeface="Glacial Indifference"/>
                <a:ea typeface="Glacial Indifference"/>
                <a:cs typeface="Glacial Indifference"/>
                <a:sym typeface="Glacial Indifference"/>
              </a:rPr>
              <a:t>éticos, sociales y ambientales de la tecnología en estudio.</a:t>
            </a:r>
            <a:endParaRPr lang="es-CL" sz="4000" u="none" dirty="0">
              <a:solidFill>
                <a:srgbClr val="000000"/>
              </a:solidFill>
              <a:latin typeface="Glacial Indifference"/>
              <a:ea typeface="Glacial Indifference"/>
              <a:cs typeface="Glacial Indifference"/>
              <a:sym typeface="Glacial Indifference"/>
            </a:endParaRPr>
          </a:p>
        </p:txBody>
      </p:sp>
    </p:spTree>
    <p:extLst>
      <p:ext uri="{BB962C8B-B14F-4D97-AF65-F5344CB8AC3E}">
        <p14:creationId xmlns:p14="http://schemas.microsoft.com/office/powerpoint/2010/main" val="243567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F5B5B"/>
        </a:solidFill>
        <a:effectLst/>
      </p:bgPr>
    </p:bg>
    <p:spTree>
      <p:nvGrpSpPr>
        <p:cNvPr id="1" name=""/>
        <p:cNvGrpSpPr/>
        <p:nvPr/>
      </p:nvGrpSpPr>
      <p:grpSpPr>
        <a:xfrm>
          <a:off x="0" y="0"/>
          <a:ext cx="0" cy="0"/>
          <a:chOff x="0" y="0"/>
          <a:chExt cx="0" cy="0"/>
        </a:xfrm>
      </p:grpSpPr>
      <p:grpSp>
        <p:nvGrpSpPr>
          <p:cNvPr id="2" name="Group 2"/>
          <p:cNvGrpSpPr/>
          <p:nvPr/>
        </p:nvGrpSpPr>
        <p:grpSpPr>
          <a:xfrm>
            <a:off x="2057400" y="1371600"/>
            <a:ext cx="14173200" cy="7543800"/>
            <a:chOff x="0" y="0"/>
            <a:chExt cx="2987938" cy="1773497"/>
          </a:xfrm>
        </p:grpSpPr>
        <p:sp>
          <p:nvSpPr>
            <p:cNvPr id="3" name="Freeform 3"/>
            <p:cNvSpPr/>
            <p:nvPr/>
          </p:nvSpPr>
          <p:spPr>
            <a:xfrm>
              <a:off x="0" y="0"/>
              <a:ext cx="2987938" cy="1773497"/>
            </a:xfrm>
            <a:custGeom>
              <a:avLst/>
              <a:gdLst/>
              <a:ahLst/>
              <a:cxnLst/>
              <a:rect l="l" t="t" r="r" b="b"/>
              <a:pathLst>
                <a:path w="2987938" h="1773497">
                  <a:moveTo>
                    <a:pt x="34803" y="0"/>
                  </a:moveTo>
                  <a:lnTo>
                    <a:pt x="2953134" y="0"/>
                  </a:lnTo>
                  <a:cubicBezTo>
                    <a:pt x="2962365" y="0"/>
                    <a:pt x="2971217" y="3667"/>
                    <a:pt x="2977744" y="10194"/>
                  </a:cubicBezTo>
                  <a:cubicBezTo>
                    <a:pt x="2984271" y="16721"/>
                    <a:pt x="2987938" y="25573"/>
                    <a:pt x="2987938" y="34803"/>
                  </a:cubicBezTo>
                  <a:lnTo>
                    <a:pt x="2987938" y="1738694"/>
                  </a:lnTo>
                  <a:cubicBezTo>
                    <a:pt x="2987938" y="1747924"/>
                    <a:pt x="2984271" y="1756777"/>
                    <a:pt x="2977744" y="1763304"/>
                  </a:cubicBezTo>
                  <a:cubicBezTo>
                    <a:pt x="2971217" y="1769830"/>
                    <a:pt x="2962365" y="1773497"/>
                    <a:pt x="2953134" y="1773497"/>
                  </a:cubicBezTo>
                  <a:lnTo>
                    <a:pt x="34803" y="1773497"/>
                  </a:lnTo>
                  <a:cubicBezTo>
                    <a:pt x="15582" y="1773497"/>
                    <a:pt x="0" y="1757915"/>
                    <a:pt x="0" y="1738694"/>
                  </a:cubicBezTo>
                  <a:lnTo>
                    <a:pt x="0" y="34803"/>
                  </a:lnTo>
                  <a:cubicBezTo>
                    <a:pt x="0" y="25573"/>
                    <a:pt x="3667" y="16721"/>
                    <a:pt x="10194" y="10194"/>
                  </a:cubicBezTo>
                  <a:cubicBezTo>
                    <a:pt x="16721" y="3667"/>
                    <a:pt x="25573" y="0"/>
                    <a:pt x="34803" y="0"/>
                  </a:cubicBezTo>
                  <a:close/>
                </a:path>
              </a:pathLst>
            </a:custGeom>
            <a:solidFill>
              <a:srgbClr val="FFFFFF"/>
            </a:solidFill>
          </p:spPr>
          <p:txBody>
            <a:bodyPr/>
            <a:lstStyle/>
            <a:p>
              <a:endParaRPr lang="es-CL"/>
            </a:p>
          </p:txBody>
        </p:sp>
        <p:sp>
          <p:nvSpPr>
            <p:cNvPr id="4" name="TextBox 4"/>
            <p:cNvSpPr txBox="1"/>
            <p:nvPr/>
          </p:nvSpPr>
          <p:spPr>
            <a:xfrm>
              <a:off x="0" y="38100"/>
              <a:ext cx="2987938" cy="1735397"/>
            </a:xfrm>
            <a:prstGeom prst="rect">
              <a:avLst/>
            </a:prstGeom>
          </p:spPr>
          <p:txBody>
            <a:bodyPr lIns="50800" tIns="50800" rIns="50800" bIns="50800" rtlCol="0" anchor="ctr"/>
            <a:lstStyle/>
            <a:p>
              <a:pPr algn="ctr">
                <a:lnSpc>
                  <a:spcPts val="2300"/>
                </a:lnSpc>
              </a:pPr>
              <a:endParaRPr/>
            </a:p>
          </p:txBody>
        </p:sp>
      </p:grpSp>
      <p:sp>
        <p:nvSpPr>
          <p:cNvPr id="6" name="TextBox 6"/>
          <p:cNvSpPr txBox="1"/>
          <p:nvPr/>
        </p:nvSpPr>
        <p:spPr>
          <a:xfrm>
            <a:off x="2362200" y="1816411"/>
            <a:ext cx="13106399" cy="661463"/>
          </a:xfrm>
          <a:prstGeom prst="rect">
            <a:avLst/>
          </a:prstGeom>
        </p:spPr>
        <p:txBody>
          <a:bodyPr lIns="0" tIns="0" rIns="0" bIns="0" rtlCol="0" anchor="t">
            <a:spAutoFit/>
          </a:bodyPr>
          <a:lstStyle/>
          <a:p>
            <a:pPr marL="0" lvl="0" indent="0" algn="ctr">
              <a:lnSpc>
                <a:spcPts val="4800"/>
              </a:lnSpc>
              <a:spcBef>
                <a:spcPct val="0"/>
              </a:spcBef>
            </a:pPr>
            <a:r>
              <a:rPr lang="es-ES" sz="7200" dirty="0">
                <a:solidFill>
                  <a:srgbClr val="000000"/>
                </a:solidFill>
                <a:latin typeface="Boulder"/>
                <a:ea typeface="Boulder"/>
                <a:cs typeface="Boulder"/>
                <a:sym typeface="Boulder"/>
              </a:rPr>
              <a:t>O</a:t>
            </a:r>
            <a:r>
              <a:rPr lang="es-CL" sz="7200" dirty="0">
                <a:solidFill>
                  <a:srgbClr val="000000"/>
                </a:solidFill>
                <a:latin typeface="Boulder"/>
                <a:ea typeface="Boulder"/>
                <a:cs typeface="Boulder"/>
                <a:sym typeface="Boulder"/>
              </a:rPr>
              <a:t>tras Ideas</a:t>
            </a:r>
          </a:p>
        </p:txBody>
      </p:sp>
      <p:sp>
        <p:nvSpPr>
          <p:cNvPr id="7" name="TextBox 7"/>
          <p:cNvSpPr txBox="1"/>
          <p:nvPr/>
        </p:nvSpPr>
        <p:spPr>
          <a:xfrm>
            <a:off x="2590800" y="3543300"/>
            <a:ext cx="13106399" cy="2821285"/>
          </a:xfrm>
          <a:prstGeom prst="rect">
            <a:avLst/>
          </a:prstGeom>
        </p:spPr>
        <p:txBody>
          <a:bodyPr lIns="0" tIns="0" rIns="0" bIns="0" rtlCol="0" anchor="t">
            <a:spAutoFit/>
          </a:bodyPr>
          <a:lstStyle/>
          <a:p>
            <a:pPr marL="0" lvl="0" indent="0" algn="just">
              <a:lnSpc>
                <a:spcPts val="4352"/>
              </a:lnSpc>
            </a:pPr>
            <a:r>
              <a:rPr lang="es-ES" sz="4000" u="none" dirty="0">
                <a:solidFill>
                  <a:srgbClr val="000000"/>
                </a:solidFill>
                <a:latin typeface="Glacial Indifference"/>
                <a:ea typeface="Glacial Indifference"/>
                <a:cs typeface="Glacial Indifference"/>
                <a:sym typeface="Glacial Indifference"/>
              </a:rPr>
              <a:t>Sabemos que el avance científico nos permite a nosotros poder ampliar nuestras capacidades de entendimiento del mundo natural, haciendo así posible el descubrimiento de nuevos conocimientos y desarrollar una forma útil de utilizarlo para la sociedad.</a:t>
            </a:r>
          </a:p>
        </p:txBody>
      </p:sp>
    </p:spTree>
    <p:extLst>
      <p:ext uri="{BB962C8B-B14F-4D97-AF65-F5344CB8AC3E}">
        <p14:creationId xmlns:p14="http://schemas.microsoft.com/office/powerpoint/2010/main" val="3295568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F5B5B"/>
        </a:solidFill>
        <a:effectLst/>
      </p:bgPr>
    </p:bg>
    <p:spTree>
      <p:nvGrpSpPr>
        <p:cNvPr id="1" name=""/>
        <p:cNvGrpSpPr/>
        <p:nvPr/>
      </p:nvGrpSpPr>
      <p:grpSpPr>
        <a:xfrm>
          <a:off x="0" y="0"/>
          <a:ext cx="0" cy="0"/>
          <a:chOff x="0" y="0"/>
          <a:chExt cx="0" cy="0"/>
        </a:xfrm>
      </p:grpSpPr>
      <p:grpSp>
        <p:nvGrpSpPr>
          <p:cNvPr id="2" name="Group 2"/>
          <p:cNvGrpSpPr/>
          <p:nvPr/>
        </p:nvGrpSpPr>
        <p:grpSpPr>
          <a:xfrm>
            <a:off x="495299" y="246132"/>
            <a:ext cx="17297400" cy="9926569"/>
            <a:chOff x="0" y="0"/>
            <a:chExt cx="2987938" cy="1863172"/>
          </a:xfrm>
        </p:grpSpPr>
        <p:sp>
          <p:nvSpPr>
            <p:cNvPr id="3" name="Freeform 3"/>
            <p:cNvSpPr/>
            <p:nvPr/>
          </p:nvSpPr>
          <p:spPr>
            <a:xfrm>
              <a:off x="0" y="0"/>
              <a:ext cx="2987938" cy="1863172"/>
            </a:xfrm>
            <a:custGeom>
              <a:avLst/>
              <a:gdLst/>
              <a:ahLst/>
              <a:cxnLst/>
              <a:rect l="l" t="t" r="r" b="b"/>
              <a:pathLst>
                <a:path w="2987938" h="1773497">
                  <a:moveTo>
                    <a:pt x="34803" y="0"/>
                  </a:moveTo>
                  <a:lnTo>
                    <a:pt x="2953134" y="0"/>
                  </a:lnTo>
                  <a:cubicBezTo>
                    <a:pt x="2962365" y="0"/>
                    <a:pt x="2971217" y="3667"/>
                    <a:pt x="2977744" y="10194"/>
                  </a:cubicBezTo>
                  <a:cubicBezTo>
                    <a:pt x="2984271" y="16721"/>
                    <a:pt x="2987938" y="25573"/>
                    <a:pt x="2987938" y="34803"/>
                  </a:cubicBezTo>
                  <a:lnTo>
                    <a:pt x="2987938" y="1738694"/>
                  </a:lnTo>
                  <a:cubicBezTo>
                    <a:pt x="2987938" y="1747924"/>
                    <a:pt x="2984271" y="1756777"/>
                    <a:pt x="2977744" y="1763304"/>
                  </a:cubicBezTo>
                  <a:cubicBezTo>
                    <a:pt x="2971217" y="1769830"/>
                    <a:pt x="2962365" y="1773497"/>
                    <a:pt x="2953134" y="1773497"/>
                  </a:cubicBezTo>
                  <a:lnTo>
                    <a:pt x="34803" y="1773497"/>
                  </a:lnTo>
                  <a:cubicBezTo>
                    <a:pt x="15582" y="1773497"/>
                    <a:pt x="0" y="1757915"/>
                    <a:pt x="0" y="1738694"/>
                  </a:cubicBezTo>
                  <a:lnTo>
                    <a:pt x="0" y="34803"/>
                  </a:lnTo>
                  <a:cubicBezTo>
                    <a:pt x="0" y="25573"/>
                    <a:pt x="3667" y="16721"/>
                    <a:pt x="10194" y="10194"/>
                  </a:cubicBezTo>
                  <a:cubicBezTo>
                    <a:pt x="16721" y="3667"/>
                    <a:pt x="25573" y="0"/>
                    <a:pt x="34803" y="0"/>
                  </a:cubicBezTo>
                  <a:close/>
                </a:path>
              </a:pathLst>
            </a:custGeom>
            <a:solidFill>
              <a:srgbClr val="FFFFFF"/>
            </a:solidFill>
          </p:spPr>
          <p:txBody>
            <a:bodyPr/>
            <a:lstStyle/>
            <a:p>
              <a:endParaRPr lang="es-CL"/>
            </a:p>
          </p:txBody>
        </p:sp>
        <p:sp>
          <p:nvSpPr>
            <p:cNvPr id="4" name="TextBox 4"/>
            <p:cNvSpPr txBox="1"/>
            <p:nvPr/>
          </p:nvSpPr>
          <p:spPr>
            <a:xfrm>
              <a:off x="0" y="38100"/>
              <a:ext cx="2987938" cy="1735397"/>
            </a:xfrm>
            <a:prstGeom prst="rect">
              <a:avLst/>
            </a:prstGeom>
          </p:spPr>
          <p:txBody>
            <a:bodyPr lIns="50800" tIns="50800" rIns="50800" bIns="50800" rtlCol="0" anchor="ctr"/>
            <a:lstStyle/>
            <a:p>
              <a:pPr algn="ctr">
                <a:lnSpc>
                  <a:spcPts val="2300"/>
                </a:lnSpc>
              </a:pPr>
              <a:endParaRPr/>
            </a:p>
          </p:txBody>
        </p:sp>
      </p:grpSp>
      <p:sp>
        <p:nvSpPr>
          <p:cNvPr id="6" name="TextBox 6"/>
          <p:cNvSpPr txBox="1"/>
          <p:nvPr/>
        </p:nvSpPr>
        <p:spPr>
          <a:xfrm>
            <a:off x="2438398" y="722198"/>
            <a:ext cx="13106399" cy="661463"/>
          </a:xfrm>
          <a:prstGeom prst="rect">
            <a:avLst/>
          </a:prstGeom>
        </p:spPr>
        <p:txBody>
          <a:bodyPr lIns="0" tIns="0" rIns="0" bIns="0" rtlCol="0" anchor="t">
            <a:spAutoFit/>
          </a:bodyPr>
          <a:lstStyle/>
          <a:p>
            <a:pPr marL="0" lvl="0" indent="0" algn="ctr">
              <a:lnSpc>
                <a:spcPts val="4800"/>
              </a:lnSpc>
              <a:spcBef>
                <a:spcPct val="0"/>
              </a:spcBef>
            </a:pPr>
            <a:r>
              <a:rPr lang="es-CL" sz="7200" dirty="0">
                <a:solidFill>
                  <a:srgbClr val="000000"/>
                </a:solidFill>
                <a:latin typeface="Boulder"/>
                <a:ea typeface="Boulder"/>
                <a:cs typeface="Boulder"/>
                <a:sym typeface="Boulder"/>
              </a:rPr>
              <a:t>Actividad 2</a:t>
            </a:r>
          </a:p>
        </p:txBody>
      </p:sp>
      <p:sp>
        <p:nvSpPr>
          <p:cNvPr id="7" name="TextBox 7"/>
          <p:cNvSpPr txBox="1"/>
          <p:nvPr/>
        </p:nvSpPr>
        <p:spPr>
          <a:xfrm>
            <a:off x="800099" y="1563393"/>
            <a:ext cx="16687800" cy="5642570"/>
          </a:xfrm>
          <a:prstGeom prst="rect">
            <a:avLst/>
          </a:prstGeom>
        </p:spPr>
        <p:txBody>
          <a:bodyPr wrap="square" lIns="0" tIns="0" rIns="0" bIns="0" rtlCol="0" anchor="t">
            <a:spAutoFit/>
          </a:bodyPr>
          <a:lstStyle/>
          <a:p>
            <a:pPr marL="0" lvl="0" indent="0">
              <a:lnSpc>
                <a:spcPts val="4352"/>
              </a:lnSpc>
            </a:pPr>
            <a:r>
              <a:rPr lang="es-ES" sz="4000" u="none" dirty="0">
                <a:solidFill>
                  <a:srgbClr val="000000"/>
                </a:solidFill>
                <a:latin typeface="Glacial Indifference"/>
                <a:ea typeface="Glacial Indifference"/>
                <a:cs typeface="Glacial Indifference"/>
                <a:sym typeface="Glacial Indifference"/>
              </a:rPr>
              <a:t>Buscar información sobre la evolución de las tecnologías, para lo cual:</a:t>
            </a:r>
          </a:p>
          <a:p>
            <a:pPr marL="571500" lvl="0" indent="-571500">
              <a:lnSpc>
                <a:spcPts val="4352"/>
              </a:lnSpc>
              <a:buFontTx/>
              <a:buChar char="-"/>
            </a:pPr>
            <a:r>
              <a:rPr lang="es-ES" sz="4000" u="none" dirty="0">
                <a:solidFill>
                  <a:srgbClr val="000000"/>
                </a:solidFill>
                <a:latin typeface="Glacial Indifference"/>
                <a:ea typeface="Glacial Indifference"/>
                <a:cs typeface="Glacial Indifference"/>
                <a:sym typeface="Glacial Indifference"/>
              </a:rPr>
              <a:t>Estudiar tecnologías representativas desde las culturas ancestrales hasta las más modernas, incluida la necesidad o motivación para su diseño, función, contexto, alcances y limitaciones asociados al desarrollo y su aplicación.</a:t>
            </a:r>
          </a:p>
          <a:p>
            <a:pPr marL="571500" lvl="0" indent="-571500">
              <a:lnSpc>
                <a:spcPts val="4352"/>
              </a:lnSpc>
              <a:buFontTx/>
              <a:buChar char="-"/>
            </a:pPr>
            <a:r>
              <a:rPr lang="es-ES" sz="4000" u="none" dirty="0">
                <a:solidFill>
                  <a:srgbClr val="000000"/>
                </a:solidFill>
                <a:latin typeface="Glacial Indifference"/>
                <a:ea typeface="Glacial Indifference"/>
                <a:cs typeface="Glacial Indifference"/>
                <a:sym typeface="Glacial Indifference"/>
              </a:rPr>
              <a:t>Organizan la información y la presentan.</a:t>
            </a:r>
          </a:p>
          <a:p>
            <a:pPr marL="571500" lvl="0" indent="-571500">
              <a:lnSpc>
                <a:spcPts val="4352"/>
              </a:lnSpc>
              <a:buFontTx/>
              <a:buChar char="-"/>
            </a:pPr>
            <a:r>
              <a:rPr lang="es-ES" sz="4000" u="none" dirty="0">
                <a:solidFill>
                  <a:srgbClr val="000000"/>
                </a:solidFill>
                <a:latin typeface="Glacial Indifference"/>
                <a:ea typeface="Glacial Indifference"/>
                <a:cs typeface="Glacial Indifference"/>
                <a:sym typeface="Glacial Indifference"/>
              </a:rPr>
              <a:t>Reflexionan a partir de preguntas como: ¿Cómo ha sido el desarrollo de tecnologías en Chile en el área de estudio que investigaron?, ¿Somos diseñadores o consumidores de tecnologías? ¿Cuál es el desafío de Chile en materia tecnológica?</a:t>
            </a:r>
            <a:endParaRPr lang="es-CL" sz="4000" u="none" dirty="0">
              <a:solidFill>
                <a:srgbClr val="000000"/>
              </a:solidFill>
              <a:latin typeface="Glacial Indifference"/>
              <a:ea typeface="Glacial Indifference"/>
              <a:cs typeface="Glacial Indifference"/>
              <a:sym typeface="Glacial Indifference"/>
            </a:endParaRPr>
          </a:p>
        </p:txBody>
      </p:sp>
    </p:spTree>
    <p:extLst>
      <p:ext uri="{BB962C8B-B14F-4D97-AF65-F5344CB8AC3E}">
        <p14:creationId xmlns:p14="http://schemas.microsoft.com/office/powerpoint/2010/main" val="1355050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F5B5B"/>
        </a:solidFill>
        <a:effectLst/>
      </p:bgPr>
    </p:bg>
    <p:spTree>
      <p:nvGrpSpPr>
        <p:cNvPr id="1" name=""/>
        <p:cNvGrpSpPr/>
        <p:nvPr/>
      </p:nvGrpSpPr>
      <p:grpSpPr>
        <a:xfrm>
          <a:off x="0" y="0"/>
          <a:ext cx="0" cy="0"/>
          <a:chOff x="0" y="0"/>
          <a:chExt cx="0" cy="0"/>
        </a:xfrm>
      </p:grpSpPr>
      <p:grpSp>
        <p:nvGrpSpPr>
          <p:cNvPr id="2" name="Group 2"/>
          <p:cNvGrpSpPr/>
          <p:nvPr/>
        </p:nvGrpSpPr>
        <p:grpSpPr>
          <a:xfrm>
            <a:off x="2057400" y="1371600"/>
            <a:ext cx="14173200" cy="7543800"/>
            <a:chOff x="0" y="0"/>
            <a:chExt cx="2987938" cy="1773497"/>
          </a:xfrm>
        </p:grpSpPr>
        <p:sp>
          <p:nvSpPr>
            <p:cNvPr id="3" name="Freeform 3"/>
            <p:cNvSpPr/>
            <p:nvPr/>
          </p:nvSpPr>
          <p:spPr>
            <a:xfrm>
              <a:off x="0" y="0"/>
              <a:ext cx="2987938" cy="1773497"/>
            </a:xfrm>
            <a:custGeom>
              <a:avLst/>
              <a:gdLst/>
              <a:ahLst/>
              <a:cxnLst/>
              <a:rect l="l" t="t" r="r" b="b"/>
              <a:pathLst>
                <a:path w="2987938" h="1773497">
                  <a:moveTo>
                    <a:pt x="34803" y="0"/>
                  </a:moveTo>
                  <a:lnTo>
                    <a:pt x="2953134" y="0"/>
                  </a:lnTo>
                  <a:cubicBezTo>
                    <a:pt x="2962365" y="0"/>
                    <a:pt x="2971217" y="3667"/>
                    <a:pt x="2977744" y="10194"/>
                  </a:cubicBezTo>
                  <a:cubicBezTo>
                    <a:pt x="2984271" y="16721"/>
                    <a:pt x="2987938" y="25573"/>
                    <a:pt x="2987938" y="34803"/>
                  </a:cubicBezTo>
                  <a:lnTo>
                    <a:pt x="2987938" y="1738694"/>
                  </a:lnTo>
                  <a:cubicBezTo>
                    <a:pt x="2987938" y="1747924"/>
                    <a:pt x="2984271" y="1756777"/>
                    <a:pt x="2977744" y="1763304"/>
                  </a:cubicBezTo>
                  <a:cubicBezTo>
                    <a:pt x="2971217" y="1769830"/>
                    <a:pt x="2962365" y="1773497"/>
                    <a:pt x="2953134" y="1773497"/>
                  </a:cubicBezTo>
                  <a:lnTo>
                    <a:pt x="34803" y="1773497"/>
                  </a:lnTo>
                  <a:cubicBezTo>
                    <a:pt x="15582" y="1773497"/>
                    <a:pt x="0" y="1757915"/>
                    <a:pt x="0" y="1738694"/>
                  </a:cubicBezTo>
                  <a:lnTo>
                    <a:pt x="0" y="34803"/>
                  </a:lnTo>
                  <a:cubicBezTo>
                    <a:pt x="0" y="25573"/>
                    <a:pt x="3667" y="16721"/>
                    <a:pt x="10194" y="10194"/>
                  </a:cubicBezTo>
                  <a:cubicBezTo>
                    <a:pt x="16721" y="3667"/>
                    <a:pt x="25573" y="0"/>
                    <a:pt x="34803" y="0"/>
                  </a:cubicBezTo>
                  <a:close/>
                </a:path>
              </a:pathLst>
            </a:custGeom>
            <a:solidFill>
              <a:srgbClr val="FFFFFF"/>
            </a:solidFill>
          </p:spPr>
          <p:txBody>
            <a:bodyPr/>
            <a:lstStyle/>
            <a:p>
              <a:endParaRPr lang="es-CL"/>
            </a:p>
          </p:txBody>
        </p:sp>
        <p:sp>
          <p:nvSpPr>
            <p:cNvPr id="4" name="TextBox 4"/>
            <p:cNvSpPr txBox="1"/>
            <p:nvPr/>
          </p:nvSpPr>
          <p:spPr>
            <a:xfrm>
              <a:off x="0" y="38100"/>
              <a:ext cx="2987938" cy="1735397"/>
            </a:xfrm>
            <a:prstGeom prst="rect">
              <a:avLst/>
            </a:prstGeom>
          </p:spPr>
          <p:txBody>
            <a:bodyPr lIns="50800" tIns="50800" rIns="50800" bIns="50800" rtlCol="0" anchor="ctr"/>
            <a:lstStyle/>
            <a:p>
              <a:pPr algn="ctr">
                <a:lnSpc>
                  <a:spcPts val="2300"/>
                </a:lnSpc>
              </a:pPr>
              <a:endParaRPr/>
            </a:p>
          </p:txBody>
        </p:sp>
      </p:grpSp>
      <p:sp>
        <p:nvSpPr>
          <p:cNvPr id="7" name="TextBox 7"/>
          <p:cNvSpPr txBox="1"/>
          <p:nvPr/>
        </p:nvSpPr>
        <p:spPr>
          <a:xfrm>
            <a:off x="2590800" y="2171700"/>
            <a:ext cx="13106399" cy="5642570"/>
          </a:xfrm>
          <a:prstGeom prst="rect">
            <a:avLst/>
          </a:prstGeom>
        </p:spPr>
        <p:txBody>
          <a:bodyPr lIns="0" tIns="0" rIns="0" bIns="0" rtlCol="0" anchor="t">
            <a:spAutoFit/>
          </a:bodyPr>
          <a:lstStyle/>
          <a:p>
            <a:pPr marL="0" lvl="0" indent="0" algn="just">
              <a:lnSpc>
                <a:spcPts val="4352"/>
              </a:lnSpc>
            </a:pPr>
            <a:r>
              <a:rPr lang="es-CL" sz="4000" dirty="0">
                <a:solidFill>
                  <a:srgbClr val="000000"/>
                </a:solidFill>
                <a:latin typeface="Glacial Indifference"/>
                <a:ea typeface="Glacial Indifference"/>
                <a:cs typeface="Glacial Indifference"/>
                <a:sym typeface="Glacial Indifference"/>
              </a:rPr>
              <a:t>La mayoría de los avances en la tecnología han sido con el fin de poder ampliar nuestras capacidades sensoriales con respecto al entendimiento del mundo natural, sin embargo, ¿Cuánto de este avance se ha utilizado en nuestra vida diaria?, ¿Cuánto de este conocimiento no ha sido utilizado por la ciudadanía común?</a:t>
            </a:r>
          </a:p>
          <a:p>
            <a:pPr marL="0" lvl="0" indent="0" algn="just">
              <a:lnSpc>
                <a:spcPts val="4352"/>
              </a:lnSpc>
            </a:pPr>
            <a:endParaRPr lang="es-CL" sz="4000" dirty="0">
              <a:solidFill>
                <a:srgbClr val="000000"/>
              </a:solidFill>
              <a:latin typeface="Glacial Indifference"/>
              <a:ea typeface="Glacial Indifference"/>
              <a:cs typeface="Glacial Indifference"/>
              <a:sym typeface="Glacial Indifference"/>
            </a:endParaRPr>
          </a:p>
          <a:p>
            <a:pPr marL="0" lvl="0" indent="0" algn="just">
              <a:lnSpc>
                <a:spcPts val="4352"/>
              </a:lnSpc>
            </a:pPr>
            <a:r>
              <a:rPr lang="es-CL" sz="4000" dirty="0">
                <a:solidFill>
                  <a:srgbClr val="000000"/>
                </a:solidFill>
                <a:latin typeface="Glacial Indifference"/>
                <a:ea typeface="Glacial Indifference"/>
                <a:cs typeface="Glacial Indifference"/>
                <a:sym typeface="Glacial Indifference"/>
              </a:rPr>
              <a:t>Piensa en formas con las cuales se puede traspasar este conocimiento a la sociedad, encontrando su utilidad en el </a:t>
            </a:r>
            <a:r>
              <a:rPr lang="es-CL" sz="4000">
                <a:solidFill>
                  <a:srgbClr val="000000"/>
                </a:solidFill>
                <a:latin typeface="Glacial Indifference"/>
                <a:ea typeface="Glacial Indifference"/>
                <a:cs typeface="Glacial Indifference"/>
                <a:sym typeface="Glacial Indifference"/>
              </a:rPr>
              <a:t>diario vivir.</a:t>
            </a:r>
            <a:endParaRPr lang="es-CL" sz="4000" dirty="0">
              <a:solidFill>
                <a:srgbClr val="000000"/>
              </a:solidFill>
              <a:latin typeface="Glacial Indifference"/>
              <a:ea typeface="Glacial Indifference"/>
              <a:cs typeface="Glacial Indifference"/>
              <a:sym typeface="Glacial Indifference"/>
            </a:endParaRPr>
          </a:p>
        </p:txBody>
      </p:sp>
    </p:spTree>
    <p:extLst>
      <p:ext uri="{BB962C8B-B14F-4D97-AF65-F5344CB8AC3E}">
        <p14:creationId xmlns:p14="http://schemas.microsoft.com/office/powerpoint/2010/main" val="4255576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732</TotalTime>
  <Words>377</Words>
  <Application>Microsoft Office PowerPoint</Application>
  <PresentationFormat>Personalizado</PresentationFormat>
  <Paragraphs>21</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Boulder</vt:lpstr>
      <vt:lpstr>Arial</vt:lpstr>
      <vt:lpstr>Glacial Indifference</vt:lpstr>
      <vt:lpstr>Calibri</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Diseño1</dc:title>
  <dc:creator>Colegio Sao Paulo</dc:creator>
  <cp:lastModifiedBy>pablo espinosa perez</cp:lastModifiedBy>
  <cp:revision>14</cp:revision>
  <dcterms:created xsi:type="dcterms:W3CDTF">2006-08-16T00:00:00Z</dcterms:created>
  <dcterms:modified xsi:type="dcterms:W3CDTF">2025-05-15T15:36:58Z</dcterms:modified>
  <dc:identifier>DAGVza1kaVc</dc:identifier>
</cp:coreProperties>
</file>